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3"/>
  </p:notesMasterIdLst>
  <p:sldIdLst>
    <p:sldId id="256" r:id="rId2"/>
    <p:sldId id="635" r:id="rId3"/>
    <p:sldId id="669" r:id="rId4"/>
    <p:sldId id="665" r:id="rId5"/>
    <p:sldId id="682" r:id="rId6"/>
    <p:sldId id="645" r:id="rId7"/>
    <p:sldId id="670" r:id="rId8"/>
    <p:sldId id="666" r:id="rId9"/>
    <p:sldId id="648" r:id="rId10"/>
    <p:sldId id="644" r:id="rId11"/>
    <p:sldId id="664" r:id="rId12"/>
    <p:sldId id="683" r:id="rId13"/>
    <p:sldId id="684" r:id="rId14"/>
    <p:sldId id="654" r:id="rId15"/>
    <p:sldId id="662" r:id="rId16"/>
    <p:sldId id="661" r:id="rId17"/>
    <p:sldId id="668" r:id="rId18"/>
    <p:sldId id="663" r:id="rId19"/>
    <p:sldId id="674" r:id="rId20"/>
    <p:sldId id="675" r:id="rId21"/>
    <p:sldId id="680" r:id="rId22"/>
    <p:sldId id="672" r:id="rId23"/>
    <p:sldId id="627" r:id="rId24"/>
    <p:sldId id="631" r:id="rId25"/>
    <p:sldId id="650" r:id="rId26"/>
    <p:sldId id="651" r:id="rId27"/>
    <p:sldId id="655" r:id="rId28"/>
    <p:sldId id="656" r:id="rId29"/>
    <p:sldId id="681" r:id="rId30"/>
    <p:sldId id="677" r:id="rId31"/>
    <p:sldId id="67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817" userDrawn="1">
          <p15:clr>
            <a:srgbClr val="A4A3A4"/>
          </p15:clr>
        </p15:guide>
        <p15:guide id="3" pos="6767" userDrawn="1">
          <p15:clr>
            <a:srgbClr val="A4A3A4"/>
          </p15:clr>
        </p15:guide>
        <p15:guide id="4" pos="869" userDrawn="1">
          <p15:clr>
            <a:srgbClr val="A4A3A4"/>
          </p15:clr>
        </p15:guide>
        <p15:guide id="5" orient="horz" pos="648" userDrawn="1">
          <p15:clr>
            <a:srgbClr val="A4A3A4"/>
          </p15:clr>
        </p15:guide>
        <p15:guide id="6" orient="horz" pos="51" userDrawn="1">
          <p15:clr>
            <a:srgbClr val="A4A3A4"/>
          </p15:clr>
        </p15:guide>
        <p15:guide id="7" orient="horz" pos="3992" userDrawn="1">
          <p15:clr>
            <a:srgbClr val="A4A3A4"/>
          </p15:clr>
        </p15:guide>
        <p15:guide id="8" orient="horz" pos="31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华" initials="李" lastIdx="1" clrIdx="0">
    <p:extLst>
      <p:ext uri="{19B8F6BF-5375-455C-9EA6-DF929625EA0E}">
        <p15:presenceInfo xmlns:p15="http://schemas.microsoft.com/office/powerpoint/2012/main" userId="93066ddeb3850e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B8"/>
    <a:srgbClr val="394479"/>
    <a:srgbClr val="01CD5C"/>
    <a:srgbClr val="01A74B"/>
    <a:srgbClr val="E6FF24"/>
    <a:srgbClr val="01B451"/>
    <a:srgbClr val="4E50B2"/>
    <a:srgbClr val="1A4157"/>
    <a:srgbClr val="EFEFE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33" autoAdjust="0"/>
    <p:restoredTop sz="69374" autoAdjust="0"/>
  </p:normalViewPr>
  <p:slideViewPr>
    <p:cSldViewPr snapToGrid="0">
      <p:cViewPr varScale="1">
        <p:scale>
          <a:sx n="89" d="100"/>
          <a:sy n="89" d="100"/>
        </p:scale>
        <p:origin x="2296" y="160"/>
      </p:cViewPr>
      <p:guideLst>
        <p:guide orient="horz" pos="1911"/>
        <p:guide pos="3817"/>
        <p:guide pos="6767"/>
        <p:guide pos="869"/>
        <p:guide orient="horz" pos="648"/>
        <p:guide orient="horz" pos="51"/>
        <p:guide orient="horz" pos="3992"/>
        <p:guide orient="horz" pos="3158"/>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8F2AF-B165-49ED-8D49-F91D3C9FFCC7}" type="datetimeFigureOut">
              <a:rPr lang="zh-CN" altLang="en-US" smtClean="0"/>
              <a:t>2021/5/31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0F3238-B197-4DD0-8393-B222E6E8551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a:t>
            </a:fld>
            <a:endParaRPr lang="zh-CN" altLang="en-US"/>
          </a:p>
        </p:txBody>
      </p:sp>
    </p:spTree>
    <p:extLst>
      <p:ext uri="{BB962C8B-B14F-4D97-AF65-F5344CB8AC3E}">
        <p14:creationId xmlns:p14="http://schemas.microsoft.com/office/powerpoint/2010/main" val="340831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降低抽样的难度</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10</a:t>
            </a:fld>
            <a:endParaRPr lang="zh-CN" altLang="en-US"/>
          </a:p>
        </p:txBody>
      </p:sp>
    </p:spTree>
    <p:extLst>
      <p:ext uri="{BB962C8B-B14F-4D97-AF65-F5344CB8AC3E}">
        <p14:creationId xmlns:p14="http://schemas.microsoft.com/office/powerpoint/2010/main" val="1773067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11</a:t>
            </a:fld>
            <a:endParaRPr lang="zh-CN" altLang="en-US"/>
          </a:p>
        </p:txBody>
      </p:sp>
    </p:spTree>
    <p:extLst>
      <p:ext uri="{BB962C8B-B14F-4D97-AF65-F5344CB8AC3E}">
        <p14:creationId xmlns:p14="http://schemas.microsoft.com/office/powerpoint/2010/main" val="2741554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a:t>Log(</a:t>
            </a:r>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12</a:t>
            </a:fld>
            <a:endParaRPr lang="zh-CN" altLang="en-US"/>
          </a:p>
        </p:txBody>
      </p:sp>
    </p:spTree>
    <p:extLst>
      <p:ext uri="{BB962C8B-B14F-4D97-AF65-F5344CB8AC3E}">
        <p14:creationId xmlns:p14="http://schemas.microsoft.com/office/powerpoint/2010/main" val="3283279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13</a:t>
            </a:fld>
            <a:endParaRPr lang="zh-CN" altLang="en-US"/>
          </a:p>
        </p:txBody>
      </p:sp>
    </p:spTree>
    <p:extLst>
      <p:ext uri="{BB962C8B-B14F-4D97-AF65-F5344CB8AC3E}">
        <p14:creationId xmlns:p14="http://schemas.microsoft.com/office/powerpoint/2010/main" val="230062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14</a:t>
            </a:fld>
            <a:endParaRPr lang="zh-CN" altLang="en-US"/>
          </a:p>
        </p:txBody>
      </p:sp>
    </p:spTree>
    <p:extLst>
      <p:ext uri="{BB962C8B-B14F-4D97-AF65-F5344CB8AC3E}">
        <p14:creationId xmlns:p14="http://schemas.microsoft.com/office/powerpoint/2010/main" val="2493048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br>
              <a:rPr kumimoji="1" lang="en-US" altLang="zh-CN" dirty="0"/>
            </a:br>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15</a:t>
            </a:fld>
            <a:endParaRPr lang="zh-CN" altLang="en-US"/>
          </a:p>
        </p:txBody>
      </p:sp>
    </p:spTree>
    <p:extLst>
      <p:ext uri="{BB962C8B-B14F-4D97-AF65-F5344CB8AC3E}">
        <p14:creationId xmlns:p14="http://schemas.microsoft.com/office/powerpoint/2010/main" val="1707813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16</a:t>
            </a:fld>
            <a:endParaRPr lang="zh-CN" altLang="en-US"/>
          </a:p>
        </p:txBody>
      </p:sp>
    </p:spTree>
    <p:extLst>
      <p:ext uri="{BB962C8B-B14F-4D97-AF65-F5344CB8AC3E}">
        <p14:creationId xmlns:p14="http://schemas.microsoft.com/office/powerpoint/2010/main" val="4163109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17</a:t>
            </a:fld>
            <a:endParaRPr lang="zh-CN" altLang="en-US"/>
          </a:p>
        </p:txBody>
      </p:sp>
    </p:spTree>
    <p:extLst>
      <p:ext uri="{BB962C8B-B14F-4D97-AF65-F5344CB8AC3E}">
        <p14:creationId xmlns:p14="http://schemas.microsoft.com/office/powerpoint/2010/main" val="2131854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dirty="0"/>
              <a:t>梯度消失</a:t>
            </a:r>
            <a:endParaRPr kumimoji="1" lang="en-US" altLang="zh-CN" dirty="0"/>
          </a:p>
          <a:p>
            <a:r>
              <a:rPr kumimoji="1" lang="zh-CN" altLang="en-US" dirty="0"/>
              <a:t>模型结构</a:t>
            </a:r>
            <a:endParaRPr kumimoji="1" lang="en-US" altLang="zh-CN" dirty="0"/>
          </a:p>
          <a:p>
            <a:r>
              <a:rPr kumimoji="1" lang="zh-CN" altLang="en-US" dirty="0"/>
              <a:t>实现</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18</a:t>
            </a:fld>
            <a:endParaRPr lang="zh-CN" altLang="en-US"/>
          </a:p>
        </p:txBody>
      </p:sp>
    </p:spTree>
    <p:extLst>
      <p:ext uri="{BB962C8B-B14F-4D97-AF65-F5344CB8AC3E}">
        <p14:creationId xmlns:p14="http://schemas.microsoft.com/office/powerpoint/2010/main" val="3920172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19</a:t>
            </a:fld>
            <a:endParaRPr lang="zh-CN" altLang="en-US"/>
          </a:p>
        </p:txBody>
      </p:sp>
    </p:spTree>
    <p:extLst>
      <p:ext uri="{BB962C8B-B14F-4D97-AF65-F5344CB8AC3E}">
        <p14:creationId xmlns:p14="http://schemas.microsoft.com/office/powerpoint/2010/main" val="115790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2</a:t>
            </a:fld>
            <a:endParaRPr lang="zh-CN" altLang="en-US"/>
          </a:p>
        </p:txBody>
      </p:sp>
    </p:spTree>
    <p:extLst>
      <p:ext uri="{BB962C8B-B14F-4D97-AF65-F5344CB8AC3E}">
        <p14:creationId xmlns:p14="http://schemas.microsoft.com/office/powerpoint/2010/main" val="4272778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通过</a:t>
            </a:r>
            <a:r>
              <a:rPr lang="en-US" altLang="zh-CN" sz="1200" b="0" i="0" u="none" strike="noStrike" kern="1200" dirty="0">
                <a:solidFill>
                  <a:schemeClr val="tx1"/>
                </a:solidFill>
                <a:effectLst/>
                <a:latin typeface="+mn-lt"/>
                <a:ea typeface="+mn-ea"/>
                <a:cs typeface="+mn-cs"/>
              </a:rPr>
              <a:t>GAN</a:t>
            </a:r>
            <a:r>
              <a:rPr lang="zh-CN" altLang="en-US" sz="1200" b="0" i="0" u="none" strike="noStrike" kern="1200" dirty="0">
                <a:solidFill>
                  <a:schemeClr val="tx1"/>
                </a:solidFill>
                <a:effectLst/>
                <a:latin typeface="+mn-lt"/>
                <a:ea typeface="+mn-ea"/>
                <a:cs typeface="+mn-cs"/>
              </a:rPr>
              <a:t>可以生成想要的样本，以</a:t>
            </a:r>
            <a:r>
              <a:rPr lang="en-US" altLang="zh-CN" sz="1200" b="0" i="0" u="none" strike="noStrike" kern="1200" dirty="0">
                <a:solidFill>
                  <a:schemeClr val="tx1"/>
                </a:solidFill>
                <a:effectLst/>
                <a:latin typeface="+mn-lt"/>
                <a:ea typeface="+mn-ea"/>
                <a:cs typeface="+mn-cs"/>
              </a:rPr>
              <a:t>MNIST</a:t>
            </a:r>
            <a:r>
              <a:rPr lang="zh-CN" altLang="en-US" sz="1200" b="0" i="0" u="none" strike="noStrike" kern="1200" dirty="0">
                <a:solidFill>
                  <a:schemeClr val="tx1"/>
                </a:solidFill>
                <a:effectLst/>
                <a:latin typeface="+mn-lt"/>
                <a:ea typeface="+mn-ea"/>
                <a:cs typeface="+mn-cs"/>
              </a:rPr>
              <a:t>手写数字集为例，可以任意生成</a:t>
            </a:r>
            <a:r>
              <a:rPr lang="en-US" altLang="zh-CN" sz="1200" b="0" i="0" u="none" strike="noStrike" kern="1200" dirty="0">
                <a:solidFill>
                  <a:schemeClr val="tx1"/>
                </a:solidFill>
                <a:effectLst/>
                <a:latin typeface="+mn-lt"/>
                <a:ea typeface="+mn-ea"/>
                <a:cs typeface="+mn-cs"/>
              </a:rPr>
              <a:t>0-9</a:t>
            </a:r>
            <a:r>
              <a:rPr lang="zh-CN" altLang="en-US" sz="1200" b="0" i="0" u="none" strike="noStrike" kern="1200" dirty="0">
                <a:solidFill>
                  <a:schemeClr val="tx1"/>
                </a:solidFill>
                <a:effectLst/>
                <a:latin typeface="+mn-lt"/>
                <a:ea typeface="+mn-ea"/>
                <a:cs typeface="+mn-cs"/>
              </a:rPr>
              <a:t>的数字。</a:t>
            </a:r>
          </a:p>
          <a:p>
            <a:r>
              <a:rPr lang="zh-CN" altLang="en-US" sz="1200" b="0" i="0" u="none" strike="noStrike" kern="1200" dirty="0">
                <a:solidFill>
                  <a:schemeClr val="tx1"/>
                </a:solidFill>
                <a:effectLst/>
                <a:latin typeface="+mn-lt"/>
                <a:ea typeface="+mn-ea"/>
                <a:cs typeface="+mn-cs"/>
              </a:rPr>
              <a:t>但是如果我们想指定生成的样本呢？譬如指定生成</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，或者</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，就可以通过指定</a:t>
            </a:r>
            <a:r>
              <a:rPr lang="en-US" altLang="zh-CN" sz="1200" b="0" i="0" u="none" strike="noStrike" kern="1200" dirty="0">
                <a:solidFill>
                  <a:schemeClr val="tx1"/>
                </a:solidFill>
                <a:effectLst/>
                <a:latin typeface="+mn-lt"/>
                <a:ea typeface="+mn-ea"/>
                <a:cs typeface="+mn-cs"/>
              </a:rPr>
              <a:t>C condition</a:t>
            </a:r>
            <a:r>
              <a:rPr lang="zh-CN" altLang="en-US" sz="1200" b="0" i="0" u="none" strike="noStrike" kern="1200" dirty="0">
                <a:solidFill>
                  <a:schemeClr val="tx1"/>
                </a:solidFill>
                <a:effectLst/>
                <a:latin typeface="+mn-lt"/>
                <a:ea typeface="+mn-ea"/>
                <a:cs typeface="+mn-cs"/>
              </a:rPr>
              <a:t>来完成。</a:t>
            </a:r>
          </a:p>
          <a:p>
            <a:r>
              <a:rPr lang="zh-CN" altLang="en-US" sz="1200" b="0" i="0" u="none" strike="noStrike" kern="1200" dirty="0">
                <a:solidFill>
                  <a:schemeClr val="tx1"/>
                </a:solidFill>
                <a:effectLst/>
                <a:latin typeface="+mn-lt"/>
                <a:ea typeface="+mn-ea"/>
                <a:cs typeface="+mn-cs"/>
              </a:rPr>
              <a:t>条件</a:t>
            </a:r>
            <a:r>
              <a:rPr lang="en-US" altLang="zh-CN" sz="1200" b="0" i="0" u="none" strike="noStrike" kern="1200" dirty="0">
                <a:solidFill>
                  <a:schemeClr val="tx1"/>
                </a:solidFill>
                <a:effectLst/>
                <a:latin typeface="+mn-lt"/>
                <a:ea typeface="+mn-ea"/>
                <a:cs typeface="+mn-cs"/>
              </a:rPr>
              <a:t>BN</a:t>
            </a:r>
            <a:r>
              <a:rPr lang="zh-CN" altLang="en-US" sz="1200" b="0" i="0" u="none" strike="noStrike" kern="1200" dirty="0">
                <a:solidFill>
                  <a:schemeClr val="tx1"/>
                </a:solidFill>
                <a:effectLst/>
                <a:latin typeface="+mn-lt"/>
                <a:ea typeface="+mn-ea"/>
                <a:cs typeface="+mn-cs"/>
              </a:rPr>
              <a:t>首先出现在文章 </a:t>
            </a:r>
            <a:r>
              <a:rPr lang="en-US" altLang="zh-CN" sz="1200" b="0" i="0" u="none" strike="noStrike" kern="1200" dirty="0">
                <a:solidFill>
                  <a:schemeClr val="tx1"/>
                </a:solidFill>
                <a:effectLst/>
                <a:latin typeface="+mn-lt"/>
                <a:ea typeface="+mn-ea"/>
                <a:cs typeface="+mn-cs"/>
              </a:rPr>
              <a:t>Modulating early visual processing by language </a:t>
            </a:r>
            <a:r>
              <a:rPr lang="zh-CN" altLang="en-US" sz="1200" b="0" i="0" u="none" strike="noStrike" kern="1200" dirty="0">
                <a:solidFill>
                  <a:schemeClr val="tx1"/>
                </a:solidFill>
                <a:effectLst/>
                <a:latin typeface="+mn-lt"/>
                <a:ea typeface="+mn-ea"/>
                <a:cs typeface="+mn-cs"/>
              </a:rPr>
              <a:t>中，后来又先后被用在 </a:t>
            </a:r>
            <a:r>
              <a:rPr lang="en-US" altLang="zh-CN" sz="1200" b="0" i="0" u="none" strike="noStrike" kern="1200" dirty="0" err="1">
                <a:solidFill>
                  <a:schemeClr val="tx1"/>
                </a:solidFill>
                <a:effectLst/>
                <a:latin typeface="+mn-lt"/>
                <a:ea typeface="+mn-ea"/>
                <a:cs typeface="+mn-cs"/>
              </a:rPr>
              <a:t>cGANs</a:t>
            </a:r>
            <a:r>
              <a:rPr lang="en-US" altLang="zh-CN" sz="1200" b="0" i="0" u="none" strike="noStrike" kern="1200" dirty="0">
                <a:solidFill>
                  <a:schemeClr val="tx1"/>
                </a:solidFill>
                <a:effectLst/>
                <a:latin typeface="+mn-lt"/>
                <a:ea typeface="+mn-ea"/>
                <a:cs typeface="+mn-cs"/>
              </a:rPr>
              <a:t> With Projection Discriminator </a:t>
            </a:r>
            <a:r>
              <a:rPr lang="zh-CN" altLang="en-US" sz="1200" b="0" i="0" u="none" strike="noStrike" kern="1200" dirty="0">
                <a:solidFill>
                  <a:schemeClr val="tx1"/>
                </a:solidFill>
                <a:effectLst/>
                <a:latin typeface="+mn-lt"/>
                <a:ea typeface="+mn-ea"/>
                <a:cs typeface="+mn-cs"/>
              </a:rPr>
              <a:t>中，目前已经成为了做条件 </a:t>
            </a:r>
            <a:r>
              <a:rPr lang="en-US" altLang="zh-CN" sz="1200" b="0" i="0" u="none" strike="noStrike" kern="1200" dirty="0">
                <a:solidFill>
                  <a:schemeClr val="tx1"/>
                </a:solidFill>
                <a:effectLst/>
                <a:latin typeface="+mn-lt"/>
                <a:ea typeface="+mn-ea"/>
                <a:cs typeface="+mn-cs"/>
              </a:rPr>
              <a:t>GAN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cGAN</a:t>
            </a:r>
            <a:r>
              <a:rPr lang="zh-CN" altLang="en-US" sz="1200" b="0" i="0" u="none" strike="noStrike" kern="1200" dirty="0">
                <a:solidFill>
                  <a:schemeClr val="tx1"/>
                </a:solidFill>
                <a:effectLst/>
                <a:latin typeface="+mn-lt"/>
                <a:ea typeface="+mn-ea"/>
                <a:cs typeface="+mn-cs"/>
              </a:rPr>
              <a:t>）的标准方案，包括 </a:t>
            </a:r>
            <a:r>
              <a:rPr lang="en-US" altLang="zh-CN" sz="1200" b="0" i="0" u="none" strike="noStrike" kern="1200" dirty="0">
                <a:solidFill>
                  <a:schemeClr val="tx1"/>
                </a:solidFill>
                <a:effectLst/>
                <a:latin typeface="+mn-lt"/>
                <a:ea typeface="+mn-ea"/>
                <a:cs typeface="+mn-cs"/>
              </a:rPr>
              <a:t>SAGAN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BigGAN </a:t>
            </a:r>
            <a:r>
              <a:rPr lang="zh-CN" altLang="en-US" sz="1200" b="0" i="0" u="none" strike="noStrike" kern="1200" dirty="0">
                <a:solidFill>
                  <a:schemeClr val="tx1"/>
                </a:solidFill>
                <a:effectLst/>
                <a:latin typeface="+mn-lt"/>
                <a:ea typeface="+mn-ea"/>
                <a:cs typeface="+mn-cs"/>
              </a:rPr>
              <a:t>都用到了它。</a:t>
            </a:r>
          </a:p>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20</a:t>
            </a:fld>
            <a:endParaRPr lang="zh-CN" altLang="en-US"/>
          </a:p>
        </p:txBody>
      </p:sp>
    </p:spTree>
    <p:extLst>
      <p:ext uri="{BB962C8B-B14F-4D97-AF65-F5344CB8AC3E}">
        <p14:creationId xmlns:p14="http://schemas.microsoft.com/office/powerpoint/2010/main" val="518032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21</a:t>
            </a:fld>
            <a:endParaRPr lang="zh-CN" altLang="en-US"/>
          </a:p>
        </p:txBody>
      </p:sp>
    </p:spTree>
    <p:extLst>
      <p:ext uri="{BB962C8B-B14F-4D97-AF65-F5344CB8AC3E}">
        <p14:creationId xmlns:p14="http://schemas.microsoft.com/office/powerpoint/2010/main" val="234850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90F3238-B197-4DD0-8393-B222E6E85519}" type="slidenum">
              <a:rPr lang="zh-CN" altLang="en-US" smtClean="0"/>
              <a:t>22</a:t>
            </a:fld>
            <a:endParaRPr lang="zh-CN" altLang="en-US"/>
          </a:p>
        </p:txBody>
      </p:sp>
    </p:spTree>
    <p:extLst>
      <p:ext uri="{BB962C8B-B14F-4D97-AF65-F5344CB8AC3E}">
        <p14:creationId xmlns:p14="http://schemas.microsoft.com/office/powerpoint/2010/main" val="1296119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90F3238-B197-4DD0-8393-B222E6E85519}" type="slidenum">
              <a:rPr lang="zh-CN" altLang="en-US" smtClean="0"/>
              <a:t>23</a:t>
            </a:fld>
            <a:endParaRPr lang="zh-CN" altLang="en-US"/>
          </a:p>
        </p:txBody>
      </p:sp>
    </p:spTree>
    <p:extLst>
      <p:ext uri="{BB962C8B-B14F-4D97-AF65-F5344CB8AC3E}">
        <p14:creationId xmlns:p14="http://schemas.microsoft.com/office/powerpoint/2010/main" val="1572192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24</a:t>
            </a:fld>
            <a:endParaRPr lang="zh-CN" altLang="en-US"/>
          </a:p>
        </p:txBody>
      </p:sp>
    </p:spTree>
    <p:extLst>
      <p:ext uri="{BB962C8B-B14F-4D97-AF65-F5344CB8AC3E}">
        <p14:creationId xmlns:p14="http://schemas.microsoft.com/office/powerpoint/2010/main" val="41788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25</a:t>
            </a:fld>
            <a:endParaRPr lang="zh-CN" altLang="en-US"/>
          </a:p>
        </p:txBody>
      </p:sp>
    </p:spTree>
    <p:extLst>
      <p:ext uri="{BB962C8B-B14F-4D97-AF65-F5344CB8AC3E}">
        <p14:creationId xmlns:p14="http://schemas.microsoft.com/office/powerpoint/2010/main" val="4269078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KL</a:t>
            </a:r>
            <a:r>
              <a:rPr kumimoji="1" lang="zh-CN" altLang="en-US" dirty="0"/>
              <a:t>散度</a:t>
            </a:r>
          </a:p>
        </p:txBody>
      </p:sp>
      <p:sp>
        <p:nvSpPr>
          <p:cNvPr id="4" name="灯片编号占位符 3"/>
          <p:cNvSpPr>
            <a:spLocks noGrp="1"/>
          </p:cNvSpPr>
          <p:nvPr>
            <p:ph type="sldNum" sz="quarter" idx="5"/>
          </p:nvPr>
        </p:nvSpPr>
        <p:spPr/>
        <p:txBody>
          <a:bodyPr/>
          <a:lstStyle/>
          <a:p>
            <a:fld id="{790F3238-B197-4DD0-8393-B222E6E85519}" type="slidenum">
              <a:rPr lang="zh-CN" altLang="en-US" smtClean="0"/>
              <a:t>26</a:t>
            </a:fld>
            <a:endParaRPr lang="zh-CN" altLang="en-US"/>
          </a:p>
        </p:txBody>
      </p:sp>
    </p:spTree>
    <p:extLst>
      <p:ext uri="{BB962C8B-B14F-4D97-AF65-F5344CB8AC3E}">
        <p14:creationId xmlns:p14="http://schemas.microsoft.com/office/powerpoint/2010/main" val="291137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KL</a:t>
            </a:r>
            <a:r>
              <a:rPr kumimoji="1" lang="zh-CN" altLang="en-US" dirty="0"/>
              <a:t>散度</a:t>
            </a:r>
          </a:p>
        </p:txBody>
      </p:sp>
      <p:sp>
        <p:nvSpPr>
          <p:cNvPr id="4" name="灯片编号占位符 3"/>
          <p:cNvSpPr>
            <a:spLocks noGrp="1"/>
          </p:cNvSpPr>
          <p:nvPr>
            <p:ph type="sldNum" sz="quarter" idx="5"/>
          </p:nvPr>
        </p:nvSpPr>
        <p:spPr/>
        <p:txBody>
          <a:bodyPr/>
          <a:lstStyle/>
          <a:p>
            <a:fld id="{790F3238-B197-4DD0-8393-B222E6E85519}" type="slidenum">
              <a:rPr lang="zh-CN" altLang="en-US" smtClean="0"/>
              <a:t>27</a:t>
            </a:fld>
            <a:endParaRPr lang="zh-CN" altLang="en-US"/>
          </a:p>
        </p:txBody>
      </p:sp>
    </p:spTree>
    <p:extLst>
      <p:ext uri="{BB962C8B-B14F-4D97-AF65-F5344CB8AC3E}">
        <p14:creationId xmlns:p14="http://schemas.microsoft.com/office/powerpoint/2010/main" val="1911076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KL</a:t>
            </a:r>
            <a:r>
              <a:rPr kumimoji="1" lang="zh-CN" altLang="en-US" dirty="0"/>
              <a:t>散度</a:t>
            </a:r>
          </a:p>
        </p:txBody>
      </p:sp>
      <p:sp>
        <p:nvSpPr>
          <p:cNvPr id="4" name="灯片编号占位符 3"/>
          <p:cNvSpPr>
            <a:spLocks noGrp="1"/>
          </p:cNvSpPr>
          <p:nvPr>
            <p:ph type="sldNum" sz="quarter" idx="5"/>
          </p:nvPr>
        </p:nvSpPr>
        <p:spPr/>
        <p:txBody>
          <a:bodyPr/>
          <a:lstStyle/>
          <a:p>
            <a:fld id="{790F3238-B197-4DD0-8393-B222E6E85519}" type="slidenum">
              <a:rPr lang="zh-CN" altLang="en-US" smtClean="0"/>
              <a:t>28</a:t>
            </a:fld>
            <a:endParaRPr lang="zh-CN" altLang="en-US"/>
          </a:p>
        </p:txBody>
      </p:sp>
    </p:spTree>
    <p:extLst>
      <p:ext uri="{BB962C8B-B14F-4D97-AF65-F5344CB8AC3E}">
        <p14:creationId xmlns:p14="http://schemas.microsoft.com/office/powerpoint/2010/main" val="1864767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29</a:t>
            </a:fld>
            <a:endParaRPr lang="zh-CN" altLang="en-US"/>
          </a:p>
        </p:txBody>
      </p:sp>
    </p:spTree>
    <p:extLst>
      <p:ext uri="{BB962C8B-B14F-4D97-AF65-F5344CB8AC3E}">
        <p14:creationId xmlns:p14="http://schemas.microsoft.com/office/powerpoint/2010/main" val="99717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3</a:t>
            </a:fld>
            <a:endParaRPr lang="zh-CN" altLang="en-US"/>
          </a:p>
        </p:txBody>
      </p:sp>
    </p:spTree>
    <p:extLst>
      <p:ext uri="{BB962C8B-B14F-4D97-AF65-F5344CB8AC3E}">
        <p14:creationId xmlns:p14="http://schemas.microsoft.com/office/powerpoint/2010/main" val="3546673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DCGAN</a:t>
            </a:r>
            <a:r>
              <a:rPr kumimoji="1" lang="zh-CN" altLang="en-US" dirty="0"/>
              <a:t>：去掉全连接层，采用上采样对矩阵进行放大，每层跟一个分批归一化和</a:t>
            </a:r>
            <a:r>
              <a:rPr kumimoji="1" lang="en-US" altLang="zh-CN" dirty="0" err="1"/>
              <a:t>Relu</a:t>
            </a:r>
            <a:r>
              <a:rPr kumimoji="1" lang="zh-CN" altLang="en-US" dirty="0"/>
              <a:t>激活函数，</a:t>
            </a:r>
            <a:r>
              <a:rPr kumimoji="1" lang="en-US" altLang="zh-CN" dirty="0"/>
              <a:t>CNN</a:t>
            </a:r>
            <a:r>
              <a:rPr kumimoji="1" lang="zh-CN" altLang="en-US" dirty="0"/>
              <a:t>，为数不多的无监督学习，就是在</a:t>
            </a:r>
            <a:r>
              <a:rPr kumimoji="1" lang="en-US" altLang="zh-CN" dirty="0"/>
              <a:t>GAN</a:t>
            </a:r>
            <a:r>
              <a:rPr kumimoji="1" lang="zh-CN" altLang="en-US" dirty="0"/>
              <a:t>中</a:t>
            </a:r>
            <a:endParaRPr kumimoji="1" lang="en-US" altLang="zh-CN" dirty="0"/>
          </a:p>
          <a:p>
            <a:endParaRPr kumimoji="1" lang="en-US" altLang="zh-CN" dirty="0"/>
          </a:p>
          <a:p>
            <a:r>
              <a:rPr kumimoji="1" lang="en-US" altLang="zh-CN" dirty="0"/>
              <a:t>PGGAN</a:t>
            </a:r>
            <a:r>
              <a:rPr kumimoji="1" lang="zh-CN" altLang="en-US" dirty="0"/>
              <a:t>：</a:t>
            </a:r>
            <a:r>
              <a:rPr lang="zh-CN" altLang="en-US" sz="1200" b="0" i="0" u="none" strike="noStrike" kern="1200" dirty="0">
                <a:solidFill>
                  <a:schemeClr val="tx1"/>
                </a:solidFill>
                <a:effectLst/>
                <a:latin typeface="+mn-lt"/>
                <a:ea typeface="+mn-ea"/>
                <a:cs typeface="+mn-cs"/>
              </a:rPr>
              <a:t>通过一种渐进式的结构，实现了从低分辨率到高分辨率的过渡，从而能平滑地训练出高清模型出来</a:t>
            </a:r>
            <a:endParaRPr kumimoji="1" lang="en-US" altLang="zh-CN" dirty="0"/>
          </a:p>
          <a:p>
            <a:endParaRPr kumimoji="1" lang="en-US" altLang="zh-CN" dirty="0"/>
          </a:p>
          <a:p>
            <a:r>
              <a:rPr kumimoji="1" lang="en-US" altLang="zh-CN" dirty="0"/>
              <a:t>BigGAN</a:t>
            </a:r>
            <a:r>
              <a:rPr kumimoji="1" lang="zh-CN" altLang="en-US" dirty="0"/>
              <a:t>（</a:t>
            </a:r>
            <a:r>
              <a:rPr kumimoji="1" lang="en-US" altLang="zh-CN" dirty="0"/>
              <a:t>google</a:t>
            </a:r>
            <a:r>
              <a:rPr kumimoji="1" lang="zh-CN" altLang="en-US" dirty="0"/>
              <a:t>）</a:t>
            </a:r>
            <a:r>
              <a:rPr kumimoji="1" lang="en-US" altLang="zh-CN" dirty="0"/>
              <a:t>:</a:t>
            </a:r>
            <a:r>
              <a:rPr kumimoji="1" lang="zh-CN" altLang="en-US" dirty="0"/>
              <a:t> 在多样性和图片质量有巨大的飞跃，就像他的名字一样，模型的参数是同时期</a:t>
            </a:r>
            <a:r>
              <a:rPr kumimoji="1" lang="en-US" altLang="zh-CN" dirty="0"/>
              <a:t>GAN</a:t>
            </a:r>
            <a:r>
              <a:rPr kumimoji="1" lang="zh-CN" altLang="en-US" dirty="0"/>
              <a:t>模型的</a:t>
            </a:r>
            <a:r>
              <a:rPr kumimoji="1" lang="en-US" altLang="zh-CN" dirty="0"/>
              <a:t>8</a:t>
            </a:r>
            <a:r>
              <a:rPr kumimoji="1" lang="zh-CN" altLang="en-US" dirty="0"/>
              <a:t>倍，设计上加入了</a:t>
            </a:r>
            <a:r>
              <a:rPr kumimoji="1" lang="en-US" altLang="zh-CN" dirty="0" err="1"/>
              <a:t>bitchsize</a:t>
            </a:r>
            <a:r>
              <a:rPr kumimoji="1" lang="zh-CN" altLang="en-US" dirty="0"/>
              <a:t>，截断技巧等对生成的图片的多样性和质量有更准确的控制</a:t>
            </a:r>
            <a:endParaRPr kumimoji="1" lang="en-US" altLang="zh-CN" dirty="0"/>
          </a:p>
          <a:p>
            <a:endParaRPr kumimoji="1"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BigGAN</a:t>
            </a:r>
            <a:r>
              <a:rPr lang="zh-CN" altLang="en-US" sz="1200" b="0" i="0" u="none" strike="noStrike" kern="1200" dirty="0">
                <a:solidFill>
                  <a:schemeClr val="tx1"/>
                </a:solidFill>
                <a:effectLst/>
                <a:latin typeface="+mn-lt"/>
                <a:ea typeface="+mn-ea"/>
                <a:cs typeface="+mn-cs"/>
              </a:rPr>
              <a:t>有许多组件，如</a:t>
            </a:r>
            <a:r>
              <a:rPr lang="en-US" altLang="zh-CN" sz="1200" b="0" i="0" u="none" strike="noStrike" kern="1200" dirty="0">
                <a:solidFill>
                  <a:schemeClr val="tx1"/>
                </a:solidFill>
                <a:effectLst/>
                <a:latin typeface="+mn-lt"/>
                <a:ea typeface="+mn-ea"/>
                <a:cs typeface="+mn-cs"/>
              </a:rPr>
              <a:t>Self-Attention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Spectral Normalization</a:t>
            </a:r>
            <a:r>
              <a:rPr lang="zh-CN" altLang="en-US" sz="1200" b="0" i="0" u="none" strike="noStrike" kern="1200" dirty="0">
                <a:solidFill>
                  <a:schemeClr val="tx1"/>
                </a:solidFill>
                <a:effectLst/>
                <a:latin typeface="+mn-lt"/>
                <a:ea typeface="+mn-ea"/>
                <a:cs typeface="+mn-cs"/>
              </a:rPr>
              <a:t>和带有投影鉴别器的</a:t>
            </a:r>
            <a:r>
              <a:rPr lang="en-US" altLang="zh-CN" sz="1200" b="0" i="0" u="none" strike="noStrike" kern="1200" dirty="0" err="1">
                <a:solidFill>
                  <a:schemeClr val="tx1"/>
                </a:solidFill>
                <a:effectLst/>
                <a:latin typeface="+mn-lt"/>
                <a:ea typeface="+mn-ea"/>
                <a:cs typeface="+mn-cs"/>
              </a:rPr>
              <a:t>cGAN</a:t>
            </a:r>
            <a:r>
              <a:rPr lang="zh-CN" altLang="en-US" sz="1200" b="0" i="0" u="none" strike="noStrike" kern="1200" dirty="0">
                <a:solidFill>
                  <a:schemeClr val="tx1"/>
                </a:solidFill>
                <a:effectLst/>
                <a:latin typeface="+mn-lt"/>
                <a:ea typeface="+mn-ea"/>
                <a:cs typeface="+mn-cs"/>
              </a:rPr>
              <a:t>，这些组件在各自的论文中都有更好的解释。不过，这篇论文对构成当前最先进技术水平的基础论文的思想提供了很好的概述，论文贡献包括</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大</a:t>
            </a:r>
            <a:r>
              <a:rPr lang="en-US" altLang="zh-CN" sz="1200" b="0" i="0" u="none" strike="noStrike" kern="1200" dirty="0" err="1">
                <a:solidFill>
                  <a:schemeClr val="tx1"/>
                </a:solidFill>
                <a:effectLst/>
                <a:latin typeface="+mn-lt"/>
                <a:ea typeface="+mn-ea"/>
                <a:cs typeface="+mn-cs"/>
              </a:rPr>
              <a:t>batchsize</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2048</a:t>
            </a:r>
            <a:r>
              <a:rPr lang="zh-CN" altLang="en-US" sz="1200" b="0" i="0" u="none" strike="noStrike" kern="1200" dirty="0">
                <a:solidFill>
                  <a:schemeClr val="tx1"/>
                </a:solidFill>
                <a:effectLst/>
                <a:latin typeface="+mn-lt"/>
                <a:ea typeface="+mn-ea"/>
                <a:cs typeface="+mn-cs"/>
              </a:rPr>
              <a:t>），大</a:t>
            </a:r>
            <a:r>
              <a:rPr lang="en-US" altLang="zh-CN" sz="1200" b="0" i="0" u="none" strike="noStrike" kern="1200" dirty="0">
                <a:solidFill>
                  <a:schemeClr val="tx1"/>
                </a:solidFill>
                <a:effectLst/>
                <a:latin typeface="+mn-lt"/>
                <a:ea typeface="+mn-ea"/>
                <a:cs typeface="+mn-cs"/>
              </a:rPr>
              <a:t>channel</a:t>
            </a:r>
            <a:r>
              <a:rPr lang="zh-CN" altLang="en-US" sz="1200" b="0" i="0" u="none" strike="noStrike" kern="1200" dirty="0">
                <a:solidFill>
                  <a:schemeClr val="tx1"/>
                </a:solidFill>
                <a:effectLst/>
                <a:latin typeface="+mn-lt"/>
                <a:ea typeface="+mn-ea"/>
                <a:cs typeface="+mn-cs"/>
              </a:rPr>
              <a:t>数（</a:t>
            </a:r>
            <a:r>
              <a:rPr lang="en-US" altLang="zh-CN" sz="1200" b="0" i="0" u="none" strike="noStrike" kern="1200" dirty="0">
                <a:solidFill>
                  <a:schemeClr val="tx1"/>
                </a:solidFill>
                <a:effectLst/>
                <a:latin typeface="+mn-lt"/>
                <a:ea typeface="+mn-ea"/>
                <a:cs typeface="+mn-cs"/>
              </a:rPr>
              <a:t>96</a:t>
            </a:r>
            <a:r>
              <a:rPr lang="zh-CN" altLang="en-US" sz="1200" b="0" i="0" u="none" strike="noStrike" kern="1200" dirty="0">
                <a:solidFill>
                  <a:schemeClr val="tx1"/>
                </a:solidFill>
                <a:effectLst/>
                <a:latin typeface="+mn-lt"/>
                <a:ea typeface="+mn-ea"/>
                <a:cs typeface="+mn-cs"/>
              </a:rPr>
              <a:t>），截断技巧，训练平稳性控制等。（暴力出奇迹）</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kumimoji="1" lang="en-US" altLang="zh-CN" dirty="0"/>
              <a:t>StyleGAN</a:t>
            </a:r>
            <a:r>
              <a:rPr kumimoji="1" lang="zh-CN" altLang="en-US" dirty="0"/>
              <a:t>（</a:t>
            </a:r>
            <a:r>
              <a:rPr kumimoji="1" lang="en-US" altLang="zh-CN" dirty="0"/>
              <a:t>NIVIDA)</a:t>
            </a:r>
            <a:r>
              <a:rPr kumimoji="1" lang="zh-CN" altLang="en-US" dirty="0"/>
              <a:t> </a:t>
            </a:r>
            <a:r>
              <a:rPr kumimoji="1" lang="en-US" altLang="zh-CN" dirty="0"/>
              <a:t>:</a:t>
            </a:r>
            <a:r>
              <a:rPr kumimoji="1" lang="zh-CN" altLang="en-US" dirty="0"/>
              <a:t>对</a:t>
            </a:r>
            <a:r>
              <a:rPr kumimoji="1" lang="en-US" altLang="zh-CN" dirty="0"/>
              <a:t>PGGAN</a:t>
            </a:r>
            <a:r>
              <a:rPr kumimoji="1" lang="zh-CN" altLang="en-US" dirty="0"/>
              <a:t>的生成器的进行了改进，对于不同的清晰度关注不同的特征，</a:t>
            </a:r>
          </a:p>
        </p:txBody>
      </p:sp>
      <p:sp>
        <p:nvSpPr>
          <p:cNvPr id="4" name="灯片编号占位符 3"/>
          <p:cNvSpPr>
            <a:spLocks noGrp="1"/>
          </p:cNvSpPr>
          <p:nvPr>
            <p:ph type="sldNum" sz="quarter" idx="5"/>
          </p:nvPr>
        </p:nvSpPr>
        <p:spPr/>
        <p:txBody>
          <a:bodyPr/>
          <a:lstStyle/>
          <a:p>
            <a:fld id="{790F3238-B197-4DD0-8393-B222E6E85519}" type="slidenum">
              <a:rPr lang="zh-CN" altLang="en-US" smtClean="0"/>
              <a:t>30</a:t>
            </a:fld>
            <a:endParaRPr lang="zh-CN" altLang="en-US"/>
          </a:p>
        </p:txBody>
      </p:sp>
    </p:spTree>
    <p:extLst>
      <p:ext uri="{BB962C8B-B14F-4D97-AF65-F5344CB8AC3E}">
        <p14:creationId xmlns:p14="http://schemas.microsoft.com/office/powerpoint/2010/main" val="2311032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31</a:t>
            </a:fld>
            <a:endParaRPr lang="zh-CN" altLang="en-US"/>
          </a:p>
        </p:txBody>
      </p:sp>
    </p:spTree>
    <p:extLst>
      <p:ext uri="{BB962C8B-B14F-4D97-AF65-F5344CB8AC3E}">
        <p14:creationId xmlns:p14="http://schemas.microsoft.com/office/powerpoint/2010/main" val="403539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这一篇先来综述一下什么是生成模型，我们为什么要研究生成模型以及常见生成模型谱系及比较。</a:t>
            </a:r>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4</a:t>
            </a:fld>
            <a:endParaRPr lang="zh-CN" altLang="en-US"/>
          </a:p>
        </p:txBody>
      </p:sp>
    </p:spTree>
    <p:extLst>
      <p:ext uri="{BB962C8B-B14F-4D97-AF65-F5344CB8AC3E}">
        <p14:creationId xmlns:p14="http://schemas.microsoft.com/office/powerpoint/2010/main" val="71374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5</a:t>
            </a:fld>
            <a:endParaRPr lang="zh-CN" altLang="en-US"/>
          </a:p>
        </p:txBody>
      </p:sp>
    </p:spTree>
    <p:extLst>
      <p:ext uri="{BB962C8B-B14F-4D97-AF65-F5344CB8AC3E}">
        <p14:creationId xmlns:p14="http://schemas.microsoft.com/office/powerpoint/2010/main" val="1142760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6</a:t>
            </a:fld>
            <a:endParaRPr lang="zh-CN" altLang="en-US"/>
          </a:p>
        </p:txBody>
      </p:sp>
    </p:spTree>
    <p:extLst>
      <p:ext uri="{BB962C8B-B14F-4D97-AF65-F5344CB8AC3E}">
        <p14:creationId xmlns:p14="http://schemas.microsoft.com/office/powerpoint/2010/main" val="699726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7</a:t>
            </a:fld>
            <a:endParaRPr lang="zh-CN" altLang="en-US"/>
          </a:p>
        </p:txBody>
      </p:sp>
    </p:spTree>
    <p:extLst>
      <p:ext uri="{BB962C8B-B14F-4D97-AF65-F5344CB8AC3E}">
        <p14:creationId xmlns:p14="http://schemas.microsoft.com/office/powerpoint/2010/main" val="113408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8</a:t>
            </a:fld>
            <a:endParaRPr lang="zh-CN" altLang="en-US"/>
          </a:p>
        </p:txBody>
      </p:sp>
    </p:spTree>
    <p:extLst>
      <p:ext uri="{BB962C8B-B14F-4D97-AF65-F5344CB8AC3E}">
        <p14:creationId xmlns:p14="http://schemas.microsoft.com/office/powerpoint/2010/main" val="521591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每一个图像都是高维空间的一个点（</a:t>
            </a:r>
            <a:r>
              <a:rPr kumimoji="1" lang="en-US" altLang="zh-CN" dirty="0"/>
              <a:t>64</a:t>
            </a:r>
            <a:r>
              <a:rPr kumimoji="1" lang="zh-CN" altLang="en-US" dirty="0"/>
              <a:t>*</a:t>
            </a:r>
            <a:r>
              <a:rPr kumimoji="1" lang="en-US" altLang="zh-CN" dirty="0"/>
              <a:t>64</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790F3238-B197-4DD0-8393-B222E6E85519}" type="slidenum">
              <a:rPr lang="zh-CN" altLang="en-US" smtClean="0"/>
              <a:t>9</a:t>
            </a:fld>
            <a:endParaRPr lang="zh-CN" altLang="en-US"/>
          </a:p>
        </p:txBody>
      </p:sp>
    </p:spTree>
    <p:extLst>
      <p:ext uri="{BB962C8B-B14F-4D97-AF65-F5344CB8AC3E}">
        <p14:creationId xmlns:p14="http://schemas.microsoft.com/office/powerpoint/2010/main" val="3347630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5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87" y="1"/>
            <a:ext cx="12192000" cy="6858000"/>
          </a:xfrm>
          <a:prstGeom prst="rect">
            <a:avLst/>
          </a:prstGeom>
        </p:spPr>
      </p:pic>
      <p:sp>
        <p:nvSpPr>
          <p:cNvPr id="9801" name="副标题 2"/>
          <p:cNvSpPr>
            <a:spLocks noGrp="1"/>
          </p:cNvSpPr>
          <p:nvPr>
            <p:ph type="subTitle" idx="1"/>
          </p:nvPr>
        </p:nvSpPr>
        <p:spPr>
          <a:xfrm>
            <a:off x="673100" y="3870255"/>
            <a:ext cx="10845800" cy="468637"/>
          </a:xfrm>
        </p:spPr>
        <p:txBody>
          <a:bodyPr anchor="ctr" anchorCtr="1">
            <a:normAutofit/>
          </a:bodyPr>
          <a:lstStyle>
            <a:lvl1pPr marL="0" indent="0" algn="ctr">
              <a:buNone/>
              <a:defRPr sz="2400">
                <a:solidFill>
                  <a:srgbClr val="384479"/>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endParaRPr lang="zh-CN" altLang="en-US" dirty="0"/>
          </a:p>
        </p:txBody>
      </p:sp>
      <p:sp>
        <p:nvSpPr>
          <p:cNvPr id="9802" name="标题 1"/>
          <p:cNvSpPr>
            <a:spLocks noGrp="1"/>
          </p:cNvSpPr>
          <p:nvPr>
            <p:ph type="ctrTitle"/>
          </p:nvPr>
        </p:nvSpPr>
        <p:spPr>
          <a:xfrm>
            <a:off x="673099" y="2920209"/>
            <a:ext cx="10845800" cy="894050"/>
          </a:xfrm>
        </p:spPr>
        <p:txBody>
          <a:bodyPr anchor="ctr" anchorCtr="1">
            <a:normAutofit/>
          </a:bodyPr>
          <a:lstStyle>
            <a:lvl1pPr algn="ctr">
              <a:defRPr sz="4000">
                <a:solidFill>
                  <a:schemeClr val="tx1"/>
                </a:solidFill>
              </a:defRPr>
            </a:lvl1pPr>
          </a:lstStyle>
          <a:p>
            <a:endParaRPr lang="zh-CN" altLang="en-US" dirty="0"/>
          </a:p>
        </p:txBody>
      </p:sp>
      <p:sp>
        <p:nvSpPr>
          <p:cNvPr id="12" name="文本占位符 13"/>
          <p:cNvSpPr>
            <a:spLocks noGrp="1"/>
          </p:cNvSpPr>
          <p:nvPr>
            <p:ph type="body" sz="quarter" idx="10" hasCustomPrompt="1"/>
          </p:nvPr>
        </p:nvSpPr>
        <p:spPr>
          <a:xfrm>
            <a:off x="673099" y="4394884"/>
            <a:ext cx="10845800" cy="371475"/>
          </a:xfrm>
        </p:spPr>
        <p:txBody>
          <a:bodyPr anchor="ctr">
            <a:normAutofit/>
          </a:bodyPr>
          <a:lstStyle>
            <a:lvl1pPr marL="0" indent="0" algn="ctr">
              <a:buNone/>
              <a:defRPr sz="1200" b="0">
                <a:solidFill>
                  <a:schemeClr val="tx1">
                    <a:lumMod val="65000"/>
                    <a:lumOff val="35000"/>
                  </a:schemeClr>
                </a:solidFill>
              </a:defRPr>
            </a:lvl1pPr>
            <a:lvl2pPr marL="457189" indent="0">
              <a:buNone/>
              <a:defRPr/>
            </a:lvl2pPr>
            <a:lvl3pPr marL="914377" indent="0">
              <a:buNone/>
              <a:defRPr/>
            </a:lvl3pPr>
            <a:lvl4pPr marL="1371566" indent="0">
              <a:buNone/>
              <a:defRPr/>
            </a:lvl4pPr>
            <a:lvl5pPr marL="1828754" indent="0">
              <a:buNone/>
              <a:defRPr/>
            </a:lvl5pPr>
          </a:lstStyle>
          <a:p>
            <a:pPr lvl="0"/>
            <a:r>
              <a:rPr lang="zh-CN" altLang="en-US" dirty="0"/>
              <a:t>署名</a:t>
            </a:r>
          </a:p>
        </p:txBody>
      </p:sp>
      <p:sp>
        <p:nvSpPr>
          <p:cNvPr id="13" name="文本占位符 13"/>
          <p:cNvSpPr>
            <a:spLocks noGrp="1"/>
          </p:cNvSpPr>
          <p:nvPr>
            <p:ph type="body" sz="quarter" idx="11" hasCustomPrompt="1"/>
          </p:nvPr>
        </p:nvSpPr>
        <p:spPr>
          <a:xfrm>
            <a:off x="673099" y="4766359"/>
            <a:ext cx="10845800" cy="371475"/>
          </a:xfrm>
        </p:spPr>
        <p:txBody>
          <a:bodyPr anchor="ctr">
            <a:normAutofit/>
          </a:bodyPr>
          <a:lstStyle>
            <a:lvl1pPr marL="0" indent="0" algn="ctr">
              <a:buNone/>
              <a:defRPr sz="1200" b="0">
                <a:solidFill>
                  <a:schemeClr val="tx1">
                    <a:lumMod val="65000"/>
                    <a:lumOff val="35000"/>
                  </a:schemeClr>
                </a:solidFill>
              </a:defRPr>
            </a:lvl1pPr>
            <a:lvl2pPr marL="457189" indent="0">
              <a:buNone/>
              <a:defRPr/>
            </a:lvl2pPr>
            <a:lvl3pPr marL="914377" indent="0">
              <a:buNone/>
              <a:defRPr/>
            </a:lvl3pPr>
            <a:lvl4pPr marL="1371566" indent="0">
              <a:buNone/>
              <a:defRPr/>
            </a:lvl4pPr>
            <a:lvl5pPr marL="1828754" indent="0">
              <a:buNone/>
              <a:defRPr/>
            </a:lvl5pPr>
          </a:lstStyle>
          <a:p>
            <a:pPr lvl="0"/>
            <a:r>
              <a:rPr lang="zh-CN" altLang="en-US" dirty="0"/>
              <a:t>日期</a:t>
            </a:r>
          </a:p>
        </p:txBody>
      </p:sp>
      <p:sp>
        <p:nvSpPr>
          <p:cNvPr id="8" name="Rectangle 7"/>
          <p:cNvSpPr/>
          <p:nvPr userDrawn="1"/>
        </p:nvSpPr>
        <p:spPr>
          <a:xfrm>
            <a:off x="0" y="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9" name="Rectangle 8"/>
          <p:cNvSpPr/>
          <p:nvPr userDrawn="1"/>
        </p:nvSpPr>
        <p:spPr>
          <a:xfrm>
            <a:off x="0" y="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Group 1"/>
          <p:cNvGrpSpPr/>
          <p:nvPr userDrawn="1"/>
        </p:nvGrpSpPr>
        <p:grpSpPr>
          <a:xfrm>
            <a:off x="8763001" y="6477000"/>
            <a:ext cx="3429000" cy="381000"/>
            <a:chOff x="8763001" y="6477000"/>
            <a:chExt cx="3429000" cy="381000"/>
          </a:xfrm>
        </p:grpSpPr>
        <p:sp>
          <p:nvSpPr>
            <p:cNvPr id="10" name="Rectangle 9"/>
            <p:cNvSpPr/>
            <p:nvPr userDrawn="1"/>
          </p:nvSpPr>
          <p:spPr>
            <a:xfrm rot="5400000">
              <a:off x="10287001" y="4953000"/>
              <a:ext cx="381000" cy="3429000"/>
            </a:xfrm>
            <a:prstGeom prst="rect">
              <a:avLst/>
            </a:prstGeom>
            <a:solidFill>
              <a:srgbClr val="C425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4" name="Rectangle 13"/>
            <p:cNvSpPr/>
            <p:nvPr userDrawn="1"/>
          </p:nvSpPr>
          <p:spPr>
            <a:xfrm rot="5400000">
              <a:off x="11811001" y="6477000"/>
              <a:ext cx="381000" cy="381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1028" name="Picture 4" descr="http://zsjy.gzhu.edu.cn/images/pic_logo.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 r="45034" b="-7143"/>
          <a:stretch>
            <a:fillRect/>
          </a:stretch>
        </p:blipFill>
        <p:spPr bwMode="auto">
          <a:xfrm>
            <a:off x="391889" y="-1"/>
            <a:ext cx="3463289"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3087" y="-39914"/>
            <a:ext cx="1113116" cy="1113116"/>
          </a:xfrm>
          <a:prstGeom prst="rect">
            <a:avLst/>
          </a:prstGeom>
        </p:spPr>
      </p:pic>
      <p:pic>
        <p:nvPicPr>
          <p:cNvPr id="23" name="图片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95064" y="-19958"/>
            <a:ext cx="1484187" cy="1068614"/>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13" name="标题 1"/>
          <p:cNvSpPr>
            <a:spLocks noGrp="1"/>
          </p:cNvSpPr>
          <p:nvPr>
            <p:ph type="ctrTitle" hasCustomPrompt="1"/>
          </p:nvPr>
        </p:nvSpPr>
        <p:spPr>
          <a:xfrm>
            <a:off x="669925" y="3456451"/>
            <a:ext cx="10850563" cy="869854"/>
          </a:xfrm>
        </p:spPr>
        <p:txBody>
          <a:bodyPr anchor="b">
            <a:normAutofit/>
          </a:bodyPr>
          <a:lstStyle>
            <a:lvl1pPr marL="0" indent="0" algn="ctr">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p:ph type="body" sz="quarter" idx="17" hasCustomPrompt="1"/>
          </p:nvPr>
        </p:nvSpPr>
        <p:spPr>
          <a:xfrm>
            <a:off x="669925" y="4406738"/>
            <a:ext cx="10850563" cy="310871"/>
          </a:xfrm>
        </p:spPr>
        <p:txBody>
          <a:bodyPr vert="horz" lIns="91440" tIns="45720" rIns="91440" bIns="45720" rtlCol="0">
            <a:normAutofit/>
          </a:bodyPr>
          <a:lstStyle>
            <a:lvl1pPr marL="0" indent="0" algn="ctr">
              <a:buNone/>
              <a:defRPr lang="zh-CN" altLang="en-US" sz="1200" smtClean="0">
                <a:solidFill>
                  <a:schemeClr val="accent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94" marR="0" lvl="0" indent="-228594" fontAlgn="auto">
              <a:spcAft>
                <a:spcPts val="0"/>
              </a:spcAft>
              <a:buClrTx/>
              <a:buSzTx/>
            </a:pPr>
            <a:r>
              <a:rPr lang="zh-CN" altLang="en-US" dirty="0"/>
              <a:t>署名</a:t>
            </a:r>
            <a:endParaRPr lang="en-US" altLang="zh-CN" dirty="0"/>
          </a:p>
        </p:txBody>
      </p:sp>
      <p:sp>
        <p:nvSpPr>
          <p:cNvPr id="15" name="文本占位符 62"/>
          <p:cNvSpPr>
            <a:spLocks noGrp="1"/>
          </p:cNvSpPr>
          <p:nvPr>
            <p:ph type="body" sz="quarter" idx="18" hasCustomPrompt="1"/>
          </p:nvPr>
        </p:nvSpPr>
        <p:spPr>
          <a:xfrm>
            <a:off x="669925" y="4722372"/>
            <a:ext cx="10850563" cy="310871"/>
          </a:xfr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94" marR="0" lvl="0" indent="-228594" fontAlgn="auto">
              <a:spcAft>
                <a:spcPts val="0"/>
              </a:spcAft>
              <a:buClrTx/>
              <a:buSzTx/>
            </a:pPr>
            <a:r>
              <a:rPr lang="zh-CN" altLang="en-US" dirty="0"/>
              <a:t>时间日期</a:t>
            </a:r>
            <a:endParaRPr lang="en-US" altLang="zh-CN" dirty="0"/>
          </a:p>
        </p:txBody>
      </p:sp>
      <p:grpSp>
        <p:nvGrpSpPr>
          <p:cNvPr id="6" name="Group 5"/>
          <p:cNvGrpSpPr/>
          <p:nvPr userDrawn="1"/>
        </p:nvGrpSpPr>
        <p:grpSpPr>
          <a:xfrm rot="5400000">
            <a:off x="10442716" y="202243"/>
            <a:ext cx="69568" cy="3429000"/>
            <a:chOff x="0" y="0"/>
            <a:chExt cx="381000" cy="3429000"/>
          </a:xfrm>
        </p:grpSpPr>
        <p:sp>
          <p:nvSpPr>
            <p:cNvPr id="7" name="Rectangle 6"/>
            <p:cNvSpPr/>
            <p:nvPr userDrawn="1"/>
          </p:nvSpPr>
          <p:spPr>
            <a:xfrm>
              <a:off x="0" y="0"/>
              <a:ext cx="381000" cy="3429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8" name="Rectangle 7"/>
            <p:cNvSpPr/>
            <p:nvPr userDrawn="1"/>
          </p:nvSpPr>
          <p:spPr>
            <a:xfrm>
              <a:off x="0" y="0"/>
              <a:ext cx="381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grpSp>
        <p:nvGrpSpPr>
          <p:cNvPr id="12" name="Group 11"/>
          <p:cNvGrpSpPr/>
          <p:nvPr userDrawn="1"/>
        </p:nvGrpSpPr>
        <p:grpSpPr>
          <a:xfrm rot="16200000">
            <a:off x="1679716" y="202243"/>
            <a:ext cx="69568" cy="3429000"/>
            <a:chOff x="0" y="0"/>
            <a:chExt cx="381000" cy="3429000"/>
          </a:xfrm>
        </p:grpSpPr>
        <p:sp>
          <p:nvSpPr>
            <p:cNvPr id="16" name="Rectangle 15"/>
            <p:cNvSpPr/>
            <p:nvPr userDrawn="1"/>
          </p:nvSpPr>
          <p:spPr>
            <a:xfrm>
              <a:off x="0" y="0"/>
              <a:ext cx="381000" cy="3429000"/>
            </a:xfrm>
            <a:prstGeom prst="rect">
              <a:avLst/>
            </a:prstGeom>
            <a:solidFill>
              <a:srgbClr val="002060"/>
            </a:solidFill>
            <a:ln>
              <a:solidFill>
                <a:srgbClr val="006C3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7" name="Rectangle 16"/>
            <p:cNvSpPr/>
            <p:nvPr userDrawn="1"/>
          </p:nvSpPr>
          <p:spPr>
            <a:xfrm>
              <a:off x="0" y="0"/>
              <a:ext cx="381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90468" y="1123953"/>
            <a:ext cx="1553273" cy="1553273"/>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768593" y="1140108"/>
            <a:ext cx="2157323" cy="1553273"/>
          </a:xfrm>
          <a:prstGeom prst="rect">
            <a:avLst/>
          </a:prstGeom>
        </p:spPr>
      </p:pic>
      <p:pic>
        <p:nvPicPr>
          <p:cNvPr id="20" name="图片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40996" y="1077947"/>
            <a:ext cx="1677597" cy="167759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58E2C0D-3978-4D00-BE11-3FF38497FCC0}" type="datetimeFigureOut">
              <a:rPr lang="zh-CN" altLang="en-US" smtClean="0"/>
              <a:t>2021/5/31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7F69DF-D574-4037-B6A5-58CCD724C69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Rectangle 6"/>
          <p:cNvSpPr/>
          <p:nvPr userDrawn="1"/>
        </p:nvSpPr>
        <p:spPr>
          <a:xfrm>
            <a:off x="11582401" y="381000"/>
            <a:ext cx="609600" cy="6477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8" name="Rectangle 7"/>
          <p:cNvSpPr/>
          <p:nvPr userDrawn="1"/>
        </p:nvSpPr>
        <p:spPr>
          <a:xfrm>
            <a:off x="11582400" y="0"/>
            <a:ext cx="612648"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0" name="Picture Placeholder 28"/>
          <p:cNvSpPr>
            <a:spLocks noGrp="1"/>
          </p:cNvSpPr>
          <p:nvPr>
            <p:ph type="pic" sz="quarter" idx="10"/>
          </p:nvPr>
        </p:nvSpPr>
        <p:spPr>
          <a:xfrm>
            <a:off x="0" y="0"/>
            <a:ext cx="3352800" cy="6858000"/>
          </a:xfrm>
        </p:spPr>
        <p:txBody>
          <a:bodyPr/>
          <a:lstStyle/>
          <a:p>
            <a:endParaRPr lang="en-MY"/>
          </a:p>
        </p:txBody>
      </p:sp>
      <p:sp>
        <p:nvSpPr>
          <p:cNvPr id="11" name="标题 1"/>
          <p:cNvSpPr>
            <a:spLocks noGrp="1"/>
          </p:cNvSpPr>
          <p:nvPr>
            <p:ph type="ctrTitle"/>
          </p:nvPr>
        </p:nvSpPr>
        <p:spPr>
          <a:xfrm>
            <a:off x="3944682" y="0"/>
            <a:ext cx="7575809" cy="1028700"/>
          </a:xfrm>
        </p:spPr>
        <p:txBody>
          <a:bodyPr lIns="0" anchor="b" anchorCtr="0">
            <a:normAutofit/>
          </a:bodyPr>
          <a:lstStyle>
            <a:lvl1pPr algn="l">
              <a:defRPr sz="4000">
                <a:solidFill>
                  <a:schemeClr val="tx1"/>
                </a:solidFill>
              </a:defRPr>
            </a:lvl1p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1266"/>
            <a:ext cx="12192000" cy="6879266"/>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a:ln>
            <a:solidFill>
              <a:srgbClr val="002060"/>
            </a:solidFill>
          </a:ln>
        </p:spPr>
        <p:txBody>
          <a:bodyPr anchor="ctr" anchorCtr="1">
            <a:normAutofit/>
          </a:bodyPr>
          <a:lstStyle>
            <a:lvl1pPr marL="0" indent="0" algn="ctr">
              <a:buNone/>
              <a:defRPr sz="20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 y="-21266"/>
            <a:ext cx="11649807" cy="6879266"/>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a:ln>
            <a:solidFill>
              <a:srgbClr val="002060"/>
            </a:solidFill>
          </a:ln>
        </p:spPr>
        <p:txBody>
          <a:bodyPr anchor="ctr" anchorCtr="1">
            <a:normAutofit/>
          </a:bodyPr>
          <a:lstStyle>
            <a:lvl1pPr marL="0" indent="0" algn="ctr">
              <a:buNone/>
              <a:defRPr sz="20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 y="0"/>
            <a:ext cx="11609756" cy="6858000"/>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p:grpSpPr>
        <p:sp>
          <p:nvSpPr>
            <p:cNvPr id="8" name="Rectangle 7"/>
            <p:cNvSpPr/>
            <p:nvPr/>
          </p:nvSpPr>
          <p:spPr>
            <a:xfrm>
              <a:off x="4541217" y="1516136"/>
              <a:ext cx="3109566" cy="65156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p:spPr>
        <p:txBody>
          <a:bodyPr anchor="ctr" anchorCtr="1">
            <a:normAutofit/>
          </a:bodyPr>
          <a:lstStyle>
            <a:lvl1pPr marL="0" indent="0" algn="ctr">
              <a:buNone/>
              <a:defRPr sz="20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alphaModFix amt="8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 y="0"/>
            <a:ext cx="11582401" cy="6858000"/>
          </a:xfrm>
          <a:prstGeom prst="rect">
            <a:avLst/>
          </a:prstGeom>
        </p:spPr>
      </p:pic>
      <p:sp>
        <p:nvSpPr>
          <p:cNvPr id="5" name="Rectangle 4"/>
          <p:cNvSpPr/>
          <p:nvPr userDrawn="1"/>
        </p:nvSpPr>
        <p:spPr>
          <a:xfrm>
            <a:off x="11582401" y="381000"/>
            <a:ext cx="609600" cy="6477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6" name="Rectangle 5"/>
          <p:cNvSpPr/>
          <p:nvPr userDrawn="1"/>
        </p:nvSpPr>
        <p:spPr>
          <a:xfrm>
            <a:off x="11582401" y="0"/>
            <a:ext cx="609600" cy="612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nvGrpSpPr>
          <p:cNvPr id="2" name="组合 1"/>
          <p:cNvGrpSpPr/>
          <p:nvPr userDrawn="1"/>
        </p:nvGrpSpPr>
        <p:grpSpPr>
          <a:xfrm>
            <a:off x="4541221" y="1516136"/>
            <a:ext cx="3109567" cy="911046"/>
            <a:chOff x="4541217" y="1516136"/>
            <a:chExt cx="3109566" cy="911046"/>
          </a:xfrm>
          <a:noFill/>
        </p:grpSpPr>
        <p:sp>
          <p:nvSpPr>
            <p:cNvPr id="8" name="Rectangle 7"/>
            <p:cNvSpPr/>
            <p:nvPr/>
          </p:nvSpPr>
          <p:spPr>
            <a:xfrm>
              <a:off x="4541217" y="1516136"/>
              <a:ext cx="3109566" cy="651569"/>
            </a:xfrm>
            <a:prstGeom prst="rect">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800" b="1" dirty="0">
                <a:solidFill>
                  <a:schemeClr val="accent1"/>
                </a:solidFill>
                <a:latin typeface="+mj-lt"/>
              </a:endParaRPr>
            </a:p>
          </p:txBody>
        </p:sp>
        <p:sp>
          <p:nvSpPr>
            <p:cNvPr id="9" name="Right Triangle 8"/>
            <p:cNvSpPr/>
            <p:nvPr/>
          </p:nvSpPr>
          <p:spPr>
            <a:xfrm rot="18900000">
              <a:off x="5913103" y="2056199"/>
              <a:ext cx="365794" cy="370983"/>
            </a:xfrm>
            <a:prstGeom prst="rtTriangle">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dirty="0"/>
            </a:p>
          </p:txBody>
        </p:sp>
      </p:grpSp>
      <p:sp>
        <p:nvSpPr>
          <p:cNvPr id="20" name="标题 1"/>
          <p:cNvSpPr>
            <a:spLocks noGrp="1"/>
          </p:cNvSpPr>
          <p:nvPr userDrawn="1">
            <p:ph type="title" hasCustomPrompt="1"/>
          </p:nvPr>
        </p:nvSpPr>
        <p:spPr>
          <a:xfrm>
            <a:off x="3078335" y="2721941"/>
            <a:ext cx="6039972" cy="1435395"/>
          </a:xfrm>
        </p:spPr>
        <p:txBody>
          <a:bodyPr anchor="ctr" anchorCtr="1">
            <a:normAutofit/>
          </a:bodyPr>
          <a:lstStyle>
            <a:lvl1pPr>
              <a:defRPr sz="28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3078335" y="4327292"/>
            <a:ext cx="6039972" cy="443643"/>
          </a:xfrm>
          <a:solidFill>
            <a:srgbClr val="002060"/>
          </a:solidFill>
        </p:spPr>
        <p:txBody>
          <a:bodyPr anchor="ctr" anchorCtr="1">
            <a:normAutofit/>
          </a:bodyPr>
          <a:lstStyle>
            <a:lvl1pPr marL="0" indent="0" algn="ctr">
              <a:buNone/>
              <a:defRPr sz="20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9" name="Group 8"/>
          <p:cNvGrpSpPr/>
          <p:nvPr userDrawn="1"/>
        </p:nvGrpSpPr>
        <p:grpSpPr>
          <a:xfrm>
            <a:off x="0" y="6248400"/>
            <a:ext cx="12192000" cy="609600"/>
            <a:chOff x="0" y="6248400"/>
            <a:chExt cx="12192000" cy="609600"/>
          </a:xfrm>
          <a:solidFill>
            <a:srgbClr val="002060"/>
          </a:solidFill>
        </p:grpSpPr>
        <p:sp>
          <p:nvSpPr>
            <p:cNvPr id="10" name="Rectangle 9"/>
            <p:cNvSpPr/>
            <p:nvPr/>
          </p:nvSpPr>
          <p:spPr>
            <a:xfrm>
              <a:off x="0" y="6248400"/>
              <a:ext cx="121920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3" name="Rectangle 12"/>
            <p:cNvSpPr/>
            <p:nvPr userDrawn="1"/>
          </p:nvSpPr>
          <p:spPr>
            <a:xfrm>
              <a:off x="0" y="6248400"/>
              <a:ext cx="152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sp>
        <p:nvSpPr>
          <p:cNvPr id="2" name="标题 1"/>
          <p:cNvSpPr>
            <a:spLocks noGrp="1"/>
          </p:cNvSpPr>
          <p:nvPr>
            <p:ph type="title"/>
          </p:nvPr>
        </p:nvSpPr>
        <p:spPr>
          <a:xfrm>
            <a:off x="669925" y="0"/>
            <a:ext cx="10850563" cy="1028700"/>
          </a:xfrm>
        </p:spPr>
        <p:txBody>
          <a:bodyPr anchor="b" anchorCtr="0">
            <a:normAutofit/>
          </a:bodyPr>
          <a:lstStyle>
            <a:lvl1pPr>
              <a:defRPr sz="4000">
                <a:solidFill>
                  <a:srgbClr val="394479"/>
                </a:solidFill>
              </a:defRPr>
            </a:lvl1pPr>
          </a:lstStyle>
          <a:p>
            <a:r>
              <a:rPr lang="zh-CN" altLang="en-US" dirty="0"/>
              <a:t>单击此处编辑母版标题样式</a:t>
            </a:r>
          </a:p>
        </p:txBody>
      </p:sp>
      <p:sp>
        <p:nvSpPr>
          <p:cNvPr id="6" name="日期占位符 5"/>
          <p:cNvSpPr>
            <a:spLocks noGrp="1"/>
          </p:cNvSpPr>
          <p:nvPr>
            <p:ph type="dt" sz="half" idx="10"/>
          </p:nvPr>
        </p:nvSpPr>
        <p:spPr/>
        <p:txBody>
          <a:bodyPr/>
          <a:lstStyle/>
          <a:p>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grpSp>
        <p:nvGrpSpPr>
          <p:cNvPr id="14" name="Group 13"/>
          <p:cNvGrpSpPr/>
          <p:nvPr userDrawn="1"/>
        </p:nvGrpSpPr>
        <p:grpSpPr>
          <a:xfrm>
            <a:off x="669925" y="1028706"/>
            <a:ext cx="10850563" cy="45719"/>
            <a:chOff x="0" y="990600"/>
            <a:chExt cx="12192001" cy="45719"/>
          </a:xfrm>
          <a:solidFill>
            <a:srgbClr val="C4251F"/>
          </a:solidFill>
        </p:grpSpPr>
        <p:sp>
          <p:nvSpPr>
            <p:cNvPr id="15" name="Rectangle 14"/>
            <p:cNvSpPr/>
            <p:nvPr/>
          </p:nvSpPr>
          <p:spPr>
            <a:xfrm>
              <a:off x="0" y="990600"/>
              <a:ext cx="11811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6" name="Rectangle 15"/>
            <p:cNvSpPr/>
            <p:nvPr/>
          </p:nvSpPr>
          <p:spPr>
            <a:xfrm>
              <a:off x="11623040" y="990600"/>
              <a:ext cx="5689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4483" y="6206337"/>
            <a:ext cx="963524" cy="69373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9427" y="6235700"/>
            <a:ext cx="622300" cy="622300"/>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02572" y="6176968"/>
            <a:ext cx="2438400" cy="752475"/>
          </a:xfrm>
          <a:prstGeom prst="rect">
            <a:avLst/>
          </a:prstGeom>
        </p:spPr>
      </p:pic>
      <p:sp>
        <p:nvSpPr>
          <p:cNvPr id="17" name="内容占位符 2"/>
          <p:cNvSpPr>
            <a:spLocks noGrp="1"/>
          </p:cNvSpPr>
          <p:nvPr>
            <p:ph idx="1"/>
          </p:nvPr>
        </p:nvSpPr>
        <p:spPr>
          <a:xfrm>
            <a:off x="669925" y="1123953"/>
            <a:ext cx="10850563" cy="50196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9" name="Group 8"/>
          <p:cNvGrpSpPr/>
          <p:nvPr userDrawn="1"/>
        </p:nvGrpSpPr>
        <p:grpSpPr>
          <a:xfrm>
            <a:off x="0" y="6248400"/>
            <a:ext cx="12192000" cy="609600"/>
            <a:chOff x="0" y="6248400"/>
            <a:chExt cx="12192000" cy="609600"/>
          </a:xfrm>
          <a:solidFill>
            <a:srgbClr val="002060"/>
          </a:solidFill>
        </p:grpSpPr>
        <p:sp>
          <p:nvSpPr>
            <p:cNvPr id="10" name="Rectangle 9"/>
            <p:cNvSpPr/>
            <p:nvPr/>
          </p:nvSpPr>
          <p:spPr>
            <a:xfrm>
              <a:off x="0" y="6248400"/>
              <a:ext cx="121920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dirty="0"/>
            </a:p>
          </p:txBody>
        </p:sp>
        <p:sp>
          <p:nvSpPr>
            <p:cNvPr id="13" name="Rectangle 12"/>
            <p:cNvSpPr/>
            <p:nvPr userDrawn="1"/>
          </p:nvSpPr>
          <p:spPr>
            <a:xfrm>
              <a:off x="0" y="6248400"/>
              <a:ext cx="152400"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sp>
        <p:nvSpPr>
          <p:cNvPr id="2" name="标题 1"/>
          <p:cNvSpPr>
            <a:spLocks noGrp="1"/>
          </p:cNvSpPr>
          <p:nvPr>
            <p:ph type="title"/>
          </p:nvPr>
        </p:nvSpPr>
        <p:spPr>
          <a:xfrm>
            <a:off x="669925" y="0"/>
            <a:ext cx="10850563" cy="1028700"/>
          </a:xfrm>
        </p:spPr>
        <p:txBody>
          <a:bodyPr anchor="b" anchorCtr="0">
            <a:normAutofit/>
          </a:bodyPr>
          <a:lstStyle>
            <a:lvl1pPr>
              <a:defRPr sz="4000">
                <a:solidFill>
                  <a:srgbClr val="394479"/>
                </a:solidFill>
              </a:defRPr>
            </a:lvl1pPr>
          </a:lstStyle>
          <a:p>
            <a:r>
              <a:rPr lang="zh-CN" altLang="en-US" dirty="0"/>
              <a:t>单击此处编辑母版标题样式</a:t>
            </a:r>
          </a:p>
        </p:txBody>
      </p:sp>
      <p:sp>
        <p:nvSpPr>
          <p:cNvPr id="6" name="日期占位符 5"/>
          <p:cNvSpPr>
            <a:spLocks noGrp="1"/>
          </p:cNvSpPr>
          <p:nvPr>
            <p:ph type="dt" sz="half" idx="10"/>
          </p:nvPr>
        </p:nvSpPr>
        <p:spPr/>
        <p:txBody>
          <a:bodyPr/>
          <a:lstStyle/>
          <a:p>
            <a:endParaRPr lang="zh-CN" altLang="en-US"/>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grpSp>
        <p:nvGrpSpPr>
          <p:cNvPr id="14" name="Group 13"/>
          <p:cNvGrpSpPr/>
          <p:nvPr userDrawn="1"/>
        </p:nvGrpSpPr>
        <p:grpSpPr>
          <a:xfrm>
            <a:off x="669925" y="1028704"/>
            <a:ext cx="10850563" cy="45719"/>
            <a:chOff x="0" y="990600"/>
            <a:chExt cx="12192001" cy="45719"/>
          </a:xfrm>
          <a:solidFill>
            <a:srgbClr val="C4251F"/>
          </a:solidFill>
        </p:grpSpPr>
        <p:sp>
          <p:nvSpPr>
            <p:cNvPr id="15" name="Rectangle 14"/>
            <p:cNvSpPr/>
            <p:nvPr/>
          </p:nvSpPr>
          <p:spPr>
            <a:xfrm>
              <a:off x="0" y="990600"/>
              <a:ext cx="11811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sp>
          <p:nvSpPr>
            <p:cNvPr id="16" name="Rectangle 15"/>
            <p:cNvSpPr/>
            <p:nvPr/>
          </p:nvSpPr>
          <p:spPr>
            <a:xfrm>
              <a:off x="11623040" y="990600"/>
              <a:ext cx="5689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MY" sz="1800"/>
            </a:p>
          </p:txBody>
        </p:sp>
      </p:gr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4483" y="6206335"/>
            <a:ext cx="963524" cy="69373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9427" y="6235700"/>
            <a:ext cx="622300" cy="622300"/>
          </a:xfrm>
          <a:prstGeom prst="rect">
            <a:avLst/>
          </a:prstGeom>
        </p:spPr>
      </p:pic>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02572" y="6176966"/>
            <a:ext cx="2438400" cy="75247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5" y="4"/>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5" y="1123953"/>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669926" y="6235704"/>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599" y="6235704"/>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669925"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377"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9.jpg"/><Relationship Id="rId5" Type="http://schemas.openxmlformats.org/officeDocument/2006/relationships/image" Target="../media/image38.jpg"/><Relationship Id="rId10" Type="http://schemas.microsoft.com/office/2007/relationships/hdphoto" Target="../media/hdphoto1.wdp"/><Relationship Id="rId4" Type="http://schemas.openxmlformats.org/officeDocument/2006/relationships/image" Target="../media/image52.jpg"/><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63.jpg"/><Relationship Id="rId18" Type="http://schemas.openxmlformats.org/officeDocument/2006/relationships/image" Target="../media/image52.jpg"/><Relationship Id="rId26" Type="http://schemas.openxmlformats.org/officeDocument/2006/relationships/image" Target="../media/image74.png"/><Relationship Id="rId3" Type="http://schemas.openxmlformats.org/officeDocument/2006/relationships/image" Target="../media/image56.png"/><Relationship Id="rId21" Type="http://schemas.openxmlformats.org/officeDocument/2006/relationships/image" Target="../media/image71.png"/><Relationship Id="rId7" Type="http://schemas.openxmlformats.org/officeDocument/2006/relationships/image" Target="../media/image60.png"/><Relationship Id="rId12" Type="http://schemas.openxmlformats.org/officeDocument/2006/relationships/image" Target="../media/image62.jpg"/><Relationship Id="rId17" Type="http://schemas.openxmlformats.org/officeDocument/2006/relationships/image" Target="../media/image66.jpg"/><Relationship Id="rId25"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53.jpg"/><Relationship Id="rId20" Type="http://schemas.openxmlformats.org/officeDocument/2006/relationships/image" Target="../media/image68.jpg"/><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image" Target="../media/image39.jpg"/><Relationship Id="rId5" Type="http://schemas.openxmlformats.org/officeDocument/2006/relationships/image" Target="../media/image58.png"/><Relationship Id="rId15" Type="http://schemas.openxmlformats.org/officeDocument/2006/relationships/image" Target="../media/image65.jpg"/><Relationship Id="rId23" Type="http://schemas.openxmlformats.org/officeDocument/2006/relationships/image" Target="../media/image69.png"/><Relationship Id="rId10" Type="http://schemas.openxmlformats.org/officeDocument/2006/relationships/image" Target="../media/image62.png"/><Relationship Id="rId19" Type="http://schemas.openxmlformats.org/officeDocument/2006/relationships/image" Target="../media/image67.jp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4.jpg"/><Relationship Id="rId22" Type="http://schemas.openxmlformats.org/officeDocument/2006/relationships/image" Target="../media/image51.png"/><Relationship Id="rId27" Type="http://schemas.openxmlformats.org/officeDocument/2006/relationships/image" Target="../media/image75.png"/></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60.png"/><Relationship Id="rId10" Type="http://schemas.openxmlformats.org/officeDocument/2006/relationships/image" Target="../media/image81.png"/><Relationship Id="rId4" Type="http://schemas.openxmlformats.org/officeDocument/2006/relationships/image" Target="../media/image59.png"/><Relationship Id="rId9" Type="http://schemas.openxmlformats.org/officeDocument/2006/relationships/image" Target="../media/image80.png"/><Relationship Id="rId14"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image" Target="../media/image52.jpg"/><Relationship Id="rId18" Type="http://schemas.openxmlformats.org/officeDocument/2006/relationships/image" Target="../media/image69.png"/><Relationship Id="rId26" Type="http://schemas.openxmlformats.org/officeDocument/2006/relationships/image" Target="../media/image95.png"/><Relationship Id="rId3" Type="http://schemas.openxmlformats.org/officeDocument/2006/relationships/image" Target="../media/image86.png"/><Relationship Id="rId21" Type="http://schemas.openxmlformats.org/officeDocument/2006/relationships/image" Target="../media/image91.png"/><Relationship Id="rId7" Type="http://schemas.openxmlformats.org/officeDocument/2006/relationships/image" Target="../media/image62.jpg"/><Relationship Id="rId12" Type="http://schemas.openxmlformats.org/officeDocument/2006/relationships/image" Target="../media/image66.jpg"/><Relationship Id="rId17" Type="http://schemas.openxmlformats.org/officeDocument/2006/relationships/image" Target="../media/image51.png"/><Relationship Id="rId25" Type="http://schemas.openxmlformats.org/officeDocument/2006/relationships/image" Target="../media/image94.png"/><Relationship Id="rId2" Type="http://schemas.openxmlformats.org/officeDocument/2006/relationships/notesSlide" Target="../notesSlides/notesSlide14.xml"/><Relationship Id="rId16" Type="http://schemas.openxmlformats.org/officeDocument/2006/relationships/image" Target="../media/image90.png"/><Relationship Id="rId20" Type="http://schemas.openxmlformats.org/officeDocument/2006/relationships/image" Target="../media/image39.jpg"/><Relationship Id="rId29"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89.png"/><Relationship Id="rId11" Type="http://schemas.openxmlformats.org/officeDocument/2006/relationships/image" Target="../media/image53.jpg"/><Relationship Id="rId24" Type="http://schemas.openxmlformats.org/officeDocument/2006/relationships/image" Target="../media/image93.png"/><Relationship Id="rId32" Type="http://schemas.openxmlformats.org/officeDocument/2006/relationships/image" Target="../media/image75.png"/><Relationship Id="rId5" Type="http://schemas.openxmlformats.org/officeDocument/2006/relationships/image" Target="../media/image88.png"/><Relationship Id="rId15" Type="http://schemas.openxmlformats.org/officeDocument/2006/relationships/image" Target="../media/image68.jp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65.jpg"/><Relationship Id="rId19" Type="http://schemas.openxmlformats.org/officeDocument/2006/relationships/image" Target="../media/image38.jpg"/><Relationship Id="rId31" Type="http://schemas.openxmlformats.org/officeDocument/2006/relationships/image" Target="../media/image100.png"/><Relationship Id="rId4" Type="http://schemas.openxmlformats.org/officeDocument/2006/relationships/image" Target="../media/image87.png"/><Relationship Id="rId9" Type="http://schemas.openxmlformats.org/officeDocument/2006/relationships/image" Target="../media/image64.jpg"/><Relationship Id="rId14" Type="http://schemas.openxmlformats.org/officeDocument/2006/relationships/image" Target="../media/image67.jpg"/><Relationship Id="rId22" Type="http://schemas.openxmlformats.org/officeDocument/2006/relationships/image" Target="../media/image74.png"/><Relationship Id="rId27" Type="http://schemas.openxmlformats.org/officeDocument/2006/relationships/image" Target="../media/image96.png"/><Relationship Id="rId30" Type="http://schemas.openxmlformats.org/officeDocument/2006/relationships/image" Target="../media/image99.png"/></Relationships>
</file>

<file path=ppt/slides/_rels/slide15.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68.jpg"/><Relationship Id="rId18" Type="http://schemas.openxmlformats.org/officeDocument/2006/relationships/image" Target="../media/image39.jpg"/><Relationship Id="rId26" Type="http://schemas.openxmlformats.org/officeDocument/2006/relationships/image" Target="../media/image111.png"/><Relationship Id="rId3" Type="http://schemas.openxmlformats.org/officeDocument/2006/relationships/image" Target="../media/image101.png"/><Relationship Id="rId21" Type="http://schemas.openxmlformats.org/officeDocument/2006/relationships/image" Target="../media/image106.png"/><Relationship Id="rId7" Type="http://schemas.openxmlformats.org/officeDocument/2006/relationships/image" Target="../media/image64.jpg"/><Relationship Id="rId12" Type="http://schemas.openxmlformats.org/officeDocument/2006/relationships/image" Target="../media/image67.jpg"/><Relationship Id="rId17" Type="http://schemas.openxmlformats.org/officeDocument/2006/relationships/image" Target="../media/image38.jpg"/><Relationship Id="rId25" Type="http://schemas.openxmlformats.org/officeDocument/2006/relationships/image" Target="../media/image110.png"/><Relationship Id="rId2" Type="http://schemas.openxmlformats.org/officeDocument/2006/relationships/notesSlide" Target="../notesSlides/notesSlide15.xml"/><Relationship Id="rId16" Type="http://schemas.openxmlformats.org/officeDocument/2006/relationships/image" Target="../media/image69.png"/><Relationship Id="rId20" Type="http://schemas.openxmlformats.org/officeDocument/2006/relationships/image" Target="../media/image105.png"/><Relationship Id="rId29" Type="http://schemas.openxmlformats.org/officeDocument/2006/relationships/image" Target="../media/image114.png"/><Relationship Id="rId1" Type="http://schemas.openxmlformats.org/officeDocument/2006/relationships/slideLayout" Target="../slideLayouts/slideLayout8.xml"/><Relationship Id="rId6" Type="http://schemas.openxmlformats.org/officeDocument/2006/relationships/image" Target="../media/image63.jpg"/><Relationship Id="rId11" Type="http://schemas.openxmlformats.org/officeDocument/2006/relationships/image" Target="../media/image52.jpg"/><Relationship Id="rId24" Type="http://schemas.openxmlformats.org/officeDocument/2006/relationships/image" Target="../media/image109.png"/><Relationship Id="rId32" Type="http://schemas.openxmlformats.org/officeDocument/2006/relationships/image" Target="../media/image117.png"/><Relationship Id="rId5" Type="http://schemas.openxmlformats.org/officeDocument/2006/relationships/image" Target="../media/image62.jpg"/><Relationship Id="rId15" Type="http://schemas.openxmlformats.org/officeDocument/2006/relationships/image" Target="../media/image51.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66.jpg"/><Relationship Id="rId19" Type="http://schemas.openxmlformats.org/officeDocument/2006/relationships/image" Target="../media/image104.png"/><Relationship Id="rId31"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53.jpg"/><Relationship Id="rId14" Type="http://schemas.openxmlformats.org/officeDocument/2006/relationships/image" Target="../media/image103.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6.png"/><Relationship Id="rId7" Type="http://schemas.openxmlformats.org/officeDocument/2006/relationships/image" Target="../media/image120.gif"/><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2.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3.png"/><Relationship Id="rId7"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29.png"/><Relationship Id="rId5" Type="http://schemas.openxmlformats.org/officeDocument/2006/relationships/image" Target="../media/image126.png"/><Relationship Id="rId4" Type="http://schemas.openxmlformats.org/officeDocument/2006/relationships/image" Target="../media/image124.png"/><Relationship Id="rId9" Type="http://schemas.openxmlformats.org/officeDocument/2006/relationships/image" Target="../media/image132.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53.jpg"/><Relationship Id="rId13" Type="http://schemas.openxmlformats.org/officeDocument/2006/relationships/image" Target="../media/image136.png"/><Relationship Id="rId18" Type="http://schemas.openxmlformats.org/officeDocument/2006/relationships/image" Target="../media/image137.png"/><Relationship Id="rId3" Type="http://schemas.openxmlformats.org/officeDocument/2006/relationships/image" Target="../media/image72.png"/><Relationship Id="rId21" Type="http://schemas.openxmlformats.org/officeDocument/2006/relationships/image" Target="../media/image26.png"/><Relationship Id="rId7" Type="http://schemas.openxmlformats.org/officeDocument/2006/relationships/image" Target="../media/image65.jpg"/><Relationship Id="rId12" Type="http://schemas.openxmlformats.org/officeDocument/2006/relationships/image" Target="../media/image68.jpg"/><Relationship Id="rId17" Type="http://schemas.openxmlformats.org/officeDocument/2006/relationships/image" Target="../media/image39.jpg"/><Relationship Id="rId2" Type="http://schemas.openxmlformats.org/officeDocument/2006/relationships/notesSlide" Target="../notesSlides/notesSlide23.xml"/><Relationship Id="rId16" Type="http://schemas.openxmlformats.org/officeDocument/2006/relationships/image" Target="../media/image38.jpg"/><Relationship Id="rId20" Type="http://schemas.openxmlformats.org/officeDocument/2006/relationships/image" Target="../media/image139.png"/><Relationship Id="rId1" Type="http://schemas.openxmlformats.org/officeDocument/2006/relationships/slideLayout" Target="../slideLayouts/slideLayout8.xml"/><Relationship Id="rId6" Type="http://schemas.openxmlformats.org/officeDocument/2006/relationships/image" Target="../media/image64.jpg"/><Relationship Id="rId11" Type="http://schemas.openxmlformats.org/officeDocument/2006/relationships/image" Target="../media/image67.jpg"/><Relationship Id="rId24" Type="http://schemas.openxmlformats.org/officeDocument/2006/relationships/image" Target="../media/image133.png"/><Relationship Id="rId5" Type="http://schemas.openxmlformats.org/officeDocument/2006/relationships/image" Target="../media/image63.jpg"/><Relationship Id="rId15" Type="http://schemas.openxmlformats.org/officeDocument/2006/relationships/image" Target="../media/image69.png"/><Relationship Id="rId23" Type="http://schemas.openxmlformats.org/officeDocument/2006/relationships/image" Target="../media/image140.png"/><Relationship Id="rId10" Type="http://schemas.openxmlformats.org/officeDocument/2006/relationships/image" Target="../media/image52.jpg"/><Relationship Id="rId19" Type="http://schemas.openxmlformats.org/officeDocument/2006/relationships/image" Target="../media/image138.png"/><Relationship Id="rId4" Type="http://schemas.openxmlformats.org/officeDocument/2006/relationships/image" Target="../media/image62.jpg"/><Relationship Id="rId9" Type="http://schemas.openxmlformats.org/officeDocument/2006/relationships/image" Target="../media/image66.jpg"/><Relationship Id="rId14" Type="http://schemas.openxmlformats.org/officeDocument/2006/relationships/image" Target="../media/image51.png"/><Relationship Id="rId22"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owerLZY/GAN-Introdution"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6.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47.png"/><Relationship Id="rId7" Type="http://schemas.openxmlformats.org/officeDocument/2006/relationships/image" Target="../media/image1060.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050.png"/><Relationship Id="rId11" Type="http://schemas.openxmlformats.org/officeDocument/2006/relationships/image" Target="../media/image1100.png"/><Relationship Id="rId5" Type="http://schemas.openxmlformats.org/officeDocument/2006/relationships/image" Target="../media/image1040.png"/><Relationship Id="rId10" Type="http://schemas.openxmlformats.org/officeDocument/2006/relationships/image" Target="../media/image1090.png"/><Relationship Id="rId4" Type="http://schemas.openxmlformats.org/officeDocument/2006/relationships/image" Target="../media/image1030.png"/><Relationship Id="rId9" Type="http://schemas.openxmlformats.org/officeDocument/2006/relationships/image" Target="../media/image1080.png"/></Relationships>
</file>

<file path=ppt/slides/_rels/slide27.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48.png"/><Relationship Id="rId7" Type="http://schemas.openxmlformats.org/officeDocument/2006/relationships/image" Target="../media/image115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140.png"/><Relationship Id="rId5" Type="http://schemas.openxmlformats.org/officeDocument/2006/relationships/image" Target="../media/image1130.png"/><Relationship Id="rId10" Type="http://schemas.openxmlformats.org/officeDocument/2006/relationships/image" Target="../media/image1180.png"/><Relationship Id="rId4" Type="http://schemas.openxmlformats.org/officeDocument/2006/relationships/image" Target="../media/image1120.png"/><Relationship Id="rId9" Type="http://schemas.openxmlformats.org/officeDocument/2006/relationships/image" Target="../media/image1170.png"/></Relationships>
</file>

<file path=ppt/slides/_rels/slide28.xml.rels><?xml version="1.0" encoding="UTF-8" standalone="yes"?>
<Relationships xmlns="http://schemas.openxmlformats.org/package/2006/relationships"><Relationship Id="rId8" Type="http://schemas.openxmlformats.org/officeDocument/2006/relationships/image" Target="../media/image1240.png"/><Relationship Id="rId13" Type="http://schemas.openxmlformats.org/officeDocument/2006/relationships/image" Target="../media/image135.png"/><Relationship Id="rId3" Type="http://schemas.openxmlformats.org/officeDocument/2006/relationships/image" Target="../media/image149.png"/><Relationship Id="rId7" Type="http://schemas.openxmlformats.org/officeDocument/2006/relationships/image" Target="../media/image1230.png"/><Relationship Id="rId12" Type="http://schemas.openxmlformats.org/officeDocument/2006/relationships/image" Target="../media/image134.png"/><Relationship Id="rId2" Type="http://schemas.openxmlformats.org/officeDocument/2006/relationships/notesSlide" Target="../notesSlides/notesSlide28.xml"/><Relationship Id="rId16" Type="http://schemas.openxmlformats.org/officeDocument/2006/relationships/image" Target="../media/image1320.png"/><Relationship Id="rId1" Type="http://schemas.openxmlformats.org/officeDocument/2006/relationships/slideLayout" Target="../slideLayouts/slideLayout8.xml"/><Relationship Id="rId6" Type="http://schemas.openxmlformats.org/officeDocument/2006/relationships/image" Target="../media/image1220.png"/><Relationship Id="rId11" Type="http://schemas.openxmlformats.org/officeDocument/2006/relationships/image" Target="../media/image1270.png"/><Relationship Id="rId5" Type="http://schemas.openxmlformats.org/officeDocument/2006/relationships/image" Target="../media/image1210.png"/><Relationship Id="rId15" Type="http://schemas.openxmlformats.org/officeDocument/2006/relationships/image" Target="../media/image1310.png"/><Relationship Id="rId10" Type="http://schemas.openxmlformats.org/officeDocument/2006/relationships/image" Target="../media/image1260.png"/><Relationship Id="rId4" Type="http://schemas.openxmlformats.org/officeDocument/2006/relationships/image" Target="../media/image1200.png"/><Relationship Id="rId9" Type="http://schemas.openxmlformats.org/officeDocument/2006/relationships/image" Target="../media/image1250.png"/><Relationship Id="rId14" Type="http://schemas.openxmlformats.org/officeDocument/2006/relationships/image" Target="../media/image1300.png"/></Relationships>
</file>

<file path=ppt/slides/_rels/slide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151.png"/><Relationship Id="rId4" Type="http://schemas.openxmlformats.org/officeDocument/2006/relationships/image" Target="../media/image150.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53.png"/><Relationship Id="rId5" Type="http://schemas.openxmlformats.org/officeDocument/2006/relationships/image" Target="../media/image25.png"/><Relationship Id="rId4" Type="http://schemas.openxmlformats.org/officeDocument/2006/relationships/image" Target="../media/image120.gif"/></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4.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ctrTitle"/>
          </p:nvPr>
        </p:nvSpPr>
        <p:spPr>
          <a:xfrm>
            <a:off x="-2" y="2534920"/>
            <a:ext cx="12192000" cy="894080"/>
          </a:xfrm>
        </p:spPr>
        <p:txBody>
          <a:bodyPr>
            <a:noAutofit/>
          </a:bodyPr>
          <a:lstStyle/>
          <a:p>
            <a:r>
              <a:rPr lang="zh-CN" altLang="en-US" sz="3200" dirty="0">
                <a:solidFill>
                  <a:schemeClr val="tx1">
                    <a:lumMod val="75000"/>
                    <a:lumOff val="25000"/>
                  </a:schemeClr>
                </a:solidFill>
                <a:latin typeface="华光中长宋_CNKI" panose="02000500000000000000" pitchFamily="2" charset="-122"/>
                <a:ea typeface="华光中长宋_CNKI" panose="02000500000000000000" pitchFamily="2" charset="-122"/>
              </a:rPr>
              <a:t> </a:t>
            </a:r>
            <a:r>
              <a:rPr lang="en-US" altLang="zh-CN" sz="2800" dirty="0">
                <a:latin typeface="+mn-ea"/>
              </a:rPr>
              <a:t>MDATA</a:t>
            </a:r>
            <a:r>
              <a:rPr lang="zh-CN" altLang="en-US" sz="2800" dirty="0">
                <a:latin typeface="+mn-ea"/>
              </a:rPr>
              <a:t>基础</a:t>
            </a:r>
            <a:r>
              <a:rPr lang="en-US" altLang="zh-CN" sz="2800" dirty="0">
                <a:latin typeface="+mn-ea"/>
              </a:rPr>
              <a:t>&amp;AI</a:t>
            </a:r>
            <a:r>
              <a:rPr lang="zh-CN" altLang="en-US" sz="2800" dirty="0">
                <a:latin typeface="+mn-ea"/>
              </a:rPr>
              <a:t>安全基础：</a:t>
            </a:r>
            <a:r>
              <a:rPr lang="en-US" altLang="zh-CN" sz="2800" dirty="0">
                <a:latin typeface="+mn-ea"/>
              </a:rPr>
              <a:t>GAN</a:t>
            </a:r>
            <a:r>
              <a:rPr lang="zh-CN" altLang="en-US" sz="2800" dirty="0">
                <a:latin typeface="+mn-ea"/>
              </a:rPr>
              <a:t>介绍</a:t>
            </a:r>
            <a:endParaRPr lang="zh-CN" altLang="en-US" sz="2800" dirty="0">
              <a:latin typeface="+mn-ea"/>
              <a:ea typeface="+mn-ea"/>
            </a:endParaRPr>
          </a:p>
        </p:txBody>
      </p:sp>
      <p:sp>
        <p:nvSpPr>
          <p:cNvPr id="4" name="文本占位符 3"/>
          <p:cNvSpPr>
            <a:spLocks noGrp="1"/>
          </p:cNvSpPr>
          <p:nvPr>
            <p:ph type="body" sz="quarter" idx="10"/>
          </p:nvPr>
        </p:nvSpPr>
        <p:spPr>
          <a:xfrm>
            <a:off x="673099" y="4711553"/>
            <a:ext cx="10845800" cy="1709127"/>
          </a:xfrm>
        </p:spPr>
        <p:txBody>
          <a:bodyPr>
            <a:noAutofit/>
          </a:bodyPr>
          <a:lstStyle/>
          <a:p>
            <a:pPr>
              <a:lnSpc>
                <a:spcPct val="140000"/>
              </a:lnSpc>
              <a:spcBef>
                <a:spcPts val="0"/>
              </a:spcBef>
            </a:pPr>
            <a:r>
              <a:rPr lang="zh-CN" altLang="en-US" sz="2000" dirty="0">
                <a:solidFill>
                  <a:schemeClr val="tx1"/>
                </a:solidFill>
                <a:latin typeface="黑体" panose="02010609060101010101" pitchFamily="49" charset="-122"/>
                <a:ea typeface="黑体" panose="02010609060101010101" pitchFamily="49" charset="-122"/>
              </a:rPr>
              <a:t>汇 报 人</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李正阳</a:t>
            </a:r>
          </a:p>
          <a:p>
            <a:pPr>
              <a:lnSpc>
                <a:spcPct val="140000"/>
              </a:lnSpc>
              <a:spcBef>
                <a:spcPts val="0"/>
              </a:spcBef>
            </a:pPr>
            <a:r>
              <a:rPr lang="zh-CN" altLang="en-US" sz="2000" dirty="0">
                <a:solidFill>
                  <a:schemeClr val="tx1"/>
                </a:solidFill>
                <a:latin typeface="黑体" panose="02010609060101010101" pitchFamily="49" charset="-122"/>
                <a:ea typeface="黑体" panose="02010609060101010101" pitchFamily="49" charset="-122"/>
              </a:rPr>
              <a:t>指导老师</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李树栋</a:t>
            </a:r>
            <a:endParaRPr lang="en-US" altLang="zh-CN" sz="2000" dirty="0">
              <a:solidFill>
                <a:schemeClr val="tx1"/>
              </a:solidFill>
              <a:latin typeface="黑体" panose="02010609060101010101" pitchFamily="49" charset="-122"/>
              <a:ea typeface="黑体" panose="02010609060101010101" pitchFamily="49" charset="-122"/>
            </a:endParaRPr>
          </a:p>
          <a:p>
            <a:pPr>
              <a:lnSpc>
                <a:spcPct val="140000"/>
              </a:lnSpc>
              <a:spcBef>
                <a:spcPts val="0"/>
              </a:spcBef>
            </a:pPr>
            <a:r>
              <a:rPr lang="en-US" altLang="zh-CN" sz="2000" dirty="0">
                <a:solidFill>
                  <a:schemeClr val="tx1"/>
                </a:solidFill>
                <a:latin typeface="黑体" panose="02010609060101010101" pitchFamily="49" charset="-122"/>
                <a:ea typeface="黑体" panose="02010609060101010101" pitchFamily="49" charset="-122"/>
              </a:rPr>
              <a:t>2021.1.16</a:t>
            </a:r>
            <a:r>
              <a:rPr lang="zh-CN" altLang="en-US" sz="2000" dirty="0">
                <a:latin typeface="方正正中黑简体" panose="02000000000000000000" pitchFamily="2" charset="-122"/>
                <a:ea typeface="方正正中黑简体" panose="02000000000000000000" pitchFamily="2" charset="-122"/>
              </a:rPr>
              <a:t> </a:t>
            </a:r>
            <a:endParaRPr lang="zh-CN" altLang="en-US" sz="1800" dirty="0">
              <a:latin typeface="方正正中黑简体" panose="02000000000000000000" pitchFamily="2" charset="-122"/>
              <a:ea typeface="方正正中黑简体" panose="02000000000000000000" pitchFamily="2" charset="-122"/>
            </a:endParaRPr>
          </a:p>
        </p:txBody>
      </p:sp>
      <p:sp>
        <p:nvSpPr>
          <p:cNvPr id="3" name="文本框 2">
            <a:extLst>
              <a:ext uri="{FF2B5EF4-FFF2-40B4-BE49-F238E27FC236}">
                <a16:creationId xmlns:a16="http://schemas.microsoft.com/office/drawing/2014/main" id="{6983A3A1-91C2-4E63-A522-3250F4F36E94}"/>
              </a:ext>
            </a:extLst>
          </p:cNvPr>
          <p:cNvSpPr txBox="1"/>
          <p:nvPr/>
        </p:nvSpPr>
        <p:spPr>
          <a:xfrm>
            <a:off x="10386397" y="6092687"/>
            <a:ext cx="1805609" cy="369332"/>
          </a:xfrm>
          <a:prstGeom prst="rect">
            <a:avLst/>
          </a:prstGeom>
          <a:noFill/>
        </p:spPr>
        <p:txBody>
          <a:bodyPr wrap="square" rtlCol="0">
            <a:spAutoFit/>
          </a:bodyPr>
          <a:lstStyle/>
          <a:p>
            <a:pPr algn="ctr"/>
            <a:r>
              <a:rPr lang="en-US" altLang="zh-CN" dirty="0"/>
              <a:t>1</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2.1</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的原理</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10</a:t>
            </a:r>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AE98205-D819-2C4B-BEA7-7D6B82FF7840}"/>
                  </a:ext>
                </a:extLst>
              </p:cNvPr>
              <p:cNvSpPr/>
              <p:nvPr/>
            </p:nvSpPr>
            <p:spPr>
              <a:xfrm>
                <a:off x="551022" y="1112922"/>
                <a:ext cx="10569834" cy="499560"/>
              </a:xfrm>
              <a:prstGeom prst="rect">
                <a:avLst/>
              </a:prstGeom>
            </p:spPr>
            <p:txBody>
              <a:bodyPr wrap="square">
                <a:spAutoFit/>
              </a:bodyPr>
              <a:lstStyle/>
              <a:p>
                <a:pPr marL="342891" indent="-342891">
                  <a:lnSpc>
                    <a:spcPct val="150000"/>
                  </a:lnSpc>
                  <a:buFont typeface="Wingdings" pitchFamily="2" charset="2"/>
                  <a:buChar char="Ø"/>
                </a:pPr>
                <a:r>
                  <a:rPr kumimoji="1" lang="zh-CN" altLang="en-US" sz="2000" dirty="0">
                    <a:latin typeface="+mn-ea"/>
                  </a:rPr>
                  <a:t>生成器（</a:t>
                </a:r>
                <a:r>
                  <a:rPr kumimoji="1" lang="en-US" altLang="zh-CN" sz="2000" dirty="0">
                    <a:latin typeface="+mn-ea"/>
                  </a:rPr>
                  <a:t>Generation</a:t>
                </a:r>
                <a:r>
                  <a:rPr kumimoji="1" lang="zh-CN" altLang="en-US" sz="2000" dirty="0">
                    <a:latin typeface="+mn-ea"/>
                  </a:rPr>
                  <a:t>）：一个生成式的网络，输入一个随机的向量 </a:t>
                </a:r>
                <a14:m>
                  <m:oMath xmlns:m="http://schemas.openxmlformats.org/officeDocument/2006/math">
                    <m:r>
                      <a:rPr lang="en-US" altLang="zh-TW" sz="2000" i="1">
                        <a:latin typeface="Cambria Math" panose="02040503050406030204" pitchFamily="18" charset="0"/>
                      </a:rPr>
                      <m:t>𝑧</m:t>
                    </m:r>
                  </m:oMath>
                </a14:m>
                <a:r>
                  <a:rPr kumimoji="1" lang="zh-CN" altLang="en-US" sz="2000" dirty="0">
                    <a:latin typeface="+mn-ea"/>
                  </a:rPr>
                  <a:t>，生成高维向量</a:t>
                </a:r>
                <a:endParaRPr kumimoji="1" lang="en-US" altLang="zh-CN" sz="2000" dirty="0">
                  <a:latin typeface="+mn-ea"/>
                </a:endParaRPr>
              </a:p>
            </p:txBody>
          </p:sp>
        </mc:Choice>
        <mc:Fallback xmlns="">
          <p:sp>
            <p:nvSpPr>
              <p:cNvPr id="2" name="矩形 1">
                <a:extLst>
                  <a:ext uri="{FF2B5EF4-FFF2-40B4-BE49-F238E27FC236}">
                    <a16:creationId xmlns:a16="http://schemas.microsoft.com/office/drawing/2014/main" id="{BAE98205-D819-2C4B-BEA7-7D6B82FF7840}"/>
                  </a:ext>
                </a:extLst>
              </p:cNvPr>
              <p:cNvSpPr>
                <a:spLocks noRot="1" noChangeAspect="1" noMove="1" noResize="1" noEditPoints="1" noAdjustHandles="1" noChangeArrowheads="1" noChangeShapeType="1" noTextEdit="1"/>
              </p:cNvSpPr>
              <p:nvPr/>
            </p:nvSpPr>
            <p:spPr>
              <a:xfrm>
                <a:off x="551022" y="1112922"/>
                <a:ext cx="10569834" cy="499560"/>
              </a:xfrm>
              <a:prstGeom prst="rect">
                <a:avLst/>
              </a:prstGeom>
              <a:blipFill>
                <a:blip r:embed="rId3"/>
                <a:stretch>
                  <a:fillRect l="-360" b="-20000"/>
                </a:stretch>
              </a:blipFill>
            </p:spPr>
            <p:txBody>
              <a:bodyPr/>
              <a:lstStyle/>
              <a:p>
                <a:r>
                  <a:rPr lang="zh-CN" altLang="en-US">
                    <a:noFill/>
                  </a:rPr>
                  <a:t> </a:t>
                </a:r>
              </a:p>
            </p:txBody>
          </p:sp>
        </mc:Fallback>
      </mc:AlternateContent>
      <p:pic>
        <p:nvPicPr>
          <p:cNvPr id="35" name="圖片 20">
            <a:extLst>
              <a:ext uri="{FF2B5EF4-FFF2-40B4-BE49-F238E27FC236}">
                <a16:creationId xmlns:a16="http://schemas.microsoft.com/office/drawing/2014/main" id="{A49D1F4F-54D1-C34F-BE37-C18D6ED4E594}"/>
              </a:ext>
            </a:extLst>
          </p:cNvPr>
          <p:cNvPicPr>
            <a:picLocks noChangeAspect="1"/>
          </p:cNvPicPr>
          <p:nvPr/>
        </p:nvPicPr>
        <p:blipFill>
          <a:blip r:embed="rId4"/>
          <a:stretch>
            <a:fillRect/>
          </a:stretch>
        </p:blipFill>
        <p:spPr>
          <a:xfrm>
            <a:off x="6159454" y="2285799"/>
            <a:ext cx="2276975" cy="2389564"/>
          </a:xfrm>
          <a:prstGeom prst="rect">
            <a:avLst/>
          </a:prstGeom>
        </p:spPr>
      </p:pic>
      <p:pic>
        <p:nvPicPr>
          <p:cNvPr id="31" name="圖片 16">
            <a:extLst>
              <a:ext uri="{FF2B5EF4-FFF2-40B4-BE49-F238E27FC236}">
                <a16:creationId xmlns:a16="http://schemas.microsoft.com/office/drawing/2014/main" id="{13F9409C-03BF-BE4E-8101-F28407BB032E}"/>
              </a:ext>
            </a:extLst>
          </p:cNvPr>
          <p:cNvPicPr>
            <a:picLocks noChangeAspect="1"/>
          </p:cNvPicPr>
          <p:nvPr/>
        </p:nvPicPr>
        <p:blipFill>
          <a:blip r:embed="rId5"/>
          <a:stretch>
            <a:fillRect/>
          </a:stretch>
        </p:blipFill>
        <p:spPr>
          <a:xfrm>
            <a:off x="4077728" y="2518397"/>
            <a:ext cx="1624347" cy="2009947"/>
          </a:xfrm>
          <a:prstGeom prst="rect">
            <a:avLst/>
          </a:prstGeom>
        </p:spPr>
      </p:pic>
      <p:sp>
        <p:nvSpPr>
          <p:cNvPr id="8" name="椭圆 7">
            <a:extLst>
              <a:ext uri="{FF2B5EF4-FFF2-40B4-BE49-F238E27FC236}">
                <a16:creationId xmlns:a16="http://schemas.microsoft.com/office/drawing/2014/main" id="{9F19064E-C05A-B145-A1F9-547FD2DFEFF2}"/>
              </a:ext>
            </a:extLst>
          </p:cNvPr>
          <p:cNvSpPr/>
          <p:nvPr/>
        </p:nvSpPr>
        <p:spPr>
          <a:xfrm>
            <a:off x="1709540" y="2900983"/>
            <a:ext cx="830849" cy="851940"/>
          </a:xfrm>
          <a:prstGeom prst="ellipse">
            <a:avLst/>
          </a:prstGeom>
          <a:ln w="25400">
            <a:solidFill>
              <a:srgbClr val="5454B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000"/>
          </a:p>
        </p:txBody>
      </p:sp>
      <p:sp>
        <p:nvSpPr>
          <p:cNvPr id="11" name="梯形 10">
            <a:extLst>
              <a:ext uri="{FF2B5EF4-FFF2-40B4-BE49-F238E27FC236}">
                <a16:creationId xmlns:a16="http://schemas.microsoft.com/office/drawing/2014/main" id="{89E87FEC-2F6E-634B-B3D3-3972C393116B}"/>
              </a:ext>
            </a:extLst>
          </p:cNvPr>
          <p:cNvSpPr/>
          <p:nvPr/>
        </p:nvSpPr>
        <p:spPr>
          <a:xfrm rot="16200000">
            <a:off x="2609651" y="3031136"/>
            <a:ext cx="1344389" cy="565191"/>
          </a:xfrm>
          <a:prstGeom prst="trapezoid">
            <a:avLst/>
          </a:prstGeom>
          <a:solidFill>
            <a:srgbClr val="4E50B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p>
            <a:pPr algn="ctr"/>
            <a:r>
              <a:rPr lang="en-US" altLang="zh-TW" sz="2000" dirty="0"/>
              <a:t>G</a:t>
            </a:r>
            <a:endParaRPr lang="zh-TW" altLang="en-US" sz="2000" dirty="0"/>
          </a:p>
        </p:txBody>
      </p:sp>
      <p:cxnSp>
        <p:nvCxnSpPr>
          <p:cNvPr id="12" name="直線單箭頭接點 50">
            <a:extLst>
              <a:ext uri="{FF2B5EF4-FFF2-40B4-BE49-F238E27FC236}">
                <a16:creationId xmlns:a16="http://schemas.microsoft.com/office/drawing/2014/main" id="{6B159648-603C-D849-8923-6B5FA4DFD1DB}"/>
              </a:ext>
            </a:extLst>
          </p:cNvPr>
          <p:cNvCxnSpPr>
            <a:cxnSpLocks/>
          </p:cNvCxnSpPr>
          <p:nvPr/>
        </p:nvCxnSpPr>
        <p:spPr>
          <a:xfrm flipV="1">
            <a:off x="2568897" y="3303096"/>
            <a:ext cx="3798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83">
            <a:extLst>
              <a:ext uri="{FF2B5EF4-FFF2-40B4-BE49-F238E27FC236}">
                <a16:creationId xmlns:a16="http://schemas.microsoft.com/office/drawing/2014/main" id="{1D63D346-F6BE-194E-B6C0-13D39F937DB1}"/>
              </a:ext>
            </a:extLst>
          </p:cNvPr>
          <p:cNvCxnSpPr>
            <a:cxnSpLocks/>
          </p:cNvCxnSpPr>
          <p:nvPr/>
        </p:nvCxnSpPr>
        <p:spPr>
          <a:xfrm flipV="1">
            <a:off x="3641523" y="3303096"/>
            <a:ext cx="3798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4">
            <a:extLst>
              <a:ext uri="{FF2B5EF4-FFF2-40B4-BE49-F238E27FC236}">
                <a16:creationId xmlns:a16="http://schemas.microsoft.com/office/drawing/2014/main" id="{E9971A6A-C28A-7D45-9F90-323D58A9967C}"/>
              </a:ext>
            </a:extLst>
          </p:cNvPr>
          <p:cNvSpPr/>
          <p:nvPr/>
        </p:nvSpPr>
        <p:spPr>
          <a:xfrm>
            <a:off x="2022246" y="3225641"/>
            <a:ext cx="188625" cy="1923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a:p>
        </p:txBody>
      </p:sp>
      <mc:AlternateContent xmlns:mc="http://schemas.openxmlformats.org/markup-compatibility/2006" xmlns:a14="http://schemas.microsoft.com/office/drawing/2010/main">
        <mc:Choice Requires="a14">
          <p:sp>
            <p:nvSpPr>
              <p:cNvPr id="15" name="文字方塊 6">
                <a:extLst>
                  <a:ext uri="{FF2B5EF4-FFF2-40B4-BE49-F238E27FC236}">
                    <a16:creationId xmlns:a16="http://schemas.microsoft.com/office/drawing/2014/main" id="{9CB4C865-C2D5-F74A-B846-A2DAE9E877F6}"/>
                  </a:ext>
                </a:extLst>
              </p:cNvPr>
              <p:cNvSpPr txBox="1"/>
              <p:nvPr/>
            </p:nvSpPr>
            <p:spPr>
              <a:xfrm>
                <a:off x="1946580" y="3329132"/>
                <a:ext cx="36719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𝑧</m:t>
                      </m:r>
                    </m:oMath>
                  </m:oMathPara>
                </a14:m>
                <a:endParaRPr lang="zh-TW" altLang="en-US" sz="2000" dirty="0"/>
              </a:p>
            </p:txBody>
          </p:sp>
        </mc:Choice>
        <mc:Fallback xmlns="">
          <p:sp>
            <p:nvSpPr>
              <p:cNvPr id="15" name="文字方塊 6">
                <a:extLst>
                  <a:ext uri="{FF2B5EF4-FFF2-40B4-BE49-F238E27FC236}">
                    <a16:creationId xmlns:a16="http://schemas.microsoft.com/office/drawing/2014/main" id="{9CB4C865-C2D5-F74A-B846-A2DAE9E877F6}"/>
                  </a:ext>
                </a:extLst>
              </p:cNvPr>
              <p:cNvSpPr txBox="1">
                <a:spLocks noRot="1" noChangeAspect="1" noMove="1" noResize="1" noEditPoints="1" noAdjustHandles="1" noChangeArrowheads="1" noChangeShapeType="1" noTextEdit="1"/>
              </p:cNvSpPr>
              <p:nvPr/>
            </p:nvSpPr>
            <p:spPr>
              <a:xfrm>
                <a:off x="1946580" y="3329132"/>
                <a:ext cx="367195" cy="400110"/>
              </a:xfrm>
              <a:prstGeom prst="rect">
                <a:avLst/>
              </a:prstGeom>
              <a:blipFill>
                <a:blip r:embed="rId6"/>
                <a:stretch>
                  <a:fillRect/>
                </a:stretch>
              </a:blipFill>
            </p:spPr>
            <p:txBody>
              <a:bodyPr/>
              <a:lstStyle/>
              <a:p>
                <a:r>
                  <a:rPr lang="zh-CN" altLang="en-US">
                    <a:noFill/>
                  </a:rPr>
                  <a:t> </a:t>
                </a:r>
              </a:p>
            </p:txBody>
          </p:sp>
        </mc:Fallback>
      </mc:AlternateContent>
      <p:sp>
        <p:nvSpPr>
          <p:cNvPr id="16" name="橢圓 27">
            <a:extLst>
              <a:ext uri="{FF2B5EF4-FFF2-40B4-BE49-F238E27FC236}">
                <a16:creationId xmlns:a16="http://schemas.microsoft.com/office/drawing/2014/main" id="{06B0F894-CE31-0D4C-80C7-E1B9000A2F04}"/>
              </a:ext>
            </a:extLst>
          </p:cNvPr>
          <p:cNvSpPr/>
          <p:nvPr/>
        </p:nvSpPr>
        <p:spPr>
          <a:xfrm>
            <a:off x="1852269" y="3090518"/>
            <a:ext cx="188625" cy="1923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a:p>
        </p:txBody>
      </p:sp>
      <p:sp>
        <p:nvSpPr>
          <p:cNvPr id="17" name="橢圓 28">
            <a:extLst>
              <a:ext uri="{FF2B5EF4-FFF2-40B4-BE49-F238E27FC236}">
                <a16:creationId xmlns:a16="http://schemas.microsoft.com/office/drawing/2014/main" id="{23CE3D73-6314-F04D-A5D2-E24AC047AB60}"/>
              </a:ext>
            </a:extLst>
          </p:cNvPr>
          <p:cNvSpPr/>
          <p:nvPr/>
        </p:nvSpPr>
        <p:spPr>
          <a:xfrm>
            <a:off x="1848997" y="3365588"/>
            <a:ext cx="188625" cy="1923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a:p>
        </p:txBody>
      </p:sp>
      <p:sp>
        <p:nvSpPr>
          <p:cNvPr id="18" name="橢圓 29">
            <a:extLst>
              <a:ext uri="{FF2B5EF4-FFF2-40B4-BE49-F238E27FC236}">
                <a16:creationId xmlns:a16="http://schemas.microsoft.com/office/drawing/2014/main" id="{AF1CD965-65D1-194E-9C85-E3E1D0370E10}"/>
              </a:ext>
            </a:extLst>
          </p:cNvPr>
          <p:cNvSpPr/>
          <p:nvPr/>
        </p:nvSpPr>
        <p:spPr>
          <a:xfrm>
            <a:off x="2226676" y="3310121"/>
            <a:ext cx="188625" cy="1923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a:p>
        </p:txBody>
      </p:sp>
      <p:sp>
        <p:nvSpPr>
          <p:cNvPr id="19" name="橢圓 30">
            <a:extLst>
              <a:ext uri="{FF2B5EF4-FFF2-40B4-BE49-F238E27FC236}">
                <a16:creationId xmlns:a16="http://schemas.microsoft.com/office/drawing/2014/main" id="{83F3FD8F-35A0-8D4C-BCAC-E564A544944E}"/>
              </a:ext>
            </a:extLst>
          </p:cNvPr>
          <p:cNvSpPr/>
          <p:nvPr/>
        </p:nvSpPr>
        <p:spPr>
          <a:xfrm>
            <a:off x="2170836" y="3062784"/>
            <a:ext cx="188625" cy="1923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a:p>
        </p:txBody>
      </p:sp>
      <mc:AlternateContent xmlns:mc="http://schemas.openxmlformats.org/markup-compatibility/2006" xmlns:a14="http://schemas.microsoft.com/office/drawing/2010/main">
        <mc:Choice Requires="a14">
          <p:sp>
            <p:nvSpPr>
              <p:cNvPr id="25" name="文字方塊 7">
                <a:extLst>
                  <a:ext uri="{FF2B5EF4-FFF2-40B4-BE49-F238E27FC236}">
                    <a16:creationId xmlns:a16="http://schemas.microsoft.com/office/drawing/2014/main" id="{03F73713-F36D-3E48-BF44-25A37A9EB705}"/>
                  </a:ext>
                </a:extLst>
              </p:cNvPr>
              <p:cNvSpPr txBox="1"/>
              <p:nvPr/>
            </p:nvSpPr>
            <p:spPr>
              <a:xfrm>
                <a:off x="2721748" y="4016662"/>
                <a:ext cx="124790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𝑥</m:t>
                      </m:r>
                      <m:r>
                        <a:rPr lang="en-US" altLang="zh-TW" sz="2000" i="1">
                          <a:latin typeface="Cambria Math" panose="02040503050406030204" pitchFamily="18" charset="0"/>
                        </a:rPr>
                        <m:t>=</m:t>
                      </m:r>
                      <m:r>
                        <a:rPr lang="en-US" altLang="zh-TW" sz="2000" i="1">
                          <a:latin typeface="Cambria Math" panose="02040503050406030204" pitchFamily="18" charset="0"/>
                        </a:rPr>
                        <m:t>𝐺</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𝑧</m:t>
                          </m:r>
                        </m:e>
                      </m:d>
                    </m:oMath>
                  </m:oMathPara>
                </a14:m>
                <a:endParaRPr lang="zh-TW" altLang="en-US" sz="2000" dirty="0"/>
              </a:p>
            </p:txBody>
          </p:sp>
        </mc:Choice>
        <mc:Fallback xmlns="">
          <p:sp>
            <p:nvSpPr>
              <p:cNvPr id="25" name="文字方塊 7">
                <a:extLst>
                  <a:ext uri="{FF2B5EF4-FFF2-40B4-BE49-F238E27FC236}">
                    <a16:creationId xmlns:a16="http://schemas.microsoft.com/office/drawing/2014/main" id="{03F73713-F36D-3E48-BF44-25A37A9EB705}"/>
                  </a:ext>
                </a:extLst>
              </p:cNvPr>
              <p:cNvSpPr txBox="1">
                <a:spLocks noRot="1" noChangeAspect="1" noMove="1" noResize="1" noEditPoints="1" noAdjustHandles="1" noChangeArrowheads="1" noChangeShapeType="1" noTextEdit="1"/>
              </p:cNvSpPr>
              <p:nvPr/>
            </p:nvSpPr>
            <p:spPr>
              <a:xfrm>
                <a:off x="2721748" y="4016662"/>
                <a:ext cx="1247906"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EC32F177-0430-E441-9C00-193F1444655B}"/>
                  </a:ext>
                </a:extLst>
              </p:cNvPr>
              <p:cNvSpPr txBox="1"/>
              <p:nvPr/>
            </p:nvSpPr>
            <p:spPr>
              <a:xfrm>
                <a:off x="4358289" y="2285799"/>
                <a:ext cx="8748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𝐺</m:t>
                          </m:r>
                        </m:sub>
                      </m:sSub>
                      <m:r>
                        <m:rPr>
                          <m:nor/>
                        </m:rPr>
                        <a:rPr lang="en-US" altLang="zh-TW" sz="2000">
                          <a:latin typeface="Cambria Math" panose="02040503050406030204" pitchFamily="18" charset="0"/>
                        </a:rPr>
                        <m:t>(</m:t>
                      </m:r>
                      <m:r>
                        <m:rPr>
                          <m:nor/>
                        </m:rPr>
                        <a:rPr lang="en-US" altLang="zh-TW" sz="2000">
                          <a:latin typeface="Cambria Math" panose="02040503050406030204" pitchFamily="18" charset="0"/>
                        </a:rPr>
                        <m:t>𝑥</m:t>
                      </m:r>
                      <m:r>
                        <m:rPr>
                          <m:nor/>
                        </m:rPr>
                        <a:rPr lang="zh-TW" altLang="en-US" sz="2000">
                          <a:latin typeface="Cambria Math" panose="02040503050406030204" pitchFamily="18" charset="0"/>
                        </a:rPr>
                        <m:t>)</m:t>
                      </m:r>
                    </m:oMath>
                  </m:oMathPara>
                </a14:m>
                <a:endParaRPr lang="zh-TW" altLang="en-US" sz="2000" dirty="0"/>
              </a:p>
            </p:txBody>
          </p:sp>
        </mc:Choice>
        <mc:Fallback xmlns="">
          <p:sp>
            <p:nvSpPr>
              <p:cNvPr id="26" name="文字方塊 17">
                <a:extLst>
                  <a:ext uri="{FF2B5EF4-FFF2-40B4-BE49-F238E27FC236}">
                    <a16:creationId xmlns:a16="http://schemas.microsoft.com/office/drawing/2014/main" id="{EC32F177-0430-E441-9C00-193F1444655B}"/>
                  </a:ext>
                </a:extLst>
              </p:cNvPr>
              <p:cNvSpPr txBox="1">
                <a:spLocks noRot="1" noChangeAspect="1" noMove="1" noResize="1" noEditPoints="1" noAdjustHandles="1" noChangeArrowheads="1" noChangeShapeType="1" noTextEdit="1"/>
              </p:cNvSpPr>
              <p:nvPr/>
            </p:nvSpPr>
            <p:spPr>
              <a:xfrm>
                <a:off x="4358289" y="2285799"/>
                <a:ext cx="874855" cy="400110"/>
              </a:xfrm>
              <a:prstGeom prst="rect">
                <a:avLst/>
              </a:prstGeom>
              <a:blipFill>
                <a:blip r:embed="rId8"/>
                <a:stretch>
                  <a:fillRect b="-16129"/>
                </a:stretch>
              </a:blipFill>
            </p:spPr>
            <p:txBody>
              <a:bodyPr/>
              <a:lstStyle/>
              <a:p>
                <a:r>
                  <a:rPr lang="zh-CN" altLang="en-US">
                    <a:noFill/>
                  </a:rPr>
                  <a:t> </a:t>
                </a:r>
              </a:p>
            </p:txBody>
          </p:sp>
        </mc:Fallback>
      </mc:AlternateContent>
      <p:sp>
        <p:nvSpPr>
          <p:cNvPr id="27" name="橢圓 31">
            <a:extLst>
              <a:ext uri="{FF2B5EF4-FFF2-40B4-BE49-F238E27FC236}">
                <a16:creationId xmlns:a16="http://schemas.microsoft.com/office/drawing/2014/main" id="{BB8C11C5-C01C-134B-A614-1EE864F68D96}"/>
              </a:ext>
            </a:extLst>
          </p:cNvPr>
          <p:cNvSpPr/>
          <p:nvPr/>
        </p:nvSpPr>
        <p:spPr>
          <a:xfrm>
            <a:off x="4321566" y="3063838"/>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28" name="橢圓 32">
            <a:extLst>
              <a:ext uri="{FF2B5EF4-FFF2-40B4-BE49-F238E27FC236}">
                <a16:creationId xmlns:a16="http://schemas.microsoft.com/office/drawing/2014/main" id="{9B7BFD77-4619-594E-B715-8CDDF35755EB}"/>
              </a:ext>
            </a:extLst>
          </p:cNvPr>
          <p:cNvSpPr/>
          <p:nvPr/>
        </p:nvSpPr>
        <p:spPr>
          <a:xfrm>
            <a:off x="4595084" y="3211780"/>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29" name="橢圓 33">
            <a:extLst>
              <a:ext uri="{FF2B5EF4-FFF2-40B4-BE49-F238E27FC236}">
                <a16:creationId xmlns:a16="http://schemas.microsoft.com/office/drawing/2014/main" id="{4898196A-0FB3-214F-861B-6C4338A75FCF}"/>
              </a:ext>
            </a:extLst>
          </p:cNvPr>
          <p:cNvSpPr/>
          <p:nvPr/>
        </p:nvSpPr>
        <p:spPr>
          <a:xfrm>
            <a:off x="5035620" y="2987196"/>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30" name="橢圓 34">
            <a:extLst>
              <a:ext uri="{FF2B5EF4-FFF2-40B4-BE49-F238E27FC236}">
                <a16:creationId xmlns:a16="http://schemas.microsoft.com/office/drawing/2014/main" id="{A9F323E0-53E6-2F48-8986-55F82468B91D}"/>
              </a:ext>
            </a:extLst>
          </p:cNvPr>
          <p:cNvSpPr/>
          <p:nvPr/>
        </p:nvSpPr>
        <p:spPr>
          <a:xfrm>
            <a:off x="5083510" y="3270069"/>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32" name="橢圓 5">
            <a:extLst>
              <a:ext uri="{FF2B5EF4-FFF2-40B4-BE49-F238E27FC236}">
                <a16:creationId xmlns:a16="http://schemas.microsoft.com/office/drawing/2014/main" id="{6D755AE2-F094-D24F-815B-879B82ED8BE8}"/>
              </a:ext>
            </a:extLst>
          </p:cNvPr>
          <p:cNvSpPr/>
          <p:nvPr/>
        </p:nvSpPr>
        <p:spPr>
          <a:xfrm>
            <a:off x="4415878" y="3877610"/>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33" name="箭號: 左-右雙向 22">
            <a:extLst>
              <a:ext uri="{FF2B5EF4-FFF2-40B4-BE49-F238E27FC236}">
                <a16:creationId xmlns:a16="http://schemas.microsoft.com/office/drawing/2014/main" id="{B35D8C48-8C9A-3940-8345-62CF1F94856B}"/>
              </a:ext>
            </a:extLst>
          </p:cNvPr>
          <p:cNvSpPr/>
          <p:nvPr/>
        </p:nvSpPr>
        <p:spPr>
          <a:xfrm>
            <a:off x="5595897" y="3686357"/>
            <a:ext cx="711659" cy="330305"/>
          </a:xfrm>
          <a:prstGeom prst="leftRightArrow">
            <a:avLst/>
          </a:prstGeom>
          <a:solidFill>
            <a:srgbClr val="5454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mc:AlternateContent xmlns:mc="http://schemas.openxmlformats.org/markup-compatibility/2006" xmlns:a14="http://schemas.microsoft.com/office/drawing/2010/main">
        <mc:Choice Requires="a14">
          <p:sp>
            <p:nvSpPr>
              <p:cNvPr id="37" name="文字方塊 21">
                <a:extLst>
                  <a:ext uri="{FF2B5EF4-FFF2-40B4-BE49-F238E27FC236}">
                    <a16:creationId xmlns:a16="http://schemas.microsoft.com/office/drawing/2014/main" id="{61C31E7E-2A83-D546-A28E-DF61B6EF826A}"/>
                  </a:ext>
                </a:extLst>
              </p:cNvPr>
              <p:cNvSpPr txBox="1"/>
              <p:nvPr/>
            </p:nvSpPr>
            <p:spPr>
              <a:xfrm>
                <a:off x="6235662" y="2261282"/>
                <a:ext cx="197496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𝑑𝑎𝑡𝑎</m:t>
                          </m:r>
                        </m:sub>
                      </m:sSub>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oMath>
                  </m:oMathPara>
                </a14:m>
                <a:endParaRPr lang="zh-TW" altLang="en-US" sz="2000" dirty="0"/>
              </a:p>
            </p:txBody>
          </p:sp>
        </mc:Choice>
        <mc:Fallback xmlns="">
          <p:sp>
            <p:nvSpPr>
              <p:cNvPr id="37" name="文字方塊 21">
                <a:extLst>
                  <a:ext uri="{FF2B5EF4-FFF2-40B4-BE49-F238E27FC236}">
                    <a16:creationId xmlns:a16="http://schemas.microsoft.com/office/drawing/2014/main" id="{61C31E7E-2A83-D546-A28E-DF61B6EF826A}"/>
                  </a:ext>
                </a:extLst>
              </p:cNvPr>
              <p:cNvSpPr txBox="1">
                <a:spLocks noRot="1" noChangeAspect="1" noMove="1" noResize="1" noEditPoints="1" noAdjustHandles="1" noChangeArrowheads="1" noChangeShapeType="1" noTextEdit="1"/>
              </p:cNvSpPr>
              <p:nvPr/>
            </p:nvSpPr>
            <p:spPr>
              <a:xfrm>
                <a:off x="6235662" y="2261282"/>
                <a:ext cx="1974969" cy="400110"/>
              </a:xfrm>
              <a:prstGeom prst="rect">
                <a:avLst/>
              </a:prstGeom>
              <a:blipFill>
                <a:blip r:embed="rId9"/>
                <a:stretch>
                  <a:fillRect/>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8E187349-FC59-554E-BA4C-786C60C92E41}"/>
              </a:ext>
            </a:extLst>
          </p:cNvPr>
          <p:cNvGrpSpPr/>
          <p:nvPr/>
        </p:nvGrpSpPr>
        <p:grpSpPr>
          <a:xfrm>
            <a:off x="7721194" y="2944175"/>
            <a:ext cx="4180972" cy="522371"/>
            <a:chOff x="5881102" y="-335658"/>
            <a:chExt cx="4180974" cy="522372"/>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EEE7060-FEA9-F944-AE69-EB6EFDD086B8}"/>
                    </a:ext>
                  </a:extLst>
                </p:cNvPr>
                <p:cNvSpPr/>
                <p:nvPr/>
              </p:nvSpPr>
              <p:spPr>
                <a:xfrm>
                  <a:off x="6686857" y="-316937"/>
                  <a:ext cx="3375219" cy="493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𝐺</m:t>
                            </m:r>
                          </m:e>
                          <m:sup>
                            <m:r>
                              <a:rPr lang="en-US" altLang="zh-TW" sz="2000" b="0" i="1" smtClean="0">
                                <a:latin typeface="Cambria Math" panose="02040503050406030204" pitchFamily="18" charset="0"/>
                              </a:rPr>
                              <m:t>∗</m:t>
                            </m:r>
                          </m:sup>
                        </m:s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𝑎𝑟𝑔</m:t>
                        </m:r>
                        <m:func>
                          <m:funcPr>
                            <m:ctrlPr>
                              <a:rPr lang="en-US" altLang="zh-TW" sz="2000" i="1" smtClean="0">
                                <a:latin typeface="Cambria Math" panose="02040503050406030204" pitchFamily="18" charset="0"/>
                              </a:rPr>
                            </m:ctrlPr>
                          </m:funcPr>
                          <m:fName>
                            <m:limLow>
                              <m:limLowPr>
                                <m:ctrlPr>
                                  <a:rPr lang="en-US" altLang="zh-TW" sz="2000" i="1" smtClean="0">
                                    <a:latin typeface="Cambria Math" panose="02040503050406030204" pitchFamily="18" charset="0"/>
                                  </a:rPr>
                                </m:ctrlPr>
                              </m:limLowPr>
                              <m:e>
                                <m:r>
                                  <m:rPr>
                                    <m:sty m:val="p"/>
                                  </m:rPr>
                                  <a:rPr lang="en-US" altLang="zh-TW" sz="2000" i="0" smtClean="0">
                                    <a:latin typeface="Cambria Math" panose="02040503050406030204" pitchFamily="18" charset="0"/>
                                  </a:rPr>
                                  <m:t>min</m:t>
                                </m:r>
                              </m:e>
                              <m:lim>
                                <m:r>
                                  <a:rPr lang="en-US" altLang="zh-TW" sz="2000" b="0" i="1" smtClean="0">
                                    <a:latin typeface="Cambria Math" panose="02040503050406030204" pitchFamily="18" charset="0"/>
                                  </a:rPr>
                                  <m:t>𝐺</m:t>
                                </m:r>
                              </m:lim>
                            </m:limLow>
                          </m:fName>
                          <m:e>
                            <m:r>
                              <a:rPr lang="en-US" altLang="zh-TW" sz="2000" b="0" i="1" smtClean="0">
                                <a:latin typeface="Cambria Math" panose="02040503050406030204" pitchFamily="18" charset="0"/>
                              </a:rPr>
                              <m:t>𝐷𝑖𝑣</m:t>
                            </m:r>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𝐺</m:t>
                                    </m:r>
                                  </m:sub>
                                </m:sSub>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𝑑𝑎𝑡𝑎</m:t>
                                    </m:r>
                                  </m:sub>
                                </m:sSub>
                              </m:e>
                            </m:d>
                          </m:e>
                        </m:func>
                      </m:oMath>
                    </m:oMathPara>
                  </a14:m>
                  <a:endParaRPr lang="zh-TW" altLang="en-US" sz="2000" dirty="0"/>
                </a:p>
              </p:txBody>
            </p:sp>
          </mc:Choice>
          <mc:Fallback xmlns="">
            <p:sp>
              <p:nvSpPr>
                <p:cNvPr id="40" name="矩形 39">
                  <a:extLst>
                    <a:ext uri="{FF2B5EF4-FFF2-40B4-BE49-F238E27FC236}">
                      <a16:creationId xmlns:a16="http://schemas.microsoft.com/office/drawing/2014/main" id="{7EEE7060-FEA9-F944-AE69-EB6EFDD086B8}"/>
                    </a:ext>
                  </a:extLst>
                </p:cNvPr>
                <p:cNvSpPr>
                  <a:spLocks noRot="1" noChangeAspect="1" noMove="1" noResize="1" noEditPoints="1" noAdjustHandles="1" noChangeArrowheads="1" noChangeShapeType="1" noTextEdit="1"/>
                </p:cNvSpPr>
                <p:nvPr/>
              </p:nvSpPr>
              <p:spPr>
                <a:xfrm>
                  <a:off x="6686857" y="-316937"/>
                  <a:ext cx="3375219" cy="493341"/>
                </a:xfrm>
                <a:prstGeom prst="rect">
                  <a:avLst/>
                </a:prstGeom>
                <a:blipFill>
                  <a:blip r:embed="rId10"/>
                  <a:stretch>
                    <a:fillRect/>
                  </a:stretch>
                </a:blipFill>
              </p:spPr>
              <p:txBody>
                <a:bodyPr/>
                <a:lstStyle/>
                <a:p>
                  <a:r>
                    <a:rPr lang="zh-CN" altLang="en-US">
                      <a:noFill/>
                    </a:rPr>
                    <a:t> </a:t>
                  </a:r>
                </a:p>
              </p:txBody>
            </p:sp>
          </mc:Fallback>
        </mc:AlternateContent>
        <p:cxnSp>
          <p:nvCxnSpPr>
            <p:cNvPr id="41" name="直線接點 14">
              <a:extLst>
                <a:ext uri="{FF2B5EF4-FFF2-40B4-BE49-F238E27FC236}">
                  <a16:creationId xmlns:a16="http://schemas.microsoft.com/office/drawing/2014/main" id="{49C4C3D8-8B20-044B-B706-0C230D0F8D71}"/>
                </a:ext>
              </a:extLst>
            </p:cNvPr>
            <p:cNvCxnSpPr>
              <a:cxnSpLocks/>
            </p:cNvCxnSpPr>
            <p:nvPr/>
          </p:nvCxnSpPr>
          <p:spPr>
            <a:xfrm>
              <a:off x="8401626" y="68067"/>
              <a:ext cx="14693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右箭头 19">
              <a:extLst>
                <a:ext uri="{FF2B5EF4-FFF2-40B4-BE49-F238E27FC236}">
                  <a16:creationId xmlns:a16="http://schemas.microsoft.com/office/drawing/2014/main" id="{7FB8C2B2-232E-234D-8B58-D01237C3DE75}"/>
                </a:ext>
              </a:extLst>
            </p:cNvPr>
            <p:cNvSpPr/>
            <p:nvPr/>
          </p:nvSpPr>
          <p:spPr>
            <a:xfrm>
              <a:off x="5881102" y="-222393"/>
              <a:ext cx="685800" cy="24765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0123D960-9D4F-D444-AC3F-BAD40E52903D}"/>
                </a:ext>
              </a:extLst>
            </p:cNvPr>
            <p:cNvSpPr/>
            <p:nvPr/>
          </p:nvSpPr>
          <p:spPr>
            <a:xfrm>
              <a:off x="6686858" y="-335658"/>
              <a:ext cx="3261199" cy="522372"/>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grpSp>
      <p:sp>
        <p:nvSpPr>
          <p:cNvPr id="24" name="文本框 23">
            <a:extLst>
              <a:ext uri="{FF2B5EF4-FFF2-40B4-BE49-F238E27FC236}">
                <a16:creationId xmlns:a16="http://schemas.microsoft.com/office/drawing/2014/main" id="{ED4A267D-DD75-FD49-B69B-680EE8FD517B}"/>
              </a:ext>
            </a:extLst>
          </p:cNvPr>
          <p:cNvSpPr txBox="1"/>
          <p:nvPr/>
        </p:nvSpPr>
        <p:spPr>
          <a:xfrm>
            <a:off x="1004200" y="3118430"/>
            <a:ext cx="646331" cy="369332"/>
          </a:xfrm>
          <a:prstGeom prst="rect">
            <a:avLst/>
          </a:prstGeom>
          <a:noFill/>
        </p:spPr>
        <p:txBody>
          <a:bodyPr wrap="none" rtlCol="0">
            <a:spAutoFit/>
          </a:bodyPr>
          <a:lstStyle/>
          <a:p>
            <a:r>
              <a:rPr kumimoji="1" lang="zh-CN" altLang="en-US" dirty="0"/>
              <a:t>噪音</a:t>
            </a:r>
          </a:p>
        </p:txBody>
      </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CDA05699-34FE-0E4A-8C65-8D17ED5399D5}"/>
                  </a:ext>
                </a:extLst>
              </p:cNvPr>
              <p:cNvSpPr/>
              <p:nvPr/>
            </p:nvSpPr>
            <p:spPr>
              <a:xfrm>
                <a:off x="3969654" y="1889006"/>
                <a:ext cx="3751540" cy="369332"/>
              </a:xfrm>
              <a:prstGeom prst="rect">
                <a:avLst/>
              </a:prstGeom>
            </p:spPr>
            <p:txBody>
              <a:bodyPr wrap="none">
                <a:spAutoFit/>
              </a:bodyPr>
              <a:lstStyle/>
              <a:p>
                <a14:m>
                  <m:oMath xmlns:m="http://schemas.openxmlformats.org/officeDocument/2006/math">
                    <m:sSub>
                      <m:sSubPr>
                        <m:ctrlPr>
                          <a:rPr lang="en-US" altLang="zh-TW" i="1">
                            <a:solidFill>
                              <a:prstClr val="black"/>
                            </a:solidFill>
                            <a:latin typeface="Cambria Math" panose="02040503050406030204" pitchFamily="18" charset="0"/>
                          </a:rPr>
                        </m:ctrlPr>
                      </m:sSubPr>
                      <m:e>
                        <m:r>
                          <a:rPr lang="en-US" altLang="zh-TW" i="1">
                            <a:solidFill>
                              <a:prstClr val="black"/>
                            </a:solidFill>
                            <a:latin typeface="Cambria Math" panose="02040503050406030204" pitchFamily="18" charset="0"/>
                          </a:rPr>
                          <m:t>𝑃</m:t>
                        </m:r>
                      </m:e>
                      <m:sub>
                        <m:r>
                          <a:rPr lang="en-US" altLang="zh-TW" i="1">
                            <a:solidFill>
                              <a:prstClr val="black"/>
                            </a:solidFill>
                            <a:latin typeface="Cambria Math" panose="02040503050406030204" pitchFamily="18" charset="0"/>
                          </a:rPr>
                          <m:t>𝐺</m:t>
                        </m:r>
                      </m:sub>
                    </m:sSub>
                  </m:oMath>
                </a14:m>
                <a:r>
                  <a:rPr lang="zh-TW" altLang="en-US" dirty="0">
                    <a:solidFill>
                      <a:prstClr val="black"/>
                    </a:solidFill>
                    <a:latin typeface="+mn-ea"/>
                  </a:rPr>
                  <a:t> </a:t>
                </a:r>
                <a:r>
                  <a:rPr lang="zh-CN" altLang="en-US" dirty="0">
                    <a:solidFill>
                      <a:prstClr val="black"/>
                    </a:solidFill>
                    <a:latin typeface="+mn-ea"/>
                  </a:rPr>
                  <a:t> </a:t>
                </a:r>
                <a:r>
                  <a:rPr kumimoji="1" lang="zh-CN" altLang="en-US" dirty="0">
                    <a:latin typeface="+mn-ea"/>
                  </a:rPr>
                  <a:t>和</a:t>
                </a:r>
                <a14:m>
                  <m:oMath xmlns:m="http://schemas.openxmlformats.org/officeDocument/2006/math">
                    <m:sSub>
                      <m:sSubPr>
                        <m:ctrlPr>
                          <a:rPr lang="en-US" altLang="zh-TW"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 </m:t>
                        </m:r>
                        <m:r>
                          <a:rPr lang="en-US" altLang="zh-TW" i="1">
                            <a:solidFill>
                              <a:prstClr val="black"/>
                            </a:solidFill>
                            <a:latin typeface="Cambria Math" panose="02040503050406030204" pitchFamily="18" charset="0"/>
                          </a:rPr>
                          <m:t>𝑃</m:t>
                        </m:r>
                      </m:e>
                      <m:sub>
                        <m:r>
                          <a:rPr lang="en-US" altLang="zh-TW" i="1">
                            <a:solidFill>
                              <a:prstClr val="black"/>
                            </a:solidFill>
                            <a:latin typeface="Cambria Math" panose="02040503050406030204" pitchFamily="18" charset="0"/>
                          </a:rPr>
                          <m:t>𝑑𝑎𝑡𝑎</m:t>
                        </m:r>
                      </m:sub>
                    </m:sSub>
                  </m:oMath>
                </a14:m>
                <a:r>
                  <a:rPr kumimoji="1" lang="zh-CN" altLang="en-US" dirty="0">
                    <a:latin typeface="+mn-ea"/>
                  </a:rPr>
                  <a:t> 的概率分布越接近越好</a:t>
                </a:r>
                <a:endParaRPr lang="zh-CN" altLang="en-US" dirty="0"/>
              </a:p>
            </p:txBody>
          </p:sp>
        </mc:Choice>
        <mc:Fallback xmlns="">
          <p:sp>
            <p:nvSpPr>
              <p:cNvPr id="39" name="矩形 38">
                <a:extLst>
                  <a:ext uri="{FF2B5EF4-FFF2-40B4-BE49-F238E27FC236}">
                    <a16:creationId xmlns:a16="http://schemas.microsoft.com/office/drawing/2014/main" id="{CDA05699-34FE-0E4A-8C65-8D17ED5399D5}"/>
                  </a:ext>
                </a:extLst>
              </p:cNvPr>
              <p:cNvSpPr>
                <a:spLocks noRot="1" noChangeAspect="1" noMove="1" noResize="1" noEditPoints="1" noAdjustHandles="1" noChangeArrowheads="1" noChangeShapeType="1" noTextEdit="1"/>
              </p:cNvSpPr>
              <p:nvPr/>
            </p:nvSpPr>
            <p:spPr>
              <a:xfrm>
                <a:off x="3969654" y="1889006"/>
                <a:ext cx="3751540" cy="369332"/>
              </a:xfrm>
              <a:prstGeom prst="rect">
                <a:avLst/>
              </a:prstGeom>
              <a:blipFill>
                <a:blip r:embed="rId11"/>
                <a:stretch>
                  <a:fillRect t="-6667" r="-338" b="-20000"/>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351F422E-34A6-2445-9A0A-704F45A0B72D}"/>
              </a:ext>
            </a:extLst>
          </p:cNvPr>
          <p:cNvSpPr txBox="1"/>
          <p:nvPr/>
        </p:nvSpPr>
        <p:spPr>
          <a:xfrm>
            <a:off x="8447285" y="2578920"/>
            <a:ext cx="1569660" cy="369332"/>
          </a:xfrm>
          <a:prstGeom prst="rect">
            <a:avLst/>
          </a:prstGeom>
          <a:noFill/>
        </p:spPr>
        <p:txBody>
          <a:bodyPr wrap="none" rtlCol="0">
            <a:spAutoFit/>
          </a:bodyPr>
          <a:lstStyle/>
          <a:p>
            <a:r>
              <a:rPr kumimoji="1" lang="zh-CN" altLang="en-US" dirty="0"/>
              <a:t>显式密度估计</a:t>
            </a: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7757A66B-2F1A-134F-8B26-D61F3C87AA4A}"/>
                  </a:ext>
                </a:extLst>
              </p:cNvPr>
              <p:cNvSpPr txBox="1"/>
              <p:nvPr/>
            </p:nvSpPr>
            <p:spPr>
              <a:xfrm>
                <a:off x="591057" y="4668336"/>
                <a:ext cx="6800260" cy="400110"/>
              </a:xfrm>
              <a:prstGeom prst="rect">
                <a:avLst/>
              </a:prstGeom>
              <a:noFill/>
            </p:spPr>
            <p:txBody>
              <a:bodyPr wrap="none" rtlCol="0">
                <a:spAutoFit/>
              </a:bodyPr>
              <a:lstStyle/>
              <a:p>
                <a:pPr marL="285750" indent="-285750">
                  <a:buFont typeface="Wingdings" pitchFamily="2" charset="2"/>
                  <a:buChar char="Ø"/>
                </a:pPr>
                <a:r>
                  <a:rPr kumimoji="1" lang="zh-CN" altLang="en-US" sz="2000" dirty="0"/>
                  <a:t>当时的显式模型的 </a:t>
                </a:r>
                <a14:m>
                  <m:oMath xmlns:m="http://schemas.openxmlformats.org/officeDocument/2006/math">
                    <m:r>
                      <a:rPr lang="en-US" altLang="zh-TW" sz="2000" i="1">
                        <a:latin typeface="Cambria Math" panose="02040503050406030204" pitchFamily="18" charset="0"/>
                      </a:rPr>
                      <m:t>𝐷𝑖𝑣</m:t>
                    </m:r>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𝐺</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𝑑𝑎𝑡𝑎</m:t>
                            </m:r>
                          </m:sub>
                        </m:sSub>
                      </m:e>
                    </m:d>
                  </m:oMath>
                </a14:m>
                <a:r>
                  <a:rPr kumimoji="1" lang="zh-CN" altLang="en-US" sz="2000" dirty="0"/>
                  <a:t> 一般很难推导、求解</a:t>
                </a:r>
              </a:p>
            </p:txBody>
          </p:sp>
        </mc:Choice>
        <mc:Fallback xmlns="">
          <p:sp>
            <p:nvSpPr>
              <p:cNvPr id="57" name="文本框 56">
                <a:extLst>
                  <a:ext uri="{FF2B5EF4-FFF2-40B4-BE49-F238E27FC236}">
                    <a16:creationId xmlns:a16="http://schemas.microsoft.com/office/drawing/2014/main" id="{7757A66B-2F1A-134F-8B26-D61F3C87AA4A}"/>
                  </a:ext>
                </a:extLst>
              </p:cNvPr>
              <p:cNvSpPr txBox="1">
                <a:spLocks noRot="1" noChangeAspect="1" noMove="1" noResize="1" noEditPoints="1" noAdjustHandles="1" noChangeArrowheads="1" noChangeShapeType="1" noTextEdit="1"/>
              </p:cNvSpPr>
              <p:nvPr/>
            </p:nvSpPr>
            <p:spPr>
              <a:xfrm>
                <a:off x="591057" y="4668336"/>
                <a:ext cx="6800260" cy="400110"/>
              </a:xfrm>
              <a:prstGeom prst="rect">
                <a:avLst/>
              </a:prstGeom>
              <a:blipFill>
                <a:blip r:embed="rId12"/>
                <a:stretch>
                  <a:fillRect l="-746" t="-9375" b="-25000"/>
                </a:stretch>
              </a:blipFill>
            </p:spPr>
            <p:txBody>
              <a:bodyPr/>
              <a:lstStyle/>
              <a:p>
                <a:r>
                  <a:rPr lang="zh-CN" altLang="en-US">
                    <a:noFill/>
                  </a:rPr>
                  <a:t> </a:t>
                </a:r>
              </a:p>
            </p:txBody>
          </p:sp>
        </mc:Fallback>
      </mc:AlternateContent>
      <p:sp>
        <p:nvSpPr>
          <p:cNvPr id="58" name="圆角矩形 57">
            <a:extLst>
              <a:ext uri="{FF2B5EF4-FFF2-40B4-BE49-F238E27FC236}">
                <a16:creationId xmlns:a16="http://schemas.microsoft.com/office/drawing/2014/main" id="{3A4A732F-3228-5145-8B3A-8F11DE7C4C62}"/>
              </a:ext>
            </a:extLst>
          </p:cNvPr>
          <p:cNvSpPr/>
          <p:nvPr/>
        </p:nvSpPr>
        <p:spPr>
          <a:xfrm>
            <a:off x="8227934" y="4413417"/>
            <a:ext cx="842353" cy="769644"/>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D</a:t>
            </a:r>
            <a:endParaRPr kumimoji="1" lang="zh-CN" altLang="en-US" sz="2000" dirty="0"/>
          </a:p>
        </p:txBody>
      </p:sp>
      <p:sp>
        <p:nvSpPr>
          <p:cNvPr id="59" name="右箭头 58">
            <a:extLst>
              <a:ext uri="{FF2B5EF4-FFF2-40B4-BE49-F238E27FC236}">
                <a16:creationId xmlns:a16="http://schemas.microsoft.com/office/drawing/2014/main" id="{2CC0BB04-E12B-7146-9EBC-1D5C4465AECA}"/>
              </a:ext>
            </a:extLst>
          </p:cNvPr>
          <p:cNvSpPr/>
          <p:nvPr/>
        </p:nvSpPr>
        <p:spPr>
          <a:xfrm>
            <a:off x="7233866" y="4736542"/>
            <a:ext cx="685800" cy="24765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标注 59">
            <a:extLst>
              <a:ext uri="{FF2B5EF4-FFF2-40B4-BE49-F238E27FC236}">
                <a16:creationId xmlns:a16="http://schemas.microsoft.com/office/drawing/2014/main" id="{BA3E8A45-56D3-F54E-85CC-623D82D0960B}"/>
              </a:ext>
            </a:extLst>
          </p:cNvPr>
          <p:cNvSpPr/>
          <p:nvPr/>
        </p:nvSpPr>
        <p:spPr>
          <a:xfrm>
            <a:off x="9070287" y="3920320"/>
            <a:ext cx="1182378" cy="346798"/>
          </a:xfrm>
          <a:prstGeom prst="wedgeRectCallout">
            <a:avLst>
              <a:gd name="adj1" fmla="val -57171"/>
              <a:gd name="adj2" fmla="val 94268"/>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我来试试</a:t>
            </a:r>
          </a:p>
        </p:txBody>
      </p:sp>
    </p:spTree>
    <p:extLst>
      <p:ext uri="{BB962C8B-B14F-4D97-AF65-F5344CB8AC3E}">
        <p14:creationId xmlns:p14="http://schemas.microsoft.com/office/powerpoint/2010/main" val="213152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dissolve">
                                      <p:cBhvr>
                                        <p:cTn id="13" dur="500"/>
                                        <p:tgtEl>
                                          <p:spTgt spid="3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dissolve">
                                      <p:cBhvr>
                                        <p:cTn id="21" dur="500"/>
                                        <p:tgtEl>
                                          <p:spTgt spid="55"/>
                                        </p:tgtEl>
                                      </p:cBhvr>
                                    </p:animEffect>
                                  </p:childTnLst>
                                </p:cTn>
                              </p:par>
                              <p:par>
                                <p:cTn id="22" presetID="9"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dissolv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dissolve">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dissolve">
                                      <p:cBhvr>
                                        <p:cTn id="37" dur="500"/>
                                        <p:tgtEl>
                                          <p:spTgt spid="5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p:bldP spid="39" grpId="0"/>
      <p:bldP spid="55" grpId="0"/>
      <p:bldP spid="57" grpId="0"/>
      <p:bldP spid="58" grpId="0" animBg="1"/>
      <p:bldP spid="59" grpId="0" animBg="1"/>
      <p:bldP spid="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2.1</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的原理 </a:t>
            </a:r>
            <a:r>
              <a:rPr lang="en-US" altLang="zh-CN" sz="2800" dirty="0">
                <a:latin typeface="+mn-ea"/>
                <a:ea typeface="+mn-ea"/>
              </a:rPr>
              <a:t>–</a:t>
            </a:r>
            <a:r>
              <a:rPr lang="zh-CN" altLang="en-US" sz="2800" dirty="0">
                <a:latin typeface="+mn-ea"/>
                <a:ea typeface="+mn-ea"/>
              </a:rPr>
              <a:t> 对抗</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11</a:t>
            </a:r>
            <a:endParaRPr lang="zh-CN" altLang="en-US" dirty="0"/>
          </a:p>
        </p:txBody>
      </p:sp>
      <p:sp>
        <p:nvSpPr>
          <p:cNvPr id="21" name="矩形 20">
            <a:extLst>
              <a:ext uri="{FF2B5EF4-FFF2-40B4-BE49-F238E27FC236}">
                <a16:creationId xmlns:a16="http://schemas.microsoft.com/office/drawing/2014/main" id="{36E519D8-661F-F342-A4B6-91CD586C6C82}"/>
              </a:ext>
            </a:extLst>
          </p:cNvPr>
          <p:cNvSpPr/>
          <p:nvPr/>
        </p:nvSpPr>
        <p:spPr>
          <a:xfrm>
            <a:off x="547687" y="1111812"/>
            <a:ext cx="9946141" cy="961225"/>
          </a:xfrm>
          <a:prstGeom prst="rect">
            <a:avLst/>
          </a:prstGeom>
        </p:spPr>
        <p:txBody>
          <a:bodyPr wrap="square">
            <a:spAutoFit/>
          </a:bodyPr>
          <a:lstStyle/>
          <a:p>
            <a:pPr marL="342891" indent="-342891">
              <a:lnSpc>
                <a:spcPct val="150000"/>
              </a:lnSpc>
              <a:buFont typeface="Wingdings" pitchFamily="2" charset="2"/>
              <a:buChar char="Ø"/>
            </a:pPr>
            <a:r>
              <a:rPr kumimoji="1" lang="zh-CN" altLang="en-US" sz="2000" dirty="0">
                <a:latin typeface="+mn-ea"/>
              </a:rPr>
              <a:t>生成器</a:t>
            </a:r>
            <a:r>
              <a:rPr kumimoji="1" lang="en-US" altLang="zh-CN" sz="2000" dirty="0">
                <a:latin typeface="+mn-ea"/>
              </a:rPr>
              <a:t>G</a:t>
            </a:r>
            <a:r>
              <a:rPr kumimoji="1" lang="zh-CN" altLang="en-US" sz="2000" dirty="0">
                <a:latin typeface="+mn-ea"/>
              </a:rPr>
              <a:t>：通过</a:t>
            </a:r>
            <a:r>
              <a:rPr kumimoji="1" lang="zh-CN" altLang="en-US" sz="2000" dirty="0">
                <a:solidFill>
                  <a:srgbClr val="FF0000"/>
                </a:solidFill>
                <a:latin typeface="+mn-ea"/>
              </a:rPr>
              <a:t>生成更好</a:t>
            </a:r>
            <a:r>
              <a:rPr kumimoji="1" lang="zh-CN" altLang="en-US" sz="2000" dirty="0">
                <a:latin typeface="+mn-ea"/>
              </a:rPr>
              <a:t>的样本</a:t>
            </a:r>
            <a:r>
              <a:rPr kumimoji="1" lang="zh-CN" altLang="en-US" sz="2000" dirty="0">
                <a:solidFill>
                  <a:srgbClr val="FF0000"/>
                </a:solidFill>
                <a:latin typeface="+mn-ea"/>
              </a:rPr>
              <a:t>骗过</a:t>
            </a:r>
            <a:r>
              <a:rPr kumimoji="1" lang="zh-CN" altLang="en-US" sz="2000" dirty="0">
                <a:latin typeface="+mn-ea"/>
              </a:rPr>
              <a:t>判别器</a:t>
            </a:r>
            <a:endParaRPr kumimoji="1" lang="en-US" altLang="zh-CN" sz="2000" dirty="0">
              <a:latin typeface="+mn-ea"/>
            </a:endParaRPr>
          </a:p>
          <a:p>
            <a:pPr marL="342891" indent="-342891">
              <a:lnSpc>
                <a:spcPct val="150000"/>
              </a:lnSpc>
              <a:buFont typeface="Wingdings" pitchFamily="2" charset="2"/>
              <a:buChar char="Ø"/>
            </a:pPr>
            <a:r>
              <a:rPr kumimoji="1" lang="zh-CN" altLang="en-US" sz="2000" dirty="0">
                <a:latin typeface="+mn-ea"/>
              </a:rPr>
              <a:t>判别器</a:t>
            </a:r>
            <a:r>
              <a:rPr kumimoji="1" lang="en-US" altLang="zh-CN" sz="2000" dirty="0">
                <a:latin typeface="+mn-ea"/>
              </a:rPr>
              <a:t>D</a:t>
            </a:r>
            <a:r>
              <a:rPr kumimoji="1" lang="zh-CN" altLang="en-US" sz="2000" dirty="0">
                <a:latin typeface="+mn-ea"/>
              </a:rPr>
              <a:t>：</a:t>
            </a:r>
            <a:r>
              <a:rPr kumimoji="1" lang="zh-CN" altLang="en-US" sz="2000" dirty="0">
                <a:solidFill>
                  <a:srgbClr val="FF0000"/>
                </a:solidFill>
                <a:latin typeface="+mn-ea"/>
              </a:rPr>
              <a:t>训练更好</a:t>
            </a:r>
            <a:r>
              <a:rPr kumimoji="1" lang="zh-CN" altLang="en-US" sz="2000" dirty="0">
                <a:latin typeface="+mn-ea"/>
              </a:rPr>
              <a:t>的模型</a:t>
            </a:r>
            <a:r>
              <a:rPr kumimoji="1" lang="zh-CN" altLang="en-US" sz="2000" dirty="0">
                <a:solidFill>
                  <a:srgbClr val="FF0000"/>
                </a:solidFill>
                <a:latin typeface="+mn-ea"/>
              </a:rPr>
              <a:t>区分</a:t>
            </a:r>
            <a:r>
              <a:rPr kumimoji="1" lang="zh-CN" altLang="en-US" sz="2000" dirty="0">
                <a:latin typeface="+mn-ea"/>
              </a:rPr>
              <a:t>真实样本和生成样本</a:t>
            </a:r>
            <a:endParaRPr kumimoji="1" lang="en-US" altLang="zh-CN" sz="2000" dirty="0">
              <a:latin typeface="+mn-ea"/>
            </a:endParaRPr>
          </a:p>
        </p:txBody>
      </p:sp>
      <p:sp>
        <p:nvSpPr>
          <p:cNvPr id="43" name="矩形 42">
            <a:extLst>
              <a:ext uri="{FF2B5EF4-FFF2-40B4-BE49-F238E27FC236}">
                <a16:creationId xmlns:a16="http://schemas.microsoft.com/office/drawing/2014/main" id="{BBDFAB9E-BD68-7D44-846A-FE398EA4113E}"/>
              </a:ext>
            </a:extLst>
          </p:cNvPr>
          <p:cNvSpPr/>
          <p:nvPr/>
        </p:nvSpPr>
        <p:spPr>
          <a:xfrm>
            <a:off x="735853" y="2167723"/>
            <a:ext cx="9637481" cy="3912632"/>
          </a:xfrm>
          <a:prstGeom prst="rect">
            <a:avLst/>
          </a:prstGeom>
          <a:ln w="25400">
            <a:solidFill>
              <a:schemeClr val="accent4">
                <a:lumMod val="7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000" dirty="0"/>
          </a:p>
        </p:txBody>
      </p:sp>
      <p:sp>
        <p:nvSpPr>
          <p:cNvPr id="6" name="梯形 5">
            <a:extLst>
              <a:ext uri="{FF2B5EF4-FFF2-40B4-BE49-F238E27FC236}">
                <a16:creationId xmlns:a16="http://schemas.microsoft.com/office/drawing/2014/main" id="{E93B79FC-361F-204C-AF70-02786D053B07}"/>
              </a:ext>
            </a:extLst>
          </p:cNvPr>
          <p:cNvSpPr/>
          <p:nvPr/>
        </p:nvSpPr>
        <p:spPr>
          <a:xfrm rot="16200000">
            <a:off x="839408" y="2658027"/>
            <a:ext cx="1114554" cy="445999"/>
          </a:xfrm>
          <a:prstGeom prst="trapezoid">
            <a:avLst/>
          </a:prstGeom>
          <a:solidFill>
            <a:srgbClr val="4E50B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p>
            <a:pPr algn="ctr"/>
            <a:r>
              <a:rPr lang="en-US" altLang="zh-TW" sz="2000" dirty="0"/>
              <a:t>G</a:t>
            </a:r>
          </a:p>
          <a:p>
            <a:pPr algn="ctr"/>
            <a:r>
              <a:rPr lang="en-US" altLang="zh-TW" sz="2000" dirty="0"/>
              <a:t>v1</a:t>
            </a:r>
            <a:endParaRPr lang="zh-TW" altLang="en-US" sz="2000" dirty="0"/>
          </a:p>
        </p:txBody>
      </p:sp>
      <p:sp>
        <p:nvSpPr>
          <p:cNvPr id="7" name="圆角矩形 6">
            <a:extLst>
              <a:ext uri="{FF2B5EF4-FFF2-40B4-BE49-F238E27FC236}">
                <a16:creationId xmlns:a16="http://schemas.microsoft.com/office/drawing/2014/main" id="{6F866348-6161-BE48-85AB-8E0F306C3A15}"/>
              </a:ext>
            </a:extLst>
          </p:cNvPr>
          <p:cNvSpPr/>
          <p:nvPr/>
        </p:nvSpPr>
        <p:spPr>
          <a:xfrm>
            <a:off x="6206952" y="2743669"/>
            <a:ext cx="782278" cy="815753"/>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D</a:t>
            </a:r>
          </a:p>
          <a:p>
            <a:pPr algn="ctr"/>
            <a:r>
              <a:rPr kumimoji="1" lang="en-US" altLang="zh-CN" sz="2000" dirty="0"/>
              <a:t>v1</a:t>
            </a:r>
            <a:endParaRPr kumimoji="1" lang="zh-CN" altLang="en-US" sz="2000" dirty="0"/>
          </a:p>
        </p:txBody>
      </p:sp>
      <p:sp>
        <p:nvSpPr>
          <p:cNvPr id="16" name="矩形标注 15">
            <a:extLst>
              <a:ext uri="{FF2B5EF4-FFF2-40B4-BE49-F238E27FC236}">
                <a16:creationId xmlns:a16="http://schemas.microsoft.com/office/drawing/2014/main" id="{C99104B3-AD9B-0E48-835C-1FA80E44814A}"/>
              </a:ext>
            </a:extLst>
          </p:cNvPr>
          <p:cNvSpPr/>
          <p:nvPr/>
        </p:nvSpPr>
        <p:spPr>
          <a:xfrm>
            <a:off x="1898328" y="5233415"/>
            <a:ext cx="2220378" cy="568829"/>
          </a:xfrm>
          <a:prstGeom prst="wedgeRectCallout">
            <a:avLst>
              <a:gd name="adj1" fmla="val -62312"/>
              <a:gd name="adj2" fmla="val -56290"/>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  </a:t>
            </a:r>
          </a:p>
        </p:txBody>
      </p:sp>
      <p:sp>
        <p:nvSpPr>
          <p:cNvPr id="18" name="矩形标注 17">
            <a:extLst>
              <a:ext uri="{FF2B5EF4-FFF2-40B4-BE49-F238E27FC236}">
                <a16:creationId xmlns:a16="http://schemas.microsoft.com/office/drawing/2014/main" id="{418DBA69-C6D6-F142-B948-42A8ED7EEF94}"/>
              </a:ext>
            </a:extLst>
          </p:cNvPr>
          <p:cNvSpPr/>
          <p:nvPr/>
        </p:nvSpPr>
        <p:spPr>
          <a:xfrm>
            <a:off x="4222955" y="3438304"/>
            <a:ext cx="1767847" cy="458962"/>
          </a:xfrm>
          <a:prstGeom prst="wedgeRectCallout">
            <a:avLst>
              <a:gd name="adj1" fmla="val 60461"/>
              <a:gd name="adj2" fmla="val -87437"/>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没有白圈</a:t>
            </a:r>
          </a:p>
        </p:txBody>
      </p:sp>
      <p:sp>
        <p:nvSpPr>
          <p:cNvPr id="19" name="矩形标注 18">
            <a:extLst>
              <a:ext uri="{FF2B5EF4-FFF2-40B4-BE49-F238E27FC236}">
                <a16:creationId xmlns:a16="http://schemas.microsoft.com/office/drawing/2014/main" id="{2BFFD015-A448-9D47-9180-FF1A9F2FD15C}"/>
              </a:ext>
            </a:extLst>
          </p:cNvPr>
          <p:cNvSpPr/>
          <p:nvPr/>
        </p:nvSpPr>
        <p:spPr>
          <a:xfrm>
            <a:off x="4222954" y="4720259"/>
            <a:ext cx="1767847" cy="458962"/>
          </a:xfrm>
          <a:prstGeom prst="wedgeRectCallout">
            <a:avLst>
              <a:gd name="adj1" fmla="val 60461"/>
              <a:gd name="adj2" fmla="val -87437"/>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rPr>
              <a:t>没有颜色</a:t>
            </a:r>
          </a:p>
        </p:txBody>
      </p:sp>
      <p:pic>
        <p:nvPicPr>
          <p:cNvPr id="20" name="图片 19">
            <a:extLst>
              <a:ext uri="{FF2B5EF4-FFF2-40B4-BE49-F238E27FC236}">
                <a16:creationId xmlns:a16="http://schemas.microsoft.com/office/drawing/2014/main" id="{B87089A3-84A6-CF43-93D8-6ABAB8E3F025}"/>
              </a:ext>
            </a:extLst>
          </p:cNvPr>
          <p:cNvPicPr>
            <a:picLocks noChangeAspect="1"/>
          </p:cNvPicPr>
          <p:nvPr/>
        </p:nvPicPr>
        <p:blipFill>
          <a:blip r:embed="rId3"/>
          <a:stretch>
            <a:fillRect/>
          </a:stretch>
        </p:blipFill>
        <p:spPr>
          <a:xfrm>
            <a:off x="2033212" y="5297537"/>
            <a:ext cx="1873876" cy="470574"/>
          </a:xfrm>
          <a:prstGeom prst="rect">
            <a:avLst/>
          </a:prstGeom>
          <a:ln w="12700">
            <a:solidFill>
              <a:schemeClr val="tx1"/>
            </a:solidFill>
          </a:ln>
        </p:spPr>
      </p:pic>
      <p:sp>
        <p:nvSpPr>
          <p:cNvPr id="23" name="矩形标注 22">
            <a:extLst>
              <a:ext uri="{FF2B5EF4-FFF2-40B4-BE49-F238E27FC236}">
                <a16:creationId xmlns:a16="http://schemas.microsoft.com/office/drawing/2014/main" id="{FD1587AB-C135-4F46-A705-EA73A1AA4D68}"/>
              </a:ext>
            </a:extLst>
          </p:cNvPr>
          <p:cNvSpPr/>
          <p:nvPr/>
        </p:nvSpPr>
        <p:spPr>
          <a:xfrm>
            <a:off x="1898328" y="4071465"/>
            <a:ext cx="2220378" cy="568829"/>
          </a:xfrm>
          <a:prstGeom prst="wedgeRectCallout">
            <a:avLst>
              <a:gd name="adj1" fmla="val -62312"/>
              <a:gd name="adj2" fmla="val -56290"/>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p>
        </p:txBody>
      </p:sp>
      <p:sp>
        <p:nvSpPr>
          <p:cNvPr id="24" name="矩形标注 23">
            <a:extLst>
              <a:ext uri="{FF2B5EF4-FFF2-40B4-BE49-F238E27FC236}">
                <a16:creationId xmlns:a16="http://schemas.microsoft.com/office/drawing/2014/main" id="{5422ED09-DE0E-264A-BC94-2B0A54C322AB}"/>
              </a:ext>
            </a:extLst>
          </p:cNvPr>
          <p:cNvSpPr/>
          <p:nvPr/>
        </p:nvSpPr>
        <p:spPr>
          <a:xfrm>
            <a:off x="1898328" y="2869476"/>
            <a:ext cx="2220378" cy="568829"/>
          </a:xfrm>
          <a:prstGeom prst="wedgeRectCallout">
            <a:avLst>
              <a:gd name="adj1" fmla="val -62312"/>
              <a:gd name="adj2" fmla="val -56290"/>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p>
        </p:txBody>
      </p:sp>
      <p:sp>
        <p:nvSpPr>
          <p:cNvPr id="25" name="梯形 24">
            <a:extLst>
              <a:ext uri="{FF2B5EF4-FFF2-40B4-BE49-F238E27FC236}">
                <a16:creationId xmlns:a16="http://schemas.microsoft.com/office/drawing/2014/main" id="{9058080D-3D7F-E54F-8ECE-0611B4345E5B}"/>
              </a:ext>
            </a:extLst>
          </p:cNvPr>
          <p:cNvSpPr/>
          <p:nvPr/>
        </p:nvSpPr>
        <p:spPr>
          <a:xfrm rot="16200000">
            <a:off x="839408" y="3848466"/>
            <a:ext cx="1114554" cy="445998"/>
          </a:xfrm>
          <a:prstGeom prst="trapezoid">
            <a:avLst/>
          </a:prstGeom>
          <a:solidFill>
            <a:srgbClr val="4E50B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p>
            <a:pPr algn="ctr"/>
            <a:r>
              <a:rPr lang="en-US" altLang="zh-TW" sz="2000" dirty="0"/>
              <a:t>G</a:t>
            </a:r>
          </a:p>
          <a:p>
            <a:pPr algn="ctr"/>
            <a:r>
              <a:rPr lang="en-US" altLang="zh-TW" sz="2000" dirty="0"/>
              <a:t>v</a:t>
            </a:r>
            <a:r>
              <a:rPr lang="en-US" altLang="zh-CN" sz="2000" dirty="0"/>
              <a:t>2</a:t>
            </a:r>
            <a:endParaRPr lang="zh-TW" altLang="en-US" sz="2000" dirty="0"/>
          </a:p>
        </p:txBody>
      </p:sp>
      <p:sp>
        <p:nvSpPr>
          <p:cNvPr id="26" name="梯形 25">
            <a:extLst>
              <a:ext uri="{FF2B5EF4-FFF2-40B4-BE49-F238E27FC236}">
                <a16:creationId xmlns:a16="http://schemas.microsoft.com/office/drawing/2014/main" id="{6952A5B7-C3DB-6B44-BADB-EA8E926599F8}"/>
              </a:ext>
            </a:extLst>
          </p:cNvPr>
          <p:cNvSpPr/>
          <p:nvPr/>
        </p:nvSpPr>
        <p:spPr>
          <a:xfrm rot="16200000">
            <a:off x="839407" y="5038905"/>
            <a:ext cx="1114554" cy="445998"/>
          </a:xfrm>
          <a:prstGeom prst="trapezoid">
            <a:avLst/>
          </a:prstGeom>
          <a:solidFill>
            <a:srgbClr val="4E50B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p>
            <a:pPr algn="ctr"/>
            <a:r>
              <a:rPr lang="zh-CN" altLang="en-US" sz="2000" dirty="0"/>
              <a:t> </a:t>
            </a:r>
            <a:r>
              <a:rPr lang="en-US" altLang="zh-TW" sz="2000" dirty="0"/>
              <a:t>G</a:t>
            </a:r>
          </a:p>
          <a:p>
            <a:pPr algn="ctr"/>
            <a:r>
              <a:rPr lang="en-US" altLang="zh-TW" sz="2000" dirty="0"/>
              <a:t>v</a:t>
            </a:r>
            <a:r>
              <a:rPr lang="en-US" altLang="zh-CN" sz="2000" dirty="0"/>
              <a:t>3</a:t>
            </a:r>
            <a:endParaRPr lang="zh-TW" altLang="en-US" sz="2000" dirty="0"/>
          </a:p>
        </p:txBody>
      </p:sp>
      <p:sp>
        <p:nvSpPr>
          <p:cNvPr id="27" name="圆角矩形 26">
            <a:extLst>
              <a:ext uri="{FF2B5EF4-FFF2-40B4-BE49-F238E27FC236}">
                <a16:creationId xmlns:a16="http://schemas.microsoft.com/office/drawing/2014/main" id="{6CFB4796-F52A-3F44-AA77-1EF3B61003F2}"/>
              </a:ext>
            </a:extLst>
          </p:cNvPr>
          <p:cNvSpPr/>
          <p:nvPr/>
        </p:nvSpPr>
        <p:spPr>
          <a:xfrm>
            <a:off x="6206952" y="4071465"/>
            <a:ext cx="782278" cy="815753"/>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D</a:t>
            </a:r>
          </a:p>
          <a:p>
            <a:pPr algn="ctr"/>
            <a:r>
              <a:rPr kumimoji="1" lang="en-US" altLang="zh-CN" sz="2000" dirty="0"/>
              <a:t>v2</a:t>
            </a:r>
            <a:endParaRPr kumimoji="1" lang="zh-CN" altLang="en-US" sz="2000" dirty="0"/>
          </a:p>
        </p:txBody>
      </p:sp>
      <p:sp>
        <p:nvSpPr>
          <p:cNvPr id="22" name="文本框 21">
            <a:extLst>
              <a:ext uri="{FF2B5EF4-FFF2-40B4-BE49-F238E27FC236}">
                <a16:creationId xmlns:a16="http://schemas.microsoft.com/office/drawing/2014/main" id="{B0A6B5F0-B813-504C-82E0-C5B3BCC37565}"/>
              </a:ext>
            </a:extLst>
          </p:cNvPr>
          <p:cNvSpPr txBox="1"/>
          <p:nvPr/>
        </p:nvSpPr>
        <p:spPr>
          <a:xfrm>
            <a:off x="7323263" y="2314056"/>
            <a:ext cx="1210588" cy="419857"/>
          </a:xfrm>
          <a:prstGeom prst="rect">
            <a:avLst/>
          </a:prstGeom>
          <a:noFill/>
        </p:spPr>
        <p:txBody>
          <a:bodyPr wrap="none" rtlCol="0">
            <a:spAutoFit/>
          </a:bodyPr>
          <a:lstStyle/>
          <a:p>
            <a:r>
              <a:rPr kumimoji="1" lang="zh-CN" altLang="en-US" sz="2000" dirty="0"/>
              <a:t>真实样本</a:t>
            </a:r>
          </a:p>
        </p:txBody>
      </p:sp>
      <p:pic>
        <p:nvPicPr>
          <p:cNvPr id="35" name="圖片 45">
            <a:extLst>
              <a:ext uri="{FF2B5EF4-FFF2-40B4-BE49-F238E27FC236}">
                <a16:creationId xmlns:a16="http://schemas.microsoft.com/office/drawing/2014/main" id="{5823D821-BC89-B642-BC93-44CA3FD32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5778" y="2702035"/>
            <a:ext cx="677647" cy="703501"/>
          </a:xfrm>
          <a:prstGeom prst="rect">
            <a:avLst/>
          </a:prstGeom>
          <a:ln w="12700">
            <a:solidFill>
              <a:schemeClr val="tx1"/>
            </a:solidFill>
          </a:ln>
        </p:spPr>
      </p:pic>
      <p:pic>
        <p:nvPicPr>
          <p:cNvPr id="37" name="图片 36">
            <a:extLst>
              <a:ext uri="{FF2B5EF4-FFF2-40B4-BE49-F238E27FC236}">
                <a16:creationId xmlns:a16="http://schemas.microsoft.com/office/drawing/2014/main" id="{DBD0EDCE-4324-0A46-8861-159A061209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4134" y="2699075"/>
            <a:ext cx="677647" cy="703499"/>
          </a:xfrm>
          <a:prstGeom prst="rect">
            <a:avLst/>
          </a:prstGeom>
          <a:ln w="12700">
            <a:solidFill>
              <a:schemeClr val="tx1"/>
            </a:solidFill>
          </a:ln>
        </p:spPr>
      </p:pic>
      <p:pic>
        <p:nvPicPr>
          <p:cNvPr id="38" name="图片 37">
            <a:extLst>
              <a:ext uri="{FF2B5EF4-FFF2-40B4-BE49-F238E27FC236}">
                <a16:creationId xmlns:a16="http://schemas.microsoft.com/office/drawing/2014/main" id="{6E162AE0-1B53-E440-87B4-BF5DD4A6AA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8652" y="2699075"/>
            <a:ext cx="677647" cy="703499"/>
          </a:xfrm>
          <a:prstGeom prst="rect">
            <a:avLst/>
          </a:prstGeom>
          <a:ln w="12700">
            <a:solidFill>
              <a:schemeClr val="tx1"/>
            </a:solidFill>
          </a:ln>
        </p:spPr>
      </p:pic>
      <p:pic>
        <p:nvPicPr>
          <p:cNvPr id="39" name="圖片 44">
            <a:extLst>
              <a:ext uri="{FF2B5EF4-FFF2-40B4-BE49-F238E27FC236}">
                <a16:creationId xmlns:a16="http://schemas.microsoft.com/office/drawing/2014/main" id="{005D1EFD-C72D-884A-8571-095C87B47E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1525" y="2699075"/>
            <a:ext cx="677647" cy="703501"/>
          </a:xfrm>
          <a:prstGeom prst="rect">
            <a:avLst/>
          </a:prstGeom>
          <a:ln w="12700">
            <a:solidFill>
              <a:schemeClr val="tx1"/>
            </a:solidFill>
          </a:ln>
        </p:spPr>
      </p:pic>
      <p:pic>
        <p:nvPicPr>
          <p:cNvPr id="40" name="圖片 9">
            <a:extLst>
              <a:ext uri="{FF2B5EF4-FFF2-40B4-BE49-F238E27FC236}">
                <a16:creationId xmlns:a16="http://schemas.microsoft.com/office/drawing/2014/main" id="{A447370E-7B7E-DB42-BDDA-CF2D5E4CF0CD}"/>
              </a:ext>
            </a:extLst>
          </p:cNvPr>
          <p:cNvPicPr>
            <a:picLocks noChangeAspect="1"/>
          </p:cNvPicPr>
          <p:nvPr/>
        </p:nvPicPr>
        <p:blipFill>
          <a:blip r:embed="rId8"/>
          <a:stretch>
            <a:fillRect/>
          </a:stretch>
        </p:blipFill>
        <p:spPr>
          <a:xfrm>
            <a:off x="2057121" y="2908153"/>
            <a:ext cx="1826056" cy="500470"/>
          </a:xfrm>
          <a:prstGeom prst="rect">
            <a:avLst/>
          </a:prstGeom>
        </p:spPr>
      </p:pic>
      <p:pic>
        <p:nvPicPr>
          <p:cNvPr id="41" name="圖片 29">
            <a:extLst>
              <a:ext uri="{FF2B5EF4-FFF2-40B4-BE49-F238E27FC236}">
                <a16:creationId xmlns:a16="http://schemas.microsoft.com/office/drawing/2014/main" id="{4FBE961D-3DED-5F4F-ABB1-B439C121D70E}"/>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2057121" y="4108688"/>
            <a:ext cx="1894764" cy="495696"/>
          </a:xfrm>
          <a:prstGeom prst="rect">
            <a:avLst/>
          </a:prstGeom>
        </p:spPr>
      </p:pic>
      <p:sp>
        <p:nvSpPr>
          <p:cNvPr id="30" name="文本框 29">
            <a:extLst>
              <a:ext uri="{FF2B5EF4-FFF2-40B4-BE49-F238E27FC236}">
                <a16:creationId xmlns:a16="http://schemas.microsoft.com/office/drawing/2014/main" id="{969C0BE0-FD88-1F4A-B8F6-242C0BFFEB50}"/>
              </a:ext>
            </a:extLst>
          </p:cNvPr>
          <p:cNvSpPr txBox="1"/>
          <p:nvPr/>
        </p:nvSpPr>
        <p:spPr>
          <a:xfrm>
            <a:off x="7323263" y="3710597"/>
            <a:ext cx="1210588" cy="419857"/>
          </a:xfrm>
          <a:prstGeom prst="rect">
            <a:avLst/>
          </a:prstGeom>
          <a:noFill/>
        </p:spPr>
        <p:txBody>
          <a:bodyPr wrap="none" rtlCol="0">
            <a:spAutoFit/>
          </a:bodyPr>
          <a:lstStyle/>
          <a:p>
            <a:r>
              <a:rPr kumimoji="1" lang="zh-CN" altLang="en-US" sz="2000" dirty="0"/>
              <a:t>生成样本</a:t>
            </a:r>
          </a:p>
        </p:txBody>
      </p:sp>
      <p:pic>
        <p:nvPicPr>
          <p:cNvPr id="42" name="圖片 9">
            <a:extLst>
              <a:ext uri="{FF2B5EF4-FFF2-40B4-BE49-F238E27FC236}">
                <a16:creationId xmlns:a16="http://schemas.microsoft.com/office/drawing/2014/main" id="{12D4C913-2EFB-3842-A9E8-B0C111423EEE}"/>
              </a:ext>
            </a:extLst>
          </p:cNvPr>
          <p:cNvPicPr>
            <a:picLocks noChangeAspect="1"/>
          </p:cNvPicPr>
          <p:nvPr/>
        </p:nvPicPr>
        <p:blipFill>
          <a:blip r:embed="rId8"/>
          <a:stretch>
            <a:fillRect/>
          </a:stretch>
        </p:blipFill>
        <p:spPr>
          <a:xfrm>
            <a:off x="7362624" y="4071466"/>
            <a:ext cx="2689083" cy="648794"/>
          </a:xfrm>
          <a:prstGeom prst="rect">
            <a:avLst/>
          </a:prstGeom>
        </p:spPr>
      </p:pic>
      <p:pic>
        <p:nvPicPr>
          <p:cNvPr id="44" name="圖片 29">
            <a:extLst>
              <a:ext uri="{FF2B5EF4-FFF2-40B4-BE49-F238E27FC236}">
                <a16:creationId xmlns:a16="http://schemas.microsoft.com/office/drawing/2014/main" id="{A3602C97-B1A8-954D-9186-01C064A8D9F6}"/>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7368883" y="4052159"/>
            <a:ext cx="2689083" cy="703501"/>
          </a:xfrm>
          <a:prstGeom prst="rect">
            <a:avLst/>
          </a:prstGeom>
        </p:spPr>
      </p:pic>
      <p:pic>
        <p:nvPicPr>
          <p:cNvPr id="45" name="图片 44">
            <a:extLst>
              <a:ext uri="{FF2B5EF4-FFF2-40B4-BE49-F238E27FC236}">
                <a16:creationId xmlns:a16="http://schemas.microsoft.com/office/drawing/2014/main" id="{BF2948AB-A06C-FB4B-B658-0DE280687D0C}"/>
              </a:ext>
            </a:extLst>
          </p:cNvPr>
          <p:cNvPicPr>
            <a:picLocks noChangeAspect="1"/>
          </p:cNvPicPr>
          <p:nvPr/>
        </p:nvPicPr>
        <p:blipFill>
          <a:blip r:embed="rId3"/>
          <a:stretch>
            <a:fillRect/>
          </a:stretch>
        </p:blipFill>
        <p:spPr>
          <a:xfrm>
            <a:off x="7381401" y="4066719"/>
            <a:ext cx="2682824" cy="673720"/>
          </a:xfrm>
          <a:prstGeom prst="rect">
            <a:avLst/>
          </a:prstGeom>
          <a:ln w="12700">
            <a:solidFill>
              <a:schemeClr val="tx1"/>
            </a:solidFill>
          </a:ln>
        </p:spPr>
      </p:pic>
      <p:sp>
        <p:nvSpPr>
          <p:cNvPr id="47" name="文本框 46">
            <a:extLst>
              <a:ext uri="{FF2B5EF4-FFF2-40B4-BE49-F238E27FC236}">
                <a16:creationId xmlns:a16="http://schemas.microsoft.com/office/drawing/2014/main" id="{5E726B9E-6BF9-6C46-8C67-507129CDC13A}"/>
              </a:ext>
            </a:extLst>
          </p:cNvPr>
          <p:cNvSpPr txBox="1"/>
          <p:nvPr/>
        </p:nvSpPr>
        <p:spPr>
          <a:xfrm rot="5400000">
            <a:off x="4813939" y="5589572"/>
            <a:ext cx="898610" cy="459218"/>
          </a:xfrm>
          <a:prstGeom prst="rect">
            <a:avLst/>
          </a:prstGeom>
          <a:noFill/>
        </p:spPr>
        <p:txBody>
          <a:bodyPr wrap="square" rtlCol="0">
            <a:spAutoFit/>
          </a:bodyPr>
          <a:lstStyle/>
          <a:p>
            <a:r>
              <a:rPr kumimoji="1" lang="en-US" altLang="zh-CN" sz="2400" dirty="0"/>
              <a:t>...</a:t>
            </a:r>
            <a:endParaRPr kumimoji="1" lang="zh-CN" altLang="en-US" sz="2400" dirty="0"/>
          </a:p>
        </p:txBody>
      </p:sp>
      <p:sp>
        <p:nvSpPr>
          <p:cNvPr id="48" name="文本框 47">
            <a:extLst>
              <a:ext uri="{FF2B5EF4-FFF2-40B4-BE49-F238E27FC236}">
                <a16:creationId xmlns:a16="http://schemas.microsoft.com/office/drawing/2014/main" id="{C7DE404A-3C25-6D45-B607-0285812B4D69}"/>
              </a:ext>
            </a:extLst>
          </p:cNvPr>
          <p:cNvSpPr txBox="1"/>
          <p:nvPr/>
        </p:nvSpPr>
        <p:spPr>
          <a:xfrm>
            <a:off x="4863135" y="2271423"/>
            <a:ext cx="800219" cy="461665"/>
          </a:xfrm>
          <a:prstGeom prst="rect">
            <a:avLst/>
          </a:prstGeom>
          <a:noFill/>
        </p:spPr>
        <p:txBody>
          <a:bodyPr wrap="none" rtlCol="0">
            <a:spAutoFit/>
          </a:bodyPr>
          <a:lstStyle/>
          <a:p>
            <a:r>
              <a:rPr kumimoji="1" lang="zh-CN" altLang="en-US" sz="2400" dirty="0"/>
              <a:t>对抗</a:t>
            </a:r>
          </a:p>
        </p:txBody>
      </p:sp>
    </p:spTree>
    <p:extLst>
      <p:ext uri="{BB962C8B-B14F-4D97-AF65-F5344CB8AC3E}">
        <p14:creationId xmlns:p14="http://schemas.microsoft.com/office/powerpoint/2010/main" val="26470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par>
                                <p:cTn id="19" presetID="9"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dissolv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dissolve">
                                      <p:cBhvr>
                                        <p:cTn id="36" dur="500"/>
                                        <p:tgtEl>
                                          <p:spTgt spid="45"/>
                                        </p:tgtEl>
                                      </p:cBhvr>
                                    </p:animEffect>
                                  </p:childTnLst>
                                </p:cTn>
                              </p:par>
                              <p:par>
                                <p:cTn id="37" presetID="9"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dissolv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3" grpId="0" animBg="1"/>
      <p:bldP spid="25" grpId="0" animBg="1"/>
      <p:bldP spid="26" grpId="0" animBg="1"/>
      <p:bldP spid="27" grpId="0" animBg="1"/>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2.1</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的原理</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12</a:t>
            </a:r>
            <a:endParaRPr lang="zh-CN" altLang="en-US" dirty="0"/>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6E519D8-661F-F342-A4B6-91CD586C6C82}"/>
                  </a:ext>
                </a:extLst>
              </p:cNvPr>
              <p:cNvSpPr/>
              <p:nvPr/>
            </p:nvSpPr>
            <p:spPr>
              <a:xfrm>
                <a:off x="547688" y="1175227"/>
                <a:ext cx="10561376" cy="960712"/>
              </a:xfrm>
              <a:prstGeom prst="rect">
                <a:avLst/>
              </a:prstGeom>
            </p:spPr>
            <p:txBody>
              <a:bodyPr wrap="square">
                <a:spAutoFit/>
              </a:bodyPr>
              <a:lstStyle/>
              <a:p>
                <a:pPr marL="342891" indent="-342891">
                  <a:lnSpc>
                    <a:spcPct val="150000"/>
                  </a:lnSpc>
                  <a:buFont typeface="Wingdings" pitchFamily="2" charset="2"/>
                  <a:buChar char="Ø"/>
                </a:pPr>
                <a:r>
                  <a:rPr kumimoji="1" lang="zh-CN" altLang="en-US" sz="2000" dirty="0"/>
                  <a:t>判别器（</a:t>
                </a:r>
                <a:r>
                  <a:rPr kumimoji="1" lang="en-US" altLang="zh-CN" sz="2000" dirty="0"/>
                  <a:t>Discriminator</a:t>
                </a:r>
                <a:r>
                  <a:rPr kumimoji="1" lang="zh-CN" altLang="en-US" sz="2000" dirty="0"/>
                  <a:t>）：</a:t>
                </a:r>
                <a:r>
                  <a:rPr kumimoji="1" lang="zh-CN" altLang="en-US" sz="2000" dirty="0">
                    <a:solidFill>
                      <a:srgbClr val="FF0000"/>
                    </a:solidFill>
                    <a:latin typeface="+mn-ea"/>
                  </a:rPr>
                  <a:t>区分</a:t>
                </a:r>
                <a:r>
                  <a:rPr kumimoji="1" lang="zh-CN" altLang="en-US" sz="2000" dirty="0">
                    <a:latin typeface="+mn-ea"/>
                  </a:rPr>
                  <a:t>真实样本和生成样本的过程，相当于对</a:t>
                </a:r>
                <a14:m>
                  <m:oMath xmlns:m="http://schemas.openxmlformats.org/officeDocument/2006/math">
                    <m:sSub>
                      <m:sSubPr>
                        <m:ctrlPr>
                          <a:rPr lang="en-US" altLang="zh-TW"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 </m:t>
                        </m:r>
                        <m:r>
                          <a:rPr lang="en-US" altLang="zh-TW" sz="2000" i="1">
                            <a:solidFill>
                              <a:prstClr val="black"/>
                            </a:solidFill>
                            <a:latin typeface="Cambria Math" panose="02040503050406030204" pitchFamily="18" charset="0"/>
                          </a:rPr>
                          <m:t>𝑃</m:t>
                        </m:r>
                      </m:e>
                      <m:sub>
                        <m:r>
                          <m:rPr>
                            <m:sty m:val="p"/>
                          </m:rPr>
                          <a:rPr lang="en-US" altLang="zh-TW" sz="2000" i="1">
                            <a:solidFill>
                              <a:prstClr val="black"/>
                            </a:solidFill>
                            <a:latin typeface="Cambria Math" panose="02040503050406030204" pitchFamily="18" charset="0"/>
                          </a:rPr>
                          <m:t>data</m:t>
                        </m:r>
                      </m:sub>
                    </m:sSub>
                  </m:oMath>
                </a14:m>
                <a:r>
                  <a:rPr lang="zh-TW" altLang="en-US" sz="2000" dirty="0">
                    <a:solidFill>
                      <a:prstClr val="black"/>
                    </a:solidFill>
                    <a:latin typeface="+mn-ea"/>
                  </a:rPr>
                  <a:t> </a:t>
                </a:r>
                <a:r>
                  <a:rPr kumimoji="1" lang="zh-CN" altLang="en-US" sz="2000" dirty="0">
                    <a:latin typeface="+mn-ea"/>
                  </a:rPr>
                  <a:t>和</a:t>
                </a:r>
                <a14:m>
                  <m:oMath xmlns:m="http://schemas.openxmlformats.org/officeDocument/2006/math">
                    <m:sSub>
                      <m:sSubPr>
                        <m:ctrlPr>
                          <a:rPr lang="en-US" altLang="zh-TW" sz="2000" i="1">
                            <a:solidFill>
                              <a:prstClr val="black"/>
                            </a:solidFill>
                            <a:latin typeface="Cambria Math" panose="02040503050406030204" pitchFamily="18" charset="0"/>
                          </a:rPr>
                        </m:ctrlPr>
                      </m:sSubPr>
                      <m:e>
                        <m:r>
                          <a:rPr lang="zh-CN" altLang="en-US" sz="2000" i="1">
                            <a:solidFill>
                              <a:prstClr val="black"/>
                            </a:solidFill>
                            <a:latin typeface="Cambria Math" panose="02040503050406030204" pitchFamily="18" charset="0"/>
                          </a:rPr>
                          <m:t> </m:t>
                        </m:r>
                        <m:r>
                          <a:rPr lang="en-US" altLang="zh-TW" sz="2000" i="1">
                            <a:solidFill>
                              <a:prstClr val="black"/>
                            </a:solidFill>
                            <a:latin typeface="Cambria Math" panose="02040503050406030204" pitchFamily="18" charset="0"/>
                          </a:rPr>
                          <m:t>𝑃</m:t>
                        </m:r>
                      </m:e>
                      <m:sub>
                        <m:r>
                          <a:rPr lang="en-US" altLang="zh-CN" sz="2000" b="0" i="1" smtClean="0">
                            <a:solidFill>
                              <a:prstClr val="black"/>
                            </a:solidFill>
                            <a:latin typeface="Cambria Math" panose="02040503050406030204" pitchFamily="18" charset="0"/>
                          </a:rPr>
                          <m:t>𝐺</m:t>
                        </m:r>
                      </m:sub>
                    </m:sSub>
                  </m:oMath>
                </a14:m>
                <a:r>
                  <a:rPr lang="zh-CN" altLang="en-US" sz="2000" dirty="0">
                    <a:solidFill>
                      <a:prstClr val="black"/>
                    </a:solidFill>
                    <a:latin typeface="+mn-ea"/>
                  </a:rPr>
                  <a:t> 的</a:t>
                </a:r>
                <a:r>
                  <a:rPr lang="zh-CN" altLang="en-US" sz="2000" dirty="0">
                    <a:latin typeface="+mn-ea"/>
                  </a:rPr>
                  <a:t>样本</a:t>
                </a:r>
                <a:r>
                  <a:rPr lang="zh-TW" altLang="en-US" sz="2000" dirty="0">
                    <a:solidFill>
                      <a:prstClr val="black"/>
                    </a:solidFill>
                    <a:latin typeface="+mn-ea"/>
                  </a:rPr>
                  <a:t>进行</a:t>
                </a:r>
                <a:r>
                  <a:rPr lang="zh-TW" altLang="en-US" sz="2000" dirty="0">
                    <a:solidFill>
                      <a:srgbClr val="FF0000"/>
                    </a:solidFill>
                    <a:latin typeface="+mn-ea"/>
                  </a:rPr>
                  <a:t>二分类</a:t>
                </a:r>
                <a:endParaRPr lang="en-US" altLang="zh-TW" sz="2000" dirty="0">
                  <a:solidFill>
                    <a:srgbClr val="FF0000"/>
                  </a:solidFill>
                </a:endParaRPr>
              </a:p>
            </p:txBody>
          </p:sp>
        </mc:Choice>
        <mc:Fallback xmlns="">
          <p:sp>
            <p:nvSpPr>
              <p:cNvPr id="21" name="矩形 20">
                <a:extLst>
                  <a:ext uri="{FF2B5EF4-FFF2-40B4-BE49-F238E27FC236}">
                    <a16:creationId xmlns:a16="http://schemas.microsoft.com/office/drawing/2014/main" id="{36E519D8-661F-F342-A4B6-91CD586C6C82}"/>
                  </a:ext>
                </a:extLst>
              </p:cNvPr>
              <p:cNvSpPr>
                <a:spLocks noRot="1" noChangeAspect="1" noMove="1" noResize="1" noEditPoints="1" noAdjustHandles="1" noChangeArrowheads="1" noChangeShapeType="1" noTextEdit="1"/>
              </p:cNvSpPr>
              <p:nvPr/>
            </p:nvSpPr>
            <p:spPr>
              <a:xfrm>
                <a:off x="547688" y="1175227"/>
                <a:ext cx="10561376" cy="960712"/>
              </a:xfrm>
              <a:prstGeom prst="rect">
                <a:avLst/>
              </a:prstGeom>
              <a:blipFill>
                <a:blip r:embed="rId3"/>
                <a:stretch>
                  <a:fillRect l="-480"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42">
                <a:extLst>
                  <a:ext uri="{FF2B5EF4-FFF2-40B4-BE49-F238E27FC236}">
                    <a16:creationId xmlns:a16="http://schemas.microsoft.com/office/drawing/2014/main" id="{F0DD760B-282A-AC41-B82C-E937BD39806C}"/>
                  </a:ext>
                </a:extLst>
              </p:cNvPr>
              <p:cNvSpPr txBox="1"/>
              <p:nvPr/>
            </p:nvSpPr>
            <p:spPr>
              <a:xfrm>
                <a:off x="612274" y="4936336"/>
                <a:ext cx="5983113" cy="35856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000" i="1" smtClean="0">
                          <a:solidFill>
                            <a:prstClr val="black"/>
                          </a:solidFill>
                          <a:latin typeface="Cambria Math" panose="02040503050406030204" pitchFamily="18" charset="0"/>
                        </a:rPr>
                        <m:t>𝑉</m:t>
                      </m:r>
                      <m:d>
                        <m:dPr>
                          <m:ctrlPr>
                            <a:rPr lang="en-US" altLang="zh-TW" sz="2000" i="1" smtClean="0">
                              <a:solidFill>
                                <a:prstClr val="black"/>
                              </a:solidFill>
                              <a:latin typeface="Cambria Math" panose="02040503050406030204" pitchFamily="18" charset="0"/>
                            </a:rPr>
                          </m:ctrlPr>
                        </m:dPr>
                        <m:e>
                          <m:r>
                            <a:rPr lang="en-US" altLang="zh-TW" sz="2000" i="1" smtClean="0">
                              <a:solidFill>
                                <a:prstClr val="black"/>
                              </a:solidFill>
                              <a:latin typeface="Cambria Math" panose="02040503050406030204" pitchFamily="18" charset="0"/>
                            </a:rPr>
                            <m:t>𝐺</m:t>
                          </m:r>
                          <m:r>
                            <a:rPr lang="en-US" altLang="zh-TW" sz="2000" i="1" smtClean="0">
                              <a:solidFill>
                                <a:prstClr val="black"/>
                              </a:solidFill>
                              <a:latin typeface="Cambria Math" panose="02040503050406030204" pitchFamily="18" charset="0"/>
                            </a:rPr>
                            <m:t>,</m:t>
                          </m:r>
                          <m:r>
                            <a:rPr lang="en-US" altLang="zh-TW" sz="2000" i="1" smtClean="0">
                              <a:solidFill>
                                <a:prstClr val="black"/>
                              </a:solidFill>
                              <a:latin typeface="Cambria Math" panose="02040503050406030204" pitchFamily="18" charset="0"/>
                            </a:rPr>
                            <m:t>𝐷</m:t>
                          </m:r>
                        </m:e>
                      </m:d>
                      <m:r>
                        <a:rPr lang="en-US" altLang="zh-TW" sz="2000" i="1" smtClean="0">
                          <a:solidFill>
                            <a:prstClr val="black"/>
                          </a:solidFill>
                          <a:latin typeface="Cambria Math" panose="02040503050406030204" pitchFamily="18" charset="0"/>
                        </a:rPr>
                        <m:t>=</m:t>
                      </m:r>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𝑙𝑜𝑔𝐷</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e>
                      </m:d>
                      <m:r>
                        <a:rPr lang="en-US" altLang="zh-TW" sz="2000" i="1">
                          <a:solidFill>
                            <a:prstClr val="black"/>
                          </a:solidFill>
                          <a:latin typeface="Cambria Math" panose="02040503050406030204" pitchFamily="18" charset="0"/>
                        </a:rPr>
                        <m:t>+</m:t>
                      </m:r>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𝐺</m:t>
                              </m:r>
                            </m:sub>
                          </m:sSub>
                        </m:sub>
                      </m:sSub>
                      <m:d>
                        <m:dPr>
                          <m:begChr m:val="["/>
                          <m:endChr m:val="]"/>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𝑙𝑜𝑔</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1−</m:t>
                              </m:r>
                              <m:r>
                                <a:rPr lang="en-US" altLang="zh-TW" sz="2000" i="1">
                                  <a:solidFill>
                                    <a:prstClr val="black"/>
                                  </a:solidFill>
                                  <a:latin typeface="Cambria Math" panose="02040503050406030204" pitchFamily="18" charset="0"/>
                                </a:rPr>
                                <m:t>𝐷</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e>
                          </m:d>
                        </m:e>
                      </m:d>
                    </m:oMath>
                  </m:oMathPara>
                </a14:m>
                <a:endParaRPr lang="zh-TW" altLang="en-US" sz="2000" dirty="0">
                  <a:solidFill>
                    <a:prstClr val="black"/>
                  </a:solidFill>
                  <a:latin typeface="Calibri" panose="020F0502020204030204"/>
                  <a:ea typeface="新細明體" panose="02020500000000000000" pitchFamily="18" charset="-120"/>
                </a:endParaRPr>
              </a:p>
            </p:txBody>
          </p:sp>
        </mc:Choice>
        <mc:Fallback xmlns="">
          <p:sp>
            <p:nvSpPr>
              <p:cNvPr id="30" name="文字方塊 42">
                <a:extLst>
                  <a:ext uri="{FF2B5EF4-FFF2-40B4-BE49-F238E27FC236}">
                    <a16:creationId xmlns:a16="http://schemas.microsoft.com/office/drawing/2014/main" id="{F0DD760B-282A-AC41-B82C-E937BD39806C}"/>
                  </a:ext>
                </a:extLst>
              </p:cNvPr>
              <p:cNvSpPr txBox="1">
                <a:spLocks noRot="1" noChangeAspect="1" noMove="1" noResize="1" noEditPoints="1" noAdjustHandles="1" noChangeArrowheads="1" noChangeShapeType="1" noTextEdit="1"/>
              </p:cNvSpPr>
              <p:nvPr/>
            </p:nvSpPr>
            <p:spPr>
              <a:xfrm>
                <a:off x="612274" y="4936336"/>
                <a:ext cx="5983113" cy="358560"/>
              </a:xfrm>
              <a:prstGeom prst="rect">
                <a:avLst/>
              </a:prstGeom>
              <a:blipFill>
                <a:blip r:embed="rId4"/>
                <a:stretch>
                  <a:fillRect l="-425" b="-17241"/>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D21039FF-AB1D-7547-9F5F-32A93389162A}"/>
              </a:ext>
            </a:extLst>
          </p:cNvPr>
          <p:cNvSpPr/>
          <p:nvPr/>
        </p:nvSpPr>
        <p:spPr>
          <a:xfrm>
            <a:off x="1758610" y="4875932"/>
            <a:ext cx="4836777" cy="4599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箭號: 向下 2">
            <a:extLst>
              <a:ext uri="{FF2B5EF4-FFF2-40B4-BE49-F238E27FC236}">
                <a16:creationId xmlns:a16="http://schemas.microsoft.com/office/drawing/2014/main" id="{252BA254-CDFE-C048-99A4-AF34BC99E71A}"/>
              </a:ext>
            </a:extLst>
          </p:cNvPr>
          <p:cNvSpPr/>
          <p:nvPr/>
        </p:nvSpPr>
        <p:spPr>
          <a:xfrm flipV="1">
            <a:off x="3294637" y="4689892"/>
            <a:ext cx="334294" cy="269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FDEEAF1-6837-DD48-A69A-82CAD75BAFAF}"/>
                  </a:ext>
                </a:extLst>
              </p:cNvPr>
              <p:cNvSpPr/>
              <p:nvPr/>
            </p:nvSpPr>
            <p:spPr>
              <a:xfrm>
                <a:off x="7925115" y="4795628"/>
                <a:ext cx="3183949"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𝐷</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𝐷</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e>
                          </m:d>
                        </m:e>
                      </m:func>
                    </m:oMath>
                  </m:oMathPara>
                </a14:m>
                <a:endParaRPr lang="zh-TW" altLang="en-US" sz="2400" dirty="0"/>
              </a:p>
            </p:txBody>
          </p:sp>
        </mc:Choice>
        <mc:Fallback xmlns="">
          <p:sp>
            <p:nvSpPr>
              <p:cNvPr id="37" name="矩形 36">
                <a:extLst>
                  <a:ext uri="{FF2B5EF4-FFF2-40B4-BE49-F238E27FC236}">
                    <a16:creationId xmlns:a16="http://schemas.microsoft.com/office/drawing/2014/main" id="{4FDEEAF1-6837-DD48-A69A-82CAD75BAFAF}"/>
                  </a:ext>
                </a:extLst>
              </p:cNvPr>
              <p:cNvSpPr>
                <a:spLocks noRot="1" noChangeAspect="1" noMove="1" noResize="1" noEditPoints="1" noAdjustHandles="1" noChangeArrowheads="1" noChangeShapeType="1" noTextEdit="1"/>
              </p:cNvSpPr>
              <p:nvPr/>
            </p:nvSpPr>
            <p:spPr>
              <a:xfrm>
                <a:off x="7925115" y="4795628"/>
                <a:ext cx="3183949" cy="573555"/>
              </a:xfrm>
              <a:prstGeom prst="rect">
                <a:avLst/>
              </a:prstGeom>
              <a:blipFill>
                <a:blip r:embed="rId5"/>
                <a:stretch>
                  <a:fillRect b="-2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89B79A0-4BA4-6444-A0C5-47AC5333111F}"/>
                  </a:ext>
                </a:extLst>
              </p:cNvPr>
              <p:cNvSpPr/>
              <p:nvPr/>
            </p:nvSpPr>
            <p:spPr>
              <a:xfrm>
                <a:off x="7744220" y="9126492"/>
                <a:ext cx="86607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𝐷</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m:oMathPara>
                </a14:m>
                <a:endParaRPr lang="zh-TW" altLang="en-US" dirty="0"/>
              </a:p>
            </p:txBody>
          </p:sp>
        </mc:Choice>
        <mc:Fallback xmlns="">
          <p:sp>
            <p:nvSpPr>
              <p:cNvPr id="39" name="矩形 38">
                <a:extLst>
                  <a:ext uri="{FF2B5EF4-FFF2-40B4-BE49-F238E27FC236}">
                    <a16:creationId xmlns:a16="http://schemas.microsoft.com/office/drawing/2014/main" id="{F89B79A0-4BA4-6444-A0C5-47AC5333111F}"/>
                  </a:ext>
                </a:extLst>
              </p:cNvPr>
              <p:cNvSpPr>
                <a:spLocks noRot="1" noChangeAspect="1" noMove="1" noResize="1" noEditPoints="1" noAdjustHandles="1" noChangeArrowheads="1" noChangeShapeType="1" noTextEdit="1"/>
              </p:cNvSpPr>
              <p:nvPr/>
            </p:nvSpPr>
            <p:spPr>
              <a:xfrm>
                <a:off x="7744220" y="9126492"/>
                <a:ext cx="86607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6ECD44B-40DF-1D46-9A8E-D46636FDBE19}"/>
                  </a:ext>
                </a:extLst>
              </p:cNvPr>
              <p:cNvSpPr/>
              <p:nvPr/>
            </p:nvSpPr>
            <p:spPr>
              <a:xfrm>
                <a:off x="7519705" y="10098393"/>
                <a:ext cx="1689757"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𝑙𝑜𝑔</m:t>
                      </m:r>
                      <m:d>
                        <m:dPr>
                          <m:ctrlPr>
                            <a:rPr lang="en-US" altLang="zh-TW" i="1">
                              <a:latin typeface="Cambria Math" panose="02040503050406030204" pitchFamily="18" charset="0"/>
                            </a:rPr>
                          </m:ctrlPr>
                        </m:dPr>
                        <m:e>
                          <m:r>
                            <a:rPr lang="en-US" altLang="zh-TW" i="1">
                              <a:latin typeface="Cambria Math" panose="02040503050406030204" pitchFamily="18" charset="0"/>
                            </a:rPr>
                            <m:t>1−</m:t>
                          </m:r>
                          <m:r>
                            <a:rPr lang="en-US" altLang="zh-TW" i="1">
                              <a:latin typeface="Cambria Math" panose="02040503050406030204" pitchFamily="18" charset="0"/>
                            </a:rPr>
                            <m:t>𝐷</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e>
                      </m:d>
                    </m:oMath>
                  </m:oMathPara>
                </a14:m>
                <a:endParaRPr lang="zh-TW" altLang="en-US" dirty="0"/>
              </a:p>
            </p:txBody>
          </p:sp>
        </mc:Choice>
        <mc:Fallback xmlns="">
          <p:sp>
            <p:nvSpPr>
              <p:cNvPr id="40" name="矩形 39">
                <a:extLst>
                  <a:ext uri="{FF2B5EF4-FFF2-40B4-BE49-F238E27FC236}">
                    <a16:creationId xmlns:a16="http://schemas.microsoft.com/office/drawing/2014/main" id="{76ECD44B-40DF-1D46-9A8E-D46636FDBE19}"/>
                  </a:ext>
                </a:extLst>
              </p:cNvPr>
              <p:cNvSpPr>
                <a:spLocks noRot="1" noChangeAspect="1" noMove="1" noResize="1" noEditPoints="1" noAdjustHandles="1" noChangeArrowheads="1" noChangeShapeType="1" noTextEdit="1"/>
              </p:cNvSpPr>
              <p:nvPr/>
            </p:nvSpPr>
            <p:spPr>
              <a:xfrm>
                <a:off x="7519705" y="10098393"/>
                <a:ext cx="1689757" cy="404983"/>
              </a:xfrm>
              <a:prstGeom prst="rect">
                <a:avLst/>
              </a:prstGeom>
              <a:blipFill>
                <a:blip r:embed="rId7"/>
                <a:stretch>
                  <a:fillRect b="-9091"/>
                </a:stretch>
              </a:blipFill>
            </p:spPr>
            <p:txBody>
              <a:bodyPr/>
              <a:lstStyle/>
              <a:p>
                <a:r>
                  <a:rPr lang="zh-CN" altLang="en-US">
                    <a:noFill/>
                  </a:rPr>
                  <a:t> </a:t>
                </a:r>
              </a:p>
            </p:txBody>
          </p:sp>
        </mc:Fallback>
      </mc:AlternateContent>
      <p:sp>
        <p:nvSpPr>
          <p:cNvPr id="42" name="箭號: 向下 2">
            <a:extLst>
              <a:ext uri="{FF2B5EF4-FFF2-40B4-BE49-F238E27FC236}">
                <a16:creationId xmlns:a16="http://schemas.microsoft.com/office/drawing/2014/main" id="{DD989C75-6FD0-4C46-8384-AB0644C58491}"/>
              </a:ext>
            </a:extLst>
          </p:cNvPr>
          <p:cNvSpPr/>
          <p:nvPr/>
        </p:nvSpPr>
        <p:spPr>
          <a:xfrm rot="10800000" flipV="1">
            <a:off x="5863030" y="4700001"/>
            <a:ext cx="334294" cy="269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圆角矩形 10">
            <a:extLst>
              <a:ext uri="{FF2B5EF4-FFF2-40B4-BE49-F238E27FC236}">
                <a16:creationId xmlns:a16="http://schemas.microsoft.com/office/drawing/2014/main" id="{FB4DC3EF-25A6-9441-A3B6-39123F2D714D}"/>
              </a:ext>
            </a:extLst>
          </p:cNvPr>
          <p:cNvSpPr/>
          <p:nvPr/>
        </p:nvSpPr>
        <p:spPr>
          <a:xfrm>
            <a:off x="3508252" y="2428549"/>
            <a:ext cx="2209800" cy="964327"/>
          </a:xfrm>
          <a:prstGeom prst="roundRect">
            <a:avLst/>
          </a:prstGeom>
          <a:noFill/>
          <a:ln w="25400">
            <a:solidFill>
              <a:srgbClr val="FF0000"/>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43" name="圆角矩形 42">
            <a:extLst>
              <a:ext uri="{FF2B5EF4-FFF2-40B4-BE49-F238E27FC236}">
                <a16:creationId xmlns:a16="http://schemas.microsoft.com/office/drawing/2014/main" id="{AFDCE119-6E84-8647-94AB-A24D65C34EF7}"/>
              </a:ext>
            </a:extLst>
          </p:cNvPr>
          <p:cNvSpPr/>
          <p:nvPr/>
        </p:nvSpPr>
        <p:spPr>
          <a:xfrm>
            <a:off x="3508252" y="3478864"/>
            <a:ext cx="2209800" cy="964327"/>
          </a:xfrm>
          <a:prstGeom prst="roundRect">
            <a:avLst/>
          </a:prstGeom>
          <a:noFill/>
          <a:ln w="25400">
            <a:solidFill>
              <a:srgbClr val="FF0000"/>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0D3DA779-8972-0B46-943E-B4BBC1E8D8A5}"/>
              </a:ext>
            </a:extLst>
          </p:cNvPr>
          <p:cNvCxnSpPr>
            <a:cxnSpLocks/>
            <a:stCxn id="11" idx="1"/>
          </p:cNvCxnSpPr>
          <p:nvPr/>
        </p:nvCxnSpPr>
        <p:spPr>
          <a:xfrm flipH="1">
            <a:off x="3288671" y="2910713"/>
            <a:ext cx="219581" cy="2119301"/>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直线箭头连接符 14">
            <a:extLst>
              <a:ext uri="{FF2B5EF4-FFF2-40B4-BE49-F238E27FC236}">
                <a16:creationId xmlns:a16="http://schemas.microsoft.com/office/drawing/2014/main" id="{B2E34EF7-6FAA-CC41-91AF-25CCFA71A7E7}"/>
              </a:ext>
            </a:extLst>
          </p:cNvPr>
          <p:cNvCxnSpPr>
            <a:cxnSpLocks/>
            <a:stCxn id="43" idx="2"/>
          </p:cNvCxnSpPr>
          <p:nvPr/>
        </p:nvCxnSpPr>
        <p:spPr>
          <a:xfrm>
            <a:off x="4613152" y="4443191"/>
            <a:ext cx="1249877" cy="526419"/>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109" name="组合 108">
            <a:extLst>
              <a:ext uri="{FF2B5EF4-FFF2-40B4-BE49-F238E27FC236}">
                <a16:creationId xmlns:a16="http://schemas.microsoft.com/office/drawing/2014/main" id="{C1E8699E-0CE9-8C44-8AC2-7DCE7F764801}"/>
              </a:ext>
            </a:extLst>
          </p:cNvPr>
          <p:cNvGrpSpPr/>
          <p:nvPr/>
        </p:nvGrpSpPr>
        <p:grpSpPr>
          <a:xfrm>
            <a:off x="8174754" y="2612910"/>
            <a:ext cx="3223497" cy="1336040"/>
            <a:chOff x="8452285" y="2545657"/>
            <a:chExt cx="3223497" cy="1336040"/>
          </a:xfrm>
        </p:grpSpPr>
        <p:pic>
          <p:nvPicPr>
            <p:cNvPr id="47" name="图片 46">
              <a:extLst>
                <a:ext uri="{FF2B5EF4-FFF2-40B4-BE49-F238E27FC236}">
                  <a16:creationId xmlns:a16="http://schemas.microsoft.com/office/drawing/2014/main" id="{F55C20AC-596A-0149-9A3B-CD68992301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7123" y="2591693"/>
              <a:ext cx="432353" cy="432353"/>
            </a:xfrm>
            <a:prstGeom prst="rect">
              <a:avLst/>
            </a:prstGeom>
            <a:ln w="0">
              <a:noFill/>
            </a:ln>
          </p:spPr>
        </p:pic>
        <p:sp>
          <p:nvSpPr>
            <p:cNvPr id="48" name="圆角矩形 47">
              <a:extLst>
                <a:ext uri="{FF2B5EF4-FFF2-40B4-BE49-F238E27FC236}">
                  <a16:creationId xmlns:a16="http://schemas.microsoft.com/office/drawing/2014/main" id="{0E7338B5-5094-AA46-98CF-928427123B7B}"/>
                </a:ext>
              </a:extLst>
            </p:cNvPr>
            <p:cNvSpPr/>
            <p:nvPr/>
          </p:nvSpPr>
          <p:spPr>
            <a:xfrm>
              <a:off x="9537852" y="2545657"/>
              <a:ext cx="510799" cy="554254"/>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p>
          </p:txBody>
        </p:sp>
        <p:cxnSp>
          <p:nvCxnSpPr>
            <p:cNvPr id="52" name="直線單箭頭接點 83">
              <a:extLst>
                <a:ext uri="{FF2B5EF4-FFF2-40B4-BE49-F238E27FC236}">
                  <a16:creationId xmlns:a16="http://schemas.microsoft.com/office/drawing/2014/main" id="{93BA2BDD-F269-EF44-BDF2-2088675D1764}"/>
                </a:ext>
              </a:extLst>
            </p:cNvPr>
            <p:cNvCxnSpPr>
              <a:cxnSpLocks/>
            </p:cNvCxnSpPr>
            <p:nvPr/>
          </p:nvCxnSpPr>
          <p:spPr>
            <a:xfrm>
              <a:off x="8972388" y="2818775"/>
              <a:ext cx="487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1AF16F5E-15CD-0F45-8E32-6F3128D07712}"/>
                </a:ext>
              </a:extLst>
            </p:cNvPr>
            <p:cNvPicPr>
              <a:picLocks noChangeAspect="1"/>
            </p:cNvPicPr>
            <p:nvPr/>
          </p:nvPicPr>
          <p:blipFill>
            <a:blip r:embed="rId9"/>
            <a:stretch>
              <a:fillRect/>
            </a:stretch>
          </p:blipFill>
          <p:spPr>
            <a:xfrm>
              <a:off x="8452285" y="3410438"/>
              <a:ext cx="442647" cy="432353"/>
            </a:xfrm>
            <a:prstGeom prst="rect">
              <a:avLst/>
            </a:prstGeom>
          </p:spPr>
        </p:pic>
        <p:sp>
          <p:nvSpPr>
            <p:cNvPr id="56" name="圆角矩形 55">
              <a:extLst>
                <a:ext uri="{FF2B5EF4-FFF2-40B4-BE49-F238E27FC236}">
                  <a16:creationId xmlns:a16="http://schemas.microsoft.com/office/drawing/2014/main" id="{7A3427E6-A3A8-B34F-B105-56AFA1520E33}"/>
                </a:ext>
              </a:extLst>
            </p:cNvPr>
            <p:cNvSpPr/>
            <p:nvPr/>
          </p:nvSpPr>
          <p:spPr>
            <a:xfrm>
              <a:off x="9537852" y="3327443"/>
              <a:ext cx="510799" cy="554254"/>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p>
          </p:txBody>
        </p:sp>
        <p:cxnSp>
          <p:nvCxnSpPr>
            <p:cNvPr id="57" name="直線單箭頭接點 83">
              <a:extLst>
                <a:ext uri="{FF2B5EF4-FFF2-40B4-BE49-F238E27FC236}">
                  <a16:creationId xmlns:a16="http://schemas.microsoft.com/office/drawing/2014/main" id="{AA497CB5-9C75-0140-A31B-2C67AD718D15}"/>
                </a:ext>
              </a:extLst>
            </p:cNvPr>
            <p:cNvCxnSpPr>
              <a:cxnSpLocks/>
            </p:cNvCxnSpPr>
            <p:nvPr/>
          </p:nvCxnSpPr>
          <p:spPr>
            <a:xfrm>
              <a:off x="8972388" y="3600561"/>
              <a:ext cx="487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85445AA3-A560-CB45-88DA-2392A559B5BC}"/>
                    </a:ext>
                  </a:extLst>
                </p:cNvPr>
                <p:cNvSpPr txBox="1"/>
                <p:nvPr/>
              </p:nvSpPr>
              <p:spPr>
                <a:xfrm>
                  <a:off x="10574082" y="2623203"/>
                  <a:ext cx="553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brk m:alnAt="7"/>
                          </m:rPr>
                          <a:rPr kumimoji="1" lang="en-US" altLang="zh-CN" i="1">
                            <a:latin typeface="Cambria Math" panose="02040503050406030204" pitchFamily="18" charset="0"/>
                          </a:rPr>
                          <m:t>0</m:t>
                        </m:r>
                        <m:r>
                          <a:rPr kumimoji="1" lang="en-US" altLang="zh-CN" i="1">
                            <a:latin typeface="Cambria Math" panose="02040503050406030204" pitchFamily="18" charset="0"/>
                          </a:rPr>
                          <m:t>.9</m:t>
                        </m:r>
                      </m:oMath>
                    </m:oMathPara>
                  </a14:m>
                  <a:endParaRPr kumimoji="1" lang="zh-CN" altLang="en-US" dirty="0"/>
                </a:p>
              </p:txBody>
            </p:sp>
          </mc:Choice>
          <mc:Fallback xmlns="">
            <p:sp>
              <p:nvSpPr>
                <p:cNvPr id="58" name="文本框 57">
                  <a:extLst>
                    <a:ext uri="{FF2B5EF4-FFF2-40B4-BE49-F238E27FC236}">
                      <a16:creationId xmlns:a16="http://schemas.microsoft.com/office/drawing/2014/main" id="{85445AA3-A560-CB45-88DA-2392A559B5BC}"/>
                    </a:ext>
                  </a:extLst>
                </p:cNvPr>
                <p:cNvSpPr txBox="1">
                  <a:spLocks noRot="1" noChangeAspect="1" noMove="1" noResize="1" noEditPoints="1" noAdjustHandles="1" noChangeArrowheads="1" noChangeShapeType="1" noTextEdit="1"/>
                </p:cNvSpPr>
                <p:nvPr/>
              </p:nvSpPr>
              <p:spPr>
                <a:xfrm>
                  <a:off x="10574082" y="2623203"/>
                  <a:ext cx="553357"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E82AC78-CBC0-734C-8005-743148274DF1}"/>
                    </a:ext>
                  </a:extLst>
                </p:cNvPr>
                <p:cNvSpPr txBox="1"/>
                <p:nvPr/>
              </p:nvSpPr>
              <p:spPr>
                <a:xfrm>
                  <a:off x="10569538" y="3401823"/>
                  <a:ext cx="553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0.1</m:t>
                        </m:r>
                      </m:oMath>
                    </m:oMathPara>
                  </a14:m>
                  <a:endParaRPr kumimoji="1" lang="zh-CN" altLang="en-US" dirty="0"/>
                </a:p>
              </p:txBody>
            </p:sp>
          </mc:Choice>
          <mc:Fallback xmlns="">
            <p:sp>
              <p:nvSpPr>
                <p:cNvPr id="59" name="文本框 58">
                  <a:extLst>
                    <a:ext uri="{FF2B5EF4-FFF2-40B4-BE49-F238E27FC236}">
                      <a16:creationId xmlns:a16="http://schemas.microsoft.com/office/drawing/2014/main" id="{5E82AC78-CBC0-734C-8005-743148274DF1}"/>
                    </a:ext>
                  </a:extLst>
                </p:cNvPr>
                <p:cNvSpPr txBox="1">
                  <a:spLocks noRot="1" noChangeAspect="1" noMove="1" noResize="1" noEditPoints="1" noAdjustHandles="1" noChangeArrowheads="1" noChangeShapeType="1" noTextEdit="1"/>
                </p:cNvSpPr>
                <p:nvPr/>
              </p:nvSpPr>
              <p:spPr>
                <a:xfrm>
                  <a:off x="10569538" y="3401823"/>
                  <a:ext cx="553357" cy="369332"/>
                </a:xfrm>
                <a:prstGeom prst="rect">
                  <a:avLst/>
                </a:prstGeom>
                <a:blipFill>
                  <a:blip r:embed="rId11"/>
                  <a:stretch>
                    <a:fillRect/>
                  </a:stretch>
                </a:blipFill>
              </p:spPr>
              <p:txBody>
                <a:bodyPr/>
                <a:lstStyle/>
                <a:p>
                  <a:r>
                    <a:rPr lang="zh-CN" altLang="en-US">
                      <a:noFill/>
                    </a:rPr>
                    <a:t> </a:t>
                  </a:r>
                </a:p>
              </p:txBody>
            </p:sp>
          </mc:Fallback>
        </mc:AlternateContent>
        <p:cxnSp>
          <p:nvCxnSpPr>
            <p:cNvPr id="60" name="直線單箭頭接點 83">
              <a:extLst>
                <a:ext uri="{FF2B5EF4-FFF2-40B4-BE49-F238E27FC236}">
                  <a16:creationId xmlns:a16="http://schemas.microsoft.com/office/drawing/2014/main" id="{1EC7E055-C968-024D-8837-B56B3CB45EEB}"/>
                </a:ext>
              </a:extLst>
            </p:cNvPr>
            <p:cNvCxnSpPr>
              <a:cxnSpLocks/>
            </p:cNvCxnSpPr>
            <p:nvPr/>
          </p:nvCxnSpPr>
          <p:spPr>
            <a:xfrm>
              <a:off x="10151948" y="2807869"/>
              <a:ext cx="487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83">
              <a:extLst>
                <a:ext uri="{FF2B5EF4-FFF2-40B4-BE49-F238E27FC236}">
                  <a16:creationId xmlns:a16="http://schemas.microsoft.com/office/drawing/2014/main" id="{6DC56890-AFED-CD43-B59F-495B6276A5E6}"/>
                </a:ext>
              </a:extLst>
            </p:cNvPr>
            <p:cNvCxnSpPr>
              <a:cxnSpLocks/>
            </p:cNvCxnSpPr>
            <p:nvPr/>
          </p:nvCxnSpPr>
          <p:spPr>
            <a:xfrm>
              <a:off x="10169065" y="3586489"/>
              <a:ext cx="4878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D214C4A6-8E77-D94E-BFB7-DB7788A969C3}"/>
                </a:ext>
              </a:extLst>
            </p:cNvPr>
            <p:cNvSpPr txBox="1"/>
            <p:nvPr/>
          </p:nvSpPr>
          <p:spPr>
            <a:xfrm>
              <a:off x="11006539" y="2623203"/>
              <a:ext cx="646331" cy="369332"/>
            </a:xfrm>
            <a:prstGeom prst="rect">
              <a:avLst/>
            </a:prstGeom>
            <a:noFill/>
          </p:spPr>
          <p:txBody>
            <a:bodyPr wrap="none" rtlCol="0">
              <a:spAutoFit/>
            </a:bodyPr>
            <a:lstStyle/>
            <a:p>
              <a:r>
                <a:rPr kumimoji="1" lang="zh-CN" altLang="en-US" dirty="0"/>
                <a:t>高分</a:t>
              </a:r>
            </a:p>
          </p:txBody>
        </p:sp>
        <p:sp>
          <p:nvSpPr>
            <p:cNvPr id="63" name="文本框 62">
              <a:extLst>
                <a:ext uri="{FF2B5EF4-FFF2-40B4-BE49-F238E27FC236}">
                  <a16:creationId xmlns:a16="http://schemas.microsoft.com/office/drawing/2014/main" id="{2B49F430-1081-E146-8BB1-45399A542727}"/>
                </a:ext>
              </a:extLst>
            </p:cNvPr>
            <p:cNvSpPr txBox="1"/>
            <p:nvPr/>
          </p:nvSpPr>
          <p:spPr>
            <a:xfrm>
              <a:off x="11029451" y="3398158"/>
              <a:ext cx="646331" cy="369332"/>
            </a:xfrm>
            <a:prstGeom prst="rect">
              <a:avLst/>
            </a:prstGeom>
            <a:noFill/>
          </p:spPr>
          <p:txBody>
            <a:bodyPr wrap="none" rtlCol="0">
              <a:spAutoFit/>
            </a:bodyPr>
            <a:lstStyle/>
            <a:p>
              <a:r>
                <a:rPr kumimoji="1" lang="zh-CN" altLang="en-US" dirty="0"/>
                <a:t>低分</a:t>
              </a:r>
            </a:p>
          </p:txBody>
        </p:sp>
      </p:grpSp>
      <p:pic>
        <p:nvPicPr>
          <p:cNvPr id="68" name="图片 67">
            <a:extLst>
              <a:ext uri="{FF2B5EF4-FFF2-40B4-BE49-F238E27FC236}">
                <a16:creationId xmlns:a16="http://schemas.microsoft.com/office/drawing/2014/main" id="{534C102C-1E75-C545-AA5F-6590561EFB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0588" y="2362779"/>
            <a:ext cx="343257" cy="356495"/>
          </a:xfrm>
          <a:prstGeom prst="rect">
            <a:avLst/>
          </a:prstGeom>
        </p:spPr>
      </p:pic>
      <p:pic>
        <p:nvPicPr>
          <p:cNvPr id="69" name="图片 68">
            <a:extLst>
              <a:ext uri="{FF2B5EF4-FFF2-40B4-BE49-F238E27FC236}">
                <a16:creationId xmlns:a16="http://schemas.microsoft.com/office/drawing/2014/main" id="{C4398DE1-284A-AD49-BF2A-24911AB887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81986" y="2746296"/>
            <a:ext cx="294837" cy="306208"/>
          </a:xfrm>
          <a:prstGeom prst="rect">
            <a:avLst/>
          </a:prstGeom>
        </p:spPr>
      </p:pic>
      <p:cxnSp>
        <p:nvCxnSpPr>
          <p:cNvPr id="70" name="直線單箭頭接點 50">
            <a:extLst>
              <a:ext uri="{FF2B5EF4-FFF2-40B4-BE49-F238E27FC236}">
                <a16:creationId xmlns:a16="http://schemas.microsoft.com/office/drawing/2014/main" id="{0D48BB00-8390-8941-9B4D-35310FFD2BAB}"/>
              </a:ext>
            </a:extLst>
          </p:cNvPr>
          <p:cNvCxnSpPr>
            <a:cxnSpLocks/>
          </p:cNvCxnSpPr>
          <p:nvPr/>
        </p:nvCxnSpPr>
        <p:spPr>
          <a:xfrm flipV="1">
            <a:off x="2457342" y="3852506"/>
            <a:ext cx="287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4162E5FD-2942-9341-9083-FDFD738FF9B5}"/>
              </a:ext>
            </a:extLst>
          </p:cNvPr>
          <p:cNvSpPr/>
          <p:nvPr/>
        </p:nvSpPr>
        <p:spPr>
          <a:xfrm rot="5400000">
            <a:off x="1194144" y="3752042"/>
            <a:ext cx="641262" cy="2037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72" name="矩形 71">
            <a:extLst>
              <a:ext uri="{FF2B5EF4-FFF2-40B4-BE49-F238E27FC236}">
                <a16:creationId xmlns:a16="http://schemas.microsoft.com/office/drawing/2014/main" id="{08189FC0-D91A-D24A-BAB3-0EB4BDC6BC58}"/>
              </a:ext>
            </a:extLst>
          </p:cNvPr>
          <p:cNvSpPr/>
          <p:nvPr/>
        </p:nvSpPr>
        <p:spPr>
          <a:xfrm rot="5400000">
            <a:off x="1456305" y="3752042"/>
            <a:ext cx="641262" cy="203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p>
        </p:txBody>
      </p:sp>
      <p:sp>
        <p:nvSpPr>
          <p:cNvPr id="73" name="矩形 72">
            <a:extLst>
              <a:ext uri="{FF2B5EF4-FFF2-40B4-BE49-F238E27FC236}">
                <a16:creationId xmlns:a16="http://schemas.microsoft.com/office/drawing/2014/main" id="{21C7D3CD-307B-5844-BF5D-648530B22C74}"/>
              </a:ext>
            </a:extLst>
          </p:cNvPr>
          <p:cNvSpPr/>
          <p:nvPr/>
        </p:nvSpPr>
        <p:spPr>
          <a:xfrm rot="5400000">
            <a:off x="1718465" y="3752042"/>
            <a:ext cx="641262" cy="2037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74" name="矩形 73">
            <a:extLst>
              <a:ext uri="{FF2B5EF4-FFF2-40B4-BE49-F238E27FC236}">
                <a16:creationId xmlns:a16="http://schemas.microsoft.com/office/drawing/2014/main" id="{BD15EF6C-0298-D242-A3EC-0E3AD995321A}"/>
              </a:ext>
            </a:extLst>
          </p:cNvPr>
          <p:cNvSpPr/>
          <p:nvPr/>
        </p:nvSpPr>
        <p:spPr>
          <a:xfrm rot="5400000">
            <a:off x="1980625" y="3752042"/>
            <a:ext cx="641262" cy="20377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dirty="0"/>
          </a:p>
        </p:txBody>
      </p:sp>
      <p:grpSp>
        <p:nvGrpSpPr>
          <p:cNvPr id="75" name="群組 69">
            <a:extLst>
              <a:ext uri="{FF2B5EF4-FFF2-40B4-BE49-F238E27FC236}">
                <a16:creationId xmlns:a16="http://schemas.microsoft.com/office/drawing/2014/main" id="{2839266C-7310-4347-90FE-A661225055C9}"/>
              </a:ext>
            </a:extLst>
          </p:cNvPr>
          <p:cNvGrpSpPr/>
          <p:nvPr/>
        </p:nvGrpSpPr>
        <p:grpSpPr>
          <a:xfrm>
            <a:off x="1498067" y="2282465"/>
            <a:ext cx="972633" cy="926210"/>
            <a:chOff x="996182" y="4258170"/>
            <a:chExt cx="2975087" cy="2387400"/>
          </a:xfrm>
        </p:grpSpPr>
        <p:pic>
          <p:nvPicPr>
            <p:cNvPr id="95" name="圖片 79">
              <a:extLst>
                <a:ext uri="{FF2B5EF4-FFF2-40B4-BE49-F238E27FC236}">
                  <a16:creationId xmlns:a16="http://schemas.microsoft.com/office/drawing/2014/main" id="{53731730-4947-CF41-80C9-AA8019694D5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96" name="圖片 71">
              <a:extLst>
                <a:ext uri="{FF2B5EF4-FFF2-40B4-BE49-F238E27FC236}">
                  <a16:creationId xmlns:a16="http://schemas.microsoft.com/office/drawing/2014/main" id="{0ED168C9-5FE5-0048-B8A3-811A5ECFAF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97" name="圖片 73">
              <a:extLst>
                <a:ext uri="{FF2B5EF4-FFF2-40B4-BE49-F238E27FC236}">
                  <a16:creationId xmlns:a16="http://schemas.microsoft.com/office/drawing/2014/main" id="{304AD377-D36A-044D-8018-1C0C2486EE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98" name="圖片 75">
              <a:extLst>
                <a:ext uri="{FF2B5EF4-FFF2-40B4-BE49-F238E27FC236}">
                  <a16:creationId xmlns:a16="http://schemas.microsoft.com/office/drawing/2014/main" id="{34DF99DF-9883-A947-AA7D-136CFB4396A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99" name="圖片 76">
              <a:extLst>
                <a:ext uri="{FF2B5EF4-FFF2-40B4-BE49-F238E27FC236}">
                  <a16:creationId xmlns:a16="http://schemas.microsoft.com/office/drawing/2014/main" id="{A024B236-1D80-AD46-9E61-778E2130D57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5663" y="4816768"/>
              <a:ext cx="914401" cy="914401"/>
            </a:xfrm>
            <a:prstGeom prst="rect">
              <a:avLst/>
            </a:prstGeom>
          </p:spPr>
        </p:pic>
        <p:pic>
          <p:nvPicPr>
            <p:cNvPr id="100" name="圖片 77">
              <a:extLst>
                <a:ext uri="{FF2B5EF4-FFF2-40B4-BE49-F238E27FC236}">
                  <a16:creationId xmlns:a16="http://schemas.microsoft.com/office/drawing/2014/main" id="{2A55BB45-94F6-1743-8059-08AE07D3221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101" name="圖片 78">
              <a:extLst>
                <a:ext uri="{FF2B5EF4-FFF2-40B4-BE49-F238E27FC236}">
                  <a16:creationId xmlns:a16="http://schemas.microsoft.com/office/drawing/2014/main" id="{5B1008A7-9D83-C64A-BDF1-782007FBC7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grpSp>
      <p:cxnSp>
        <p:nvCxnSpPr>
          <p:cNvPr id="76" name="直線單箭頭接點 83">
            <a:extLst>
              <a:ext uri="{FF2B5EF4-FFF2-40B4-BE49-F238E27FC236}">
                <a16:creationId xmlns:a16="http://schemas.microsoft.com/office/drawing/2014/main" id="{738784B5-28B5-3747-A541-0040B5808022}"/>
              </a:ext>
            </a:extLst>
          </p:cNvPr>
          <p:cNvCxnSpPr>
            <a:cxnSpLocks/>
          </p:cNvCxnSpPr>
          <p:nvPr/>
        </p:nvCxnSpPr>
        <p:spPr>
          <a:xfrm>
            <a:off x="3386976" y="3852506"/>
            <a:ext cx="269253" cy="3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86">
                <a:extLst>
                  <a:ext uri="{FF2B5EF4-FFF2-40B4-BE49-F238E27FC236}">
                    <a16:creationId xmlns:a16="http://schemas.microsoft.com/office/drawing/2014/main" id="{FB1928CE-6D34-7A46-AC52-E30EFB510717}"/>
                  </a:ext>
                </a:extLst>
              </p:cNvPr>
              <p:cNvSpPr txBox="1"/>
              <p:nvPr/>
            </p:nvSpPr>
            <p:spPr>
              <a:xfrm>
                <a:off x="3465528" y="3023832"/>
                <a:ext cx="2352680" cy="370038"/>
              </a:xfrm>
              <a:prstGeom prst="rect">
                <a:avLst/>
              </a:prstGeom>
              <a:noFill/>
            </p:spPr>
            <p:txBody>
              <a:bodyPr wrap="square" rtlCol="0">
                <a:spAutoFit/>
              </a:bodyPr>
              <a:lstStyle/>
              <a:p>
                <a:pPr algn="ctr"/>
                <a:r>
                  <a:rPr lang="en-US" altLang="zh-TW" b="1" dirty="0"/>
                  <a:t> </a:t>
                </a:r>
                <a14:m>
                  <m:oMath xmlns:m="http://schemas.openxmlformats.org/officeDocument/2006/math">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𝑷</m:t>
                        </m:r>
                      </m:e>
                      <m:sub>
                        <m:r>
                          <a:rPr lang="en-US" altLang="zh-TW" b="1" i="1" smtClean="0">
                            <a:latin typeface="Cambria Math" panose="02040503050406030204" pitchFamily="18" charset="0"/>
                          </a:rPr>
                          <m:t>𝒅𝒂𝒕𝒂</m:t>
                        </m:r>
                      </m:sub>
                    </m:sSub>
                    <m:r>
                      <a:rPr lang="zh-CN" altLang="en-US" b="1" i="1" smtClean="0">
                        <a:latin typeface="Cambria Math" panose="02040503050406030204" pitchFamily="18" charset="0"/>
                      </a:rPr>
                      <m:t> </m:t>
                    </m:r>
                    <m:r>
                      <a:rPr lang="zh-CN" altLang="en-US" b="0" i="1" smtClean="0">
                        <a:latin typeface="Cambria Math" panose="02040503050406030204" pitchFamily="18" charset="0"/>
                      </a:rPr>
                      <m:t>样</m:t>
                    </m:r>
                    <m:r>
                      <a:rPr lang="zh-CN" altLang="en-US" i="1">
                        <a:latin typeface="Cambria Math" panose="02040503050406030204" pitchFamily="18" charset="0"/>
                      </a:rPr>
                      <m:t>本</m:t>
                    </m:r>
                  </m:oMath>
                </a14:m>
                <a:r>
                  <a:rPr lang="en-US" altLang="zh-TW" dirty="0"/>
                  <a:t>  </a:t>
                </a:r>
                <a:endParaRPr lang="zh-TW" altLang="en-US" dirty="0"/>
              </a:p>
            </p:txBody>
          </p:sp>
        </mc:Choice>
        <mc:Fallback xmlns="">
          <p:sp>
            <p:nvSpPr>
              <p:cNvPr id="77" name="文字方塊 86">
                <a:extLst>
                  <a:ext uri="{FF2B5EF4-FFF2-40B4-BE49-F238E27FC236}">
                    <a16:creationId xmlns:a16="http://schemas.microsoft.com/office/drawing/2014/main" id="{FB1928CE-6D34-7A46-AC52-E30EFB510717}"/>
                  </a:ext>
                </a:extLst>
              </p:cNvPr>
              <p:cNvSpPr txBox="1">
                <a:spLocks noRot="1" noChangeAspect="1" noMove="1" noResize="1" noEditPoints="1" noAdjustHandles="1" noChangeArrowheads="1" noChangeShapeType="1" noTextEdit="1"/>
              </p:cNvSpPr>
              <p:nvPr/>
            </p:nvSpPr>
            <p:spPr>
              <a:xfrm>
                <a:off x="3465528" y="3023832"/>
                <a:ext cx="2352680" cy="370038"/>
              </a:xfrm>
              <a:prstGeom prst="rect">
                <a:avLst/>
              </a:prstGeom>
              <a:blipFill>
                <a:blip r:embed="rId21"/>
                <a:stretch>
                  <a:fillRect b="-20000"/>
                </a:stretch>
              </a:blipFill>
            </p:spPr>
            <p:txBody>
              <a:bodyPr/>
              <a:lstStyle/>
              <a:p>
                <a:r>
                  <a:rPr lang="zh-CN" altLang="en-US">
                    <a:noFill/>
                  </a:rPr>
                  <a:t> </a:t>
                </a:r>
              </a:p>
            </p:txBody>
          </p:sp>
        </mc:Fallback>
      </mc:AlternateContent>
      <p:sp>
        <p:nvSpPr>
          <p:cNvPr id="78" name="梯形 77">
            <a:extLst>
              <a:ext uri="{FF2B5EF4-FFF2-40B4-BE49-F238E27FC236}">
                <a16:creationId xmlns:a16="http://schemas.microsoft.com/office/drawing/2014/main" id="{4E2DE418-9C2E-A34F-AF6F-06E4B82921BE}"/>
              </a:ext>
            </a:extLst>
          </p:cNvPr>
          <p:cNvSpPr/>
          <p:nvPr/>
        </p:nvSpPr>
        <p:spPr>
          <a:xfrm rot="16200000">
            <a:off x="2501483" y="3617236"/>
            <a:ext cx="1120814" cy="481619"/>
          </a:xfrm>
          <a:prstGeom prst="trapezoid">
            <a:avLst/>
          </a:prstGeom>
          <a:solidFill>
            <a:srgbClr val="4E50B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000" dirty="0"/>
              <a:t>G</a:t>
            </a:r>
            <a:endParaRPr lang="zh-TW" altLang="en-US" sz="2000" dirty="0"/>
          </a:p>
        </p:txBody>
      </p:sp>
      <p:sp>
        <p:nvSpPr>
          <p:cNvPr id="79" name="圆角矩形 78">
            <a:extLst>
              <a:ext uri="{FF2B5EF4-FFF2-40B4-BE49-F238E27FC236}">
                <a16:creationId xmlns:a16="http://schemas.microsoft.com/office/drawing/2014/main" id="{F4268CAF-61D7-B749-9E1C-919627D6C0E9}"/>
              </a:ext>
            </a:extLst>
          </p:cNvPr>
          <p:cNvSpPr/>
          <p:nvPr/>
        </p:nvSpPr>
        <p:spPr>
          <a:xfrm>
            <a:off x="6617805" y="3036182"/>
            <a:ext cx="842353" cy="769644"/>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D</a:t>
            </a:r>
            <a:endParaRPr kumimoji="1" lang="zh-CN" altLang="en-US" sz="2000" dirty="0"/>
          </a:p>
        </p:txBody>
      </p:sp>
      <p:sp>
        <p:nvSpPr>
          <p:cNvPr id="80" name="文字方塊 49">
            <a:extLst>
              <a:ext uri="{FF2B5EF4-FFF2-40B4-BE49-F238E27FC236}">
                <a16:creationId xmlns:a16="http://schemas.microsoft.com/office/drawing/2014/main" id="{DC9B6F93-0598-FF40-B652-35AA0F126CD4}"/>
              </a:ext>
            </a:extLst>
          </p:cNvPr>
          <p:cNvSpPr txBox="1"/>
          <p:nvPr/>
        </p:nvSpPr>
        <p:spPr>
          <a:xfrm>
            <a:off x="5712687" y="3013351"/>
            <a:ext cx="745413" cy="369332"/>
          </a:xfrm>
          <a:prstGeom prst="rect">
            <a:avLst/>
          </a:prstGeom>
          <a:noFill/>
        </p:spPr>
        <p:txBody>
          <a:bodyPr wrap="square" rtlCol="0">
            <a:spAutoFit/>
          </a:bodyPr>
          <a:lstStyle/>
          <a:p>
            <a:pPr algn="ctr"/>
            <a:r>
              <a:rPr lang="zh-TW" altLang="en-US" dirty="0"/>
              <a:t>训练</a:t>
            </a:r>
          </a:p>
        </p:txBody>
      </p:sp>
      <p:pic>
        <p:nvPicPr>
          <p:cNvPr id="81" name="图片 80">
            <a:extLst>
              <a:ext uri="{FF2B5EF4-FFF2-40B4-BE49-F238E27FC236}">
                <a16:creationId xmlns:a16="http://schemas.microsoft.com/office/drawing/2014/main" id="{0FF972DD-8BA0-5641-8356-5DCB5B9A9BA7}"/>
              </a:ext>
            </a:extLst>
          </p:cNvPr>
          <p:cNvPicPr>
            <a:picLocks noChangeAspect="1"/>
          </p:cNvPicPr>
          <p:nvPr/>
        </p:nvPicPr>
        <p:blipFill>
          <a:blip r:embed="rId22"/>
          <a:stretch>
            <a:fillRect/>
          </a:stretch>
        </p:blipFill>
        <p:spPr>
          <a:xfrm>
            <a:off x="3708845" y="3581010"/>
            <a:ext cx="1928160" cy="484401"/>
          </a:xfrm>
          <a:prstGeom prst="rect">
            <a:avLst/>
          </a:prstGeom>
          <a:ln w="12700">
            <a:solidFill>
              <a:schemeClr val="tx1"/>
            </a:solidFill>
          </a:ln>
        </p:spPr>
      </p:pic>
      <p:pic>
        <p:nvPicPr>
          <p:cNvPr id="82" name="图片 81">
            <a:extLst>
              <a:ext uri="{FF2B5EF4-FFF2-40B4-BE49-F238E27FC236}">
                <a16:creationId xmlns:a16="http://schemas.microsoft.com/office/drawing/2014/main" id="{3853D4F8-9B1A-D646-A3EB-A7074CA0618F}"/>
              </a:ext>
            </a:extLst>
          </p:cNvPr>
          <p:cNvPicPr>
            <a:picLocks noChangeAspect="1"/>
          </p:cNvPicPr>
          <p:nvPr/>
        </p:nvPicPr>
        <p:blipFill>
          <a:blip r:embed="rId23"/>
          <a:stretch>
            <a:fillRect/>
          </a:stretch>
        </p:blipFill>
        <p:spPr>
          <a:xfrm>
            <a:off x="3620450" y="2530999"/>
            <a:ext cx="2016555" cy="561458"/>
          </a:xfrm>
          <a:prstGeom prst="rect">
            <a:avLst/>
          </a:prstGeom>
        </p:spPr>
      </p:pic>
      <p:sp>
        <p:nvSpPr>
          <p:cNvPr id="83" name="文本框 82">
            <a:extLst>
              <a:ext uri="{FF2B5EF4-FFF2-40B4-BE49-F238E27FC236}">
                <a16:creationId xmlns:a16="http://schemas.microsoft.com/office/drawing/2014/main" id="{2112E5EF-C2B0-6048-839F-EBBC251488A5}"/>
              </a:ext>
            </a:extLst>
          </p:cNvPr>
          <p:cNvSpPr txBox="1"/>
          <p:nvPr/>
        </p:nvSpPr>
        <p:spPr>
          <a:xfrm>
            <a:off x="2746266" y="2472952"/>
            <a:ext cx="646331" cy="369332"/>
          </a:xfrm>
          <a:prstGeom prst="rect">
            <a:avLst/>
          </a:prstGeom>
          <a:noFill/>
        </p:spPr>
        <p:txBody>
          <a:bodyPr wrap="none" rtlCol="0">
            <a:spAutoFit/>
          </a:bodyPr>
          <a:lstStyle/>
          <a:p>
            <a:r>
              <a:rPr kumimoji="1" lang="zh-CN" altLang="en-US" dirty="0"/>
              <a:t>抽样</a:t>
            </a:r>
          </a:p>
        </p:txBody>
      </p:sp>
      <p:cxnSp>
        <p:nvCxnSpPr>
          <p:cNvPr id="84" name="直線單箭頭接點 83">
            <a:extLst>
              <a:ext uri="{FF2B5EF4-FFF2-40B4-BE49-F238E27FC236}">
                <a16:creationId xmlns:a16="http://schemas.microsoft.com/office/drawing/2014/main" id="{6632DABC-EE30-154C-9A17-038D9DDDB730}"/>
              </a:ext>
            </a:extLst>
          </p:cNvPr>
          <p:cNvCxnSpPr>
            <a:cxnSpLocks/>
          </p:cNvCxnSpPr>
          <p:nvPr/>
        </p:nvCxnSpPr>
        <p:spPr>
          <a:xfrm>
            <a:off x="2680160" y="2864962"/>
            <a:ext cx="8646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5" name="图片 84">
            <a:extLst>
              <a:ext uri="{FF2B5EF4-FFF2-40B4-BE49-F238E27FC236}">
                <a16:creationId xmlns:a16="http://schemas.microsoft.com/office/drawing/2014/main" id="{FD5F671B-D860-184C-B08E-B66AD86E73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7980" y="3022294"/>
            <a:ext cx="294836" cy="306207"/>
          </a:xfrm>
          <a:prstGeom prst="rect">
            <a:avLst/>
          </a:prstGeom>
          <a:ln w="0">
            <a:noFill/>
          </a:ln>
        </p:spPr>
      </p:pic>
      <p:pic>
        <p:nvPicPr>
          <p:cNvPr id="86" name="图片 85">
            <a:extLst>
              <a:ext uri="{FF2B5EF4-FFF2-40B4-BE49-F238E27FC236}">
                <a16:creationId xmlns:a16="http://schemas.microsoft.com/office/drawing/2014/main" id="{C865AA73-5D3E-1A49-9286-C29F71C92DE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73684" y="2956909"/>
            <a:ext cx="294836" cy="306207"/>
          </a:xfrm>
          <a:prstGeom prst="rect">
            <a:avLst/>
          </a:prstGeom>
          <a:ln w="0">
            <a:noFill/>
          </a:ln>
        </p:spPr>
      </p:pic>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C3DFBCAB-6247-AE4D-9129-EDD682119F0D}"/>
                  </a:ext>
                </a:extLst>
              </p:cNvPr>
              <p:cNvSpPr txBox="1"/>
              <p:nvPr/>
            </p:nvSpPr>
            <p:spPr>
              <a:xfrm>
                <a:off x="3386976" y="4026675"/>
                <a:ext cx="2352680" cy="370038"/>
              </a:xfrm>
              <a:prstGeom prst="rect">
                <a:avLst/>
              </a:prstGeom>
              <a:noFill/>
            </p:spPr>
            <p:txBody>
              <a:bodyPr wrap="square" rtlCol="0">
                <a:spAutoFit/>
              </a:bodyPr>
              <a:lstStyle/>
              <a:p>
                <a:pPr algn="ctr"/>
                <a:r>
                  <a:rPr lang="en-US" altLang="zh-TW" b="1" dirty="0"/>
                  <a:t> </a:t>
                </a:r>
                <a14:m>
                  <m:oMath xmlns:m="http://schemas.openxmlformats.org/officeDocument/2006/math">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𝑷</m:t>
                        </m:r>
                      </m:e>
                      <m:sub>
                        <m:r>
                          <a:rPr lang="en-US" altLang="zh-CN" b="1" i="1" smtClean="0">
                            <a:latin typeface="Cambria Math" panose="02040503050406030204" pitchFamily="18" charset="0"/>
                          </a:rPr>
                          <m:t>𝑮</m:t>
                        </m:r>
                      </m:sub>
                    </m:sSub>
                    <m:r>
                      <a:rPr lang="zh-CN" altLang="en-US" b="1" i="1" smtClean="0">
                        <a:latin typeface="Cambria Math" panose="02040503050406030204" pitchFamily="18" charset="0"/>
                      </a:rPr>
                      <m:t> </m:t>
                    </m:r>
                    <m:r>
                      <a:rPr lang="zh-CN" altLang="en-US" b="0" i="1" smtClean="0">
                        <a:latin typeface="Cambria Math" panose="02040503050406030204" pitchFamily="18" charset="0"/>
                      </a:rPr>
                      <m:t>样</m:t>
                    </m:r>
                    <m:r>
                      <a:rPr lang="zh-CN" altLang="en-US" i="1">
                        <a:latin typeface="Cambria Math" panose="02040503050406030204" pitchFamily="18" charset="0"/>
                      </a:rPr>
                      <m:t>本</m:t>
                    </m:r>
                  </m:oMath>
                </a14:m>
                <a:r>
                  <a:rPr lang="en-US" altLang="zh-TW" dirty="0"/>
                  <a:t>  </a:t>
                </a:r>
                <a:endParaRPr lang="zh-TW" altLang="en-US" dirty="0"/>
              </a:p>
            </p:txBody>
          </p:sp>
        </mc:Choice>
        <mc:Fallback xmlns="">
          <p:sp>
            <p:nvSpPr>
              <p:cNvPr id="87" name="文字方塊 86">
                <a:extLst>
                  <a:ext uri="{FF2B5EF4-FFF2-40B4-BE49-F238E27FC236}">
                    <a16:creationId xmlns:a16="http://schemas.microsoft.com/office/drawing/2014/main" id="{C3DFBCAB-6247-AE4D-9129-EDD682119F0D}"/>
                  </a:ext>
                </a:extLst>
              </p:cNvPr>
              <p:cNvSpPr txBox="1">
                <a:spLocks noRot="1" noChangeAspect="1" noMove="1" noResize="1" noEditPoints="1" noAdjustHandles="1" noChangeArrowheads="1" noChangeShapeType="1" noTextEdit="1"/>
              </p:cNvSpPr>
              <p:nvPr/>
            </p:nvSpPr>
            <p:spPr>
              <a:xfrm>
                <a:off x="3386976" y="4026675"/>
                <a:ext cx="2352680" cy="370038"/>
              </a:xfrm>
              <a:prstGeom prst="rect">
                <a:avLst/>
              </a:prstGeom>
              <a:blipFill>
                <a:blip r:embed="rId25"/>
                <a:stretch>
                  <a:fillRect b="-16667"/>
                </a:stretch>
              </a:blipFill>
            </p:spPr>
            <p:txBody>
              <a:bodyPr/>
              <a:lstStyle/>
              <a:p>
                <a:r>
                  <a:rPr lang="zh-CN" altLang="en-US">
                    <a:noFill/>
                  </a:rPr>
                  <a:t> </a:t>
                </a:r>
              </a:p>
            </p:txBody>
          </p:sp>
        </mc:Fallback>
      </mc:AlternateContent>
      <p:cxnSp>
        <p:nvCxnSpPr>
          <p:cNvPr id="88" name="直線單箭頭接點 83">
            <a:extLst>
              <a:ext uri="{FF2B5EF4-FFF2-40B4-BE49-F238E27FC236}">
                <a16:creationId xmlns:a16="http://schemas.microsoft.com/office/drawing/2014/main" id="{09C5A069-3578-FE4D-9B4A-0B4F91CE2F71}"/>
              </a:ext>
            </a:extLst>
          </p:cNvPr>
          <p:cNvCxnSpPr>
            <a:cxnSpLocks/>
          </p:cNvCxnSpPr>
          <p:nvPr/>
        </p:nvCxnSpPr>
        <p:spPr>
          <a:xfrm>
            <a:off x="5712687" y="3419543"/>
            <a:ext cx="821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E31CF837-CBD2-2948-8173-4263DEF86140}"/>
                  </a:ext>
                </a:extLst>
              </p:cNvPr>
              <p:cNvSpPr/>
              <p:nvPr/>
            </p:nvSpPr>
            <p:spPr>
              <a:xfrm>
                <a:off x="674654" y="2676551"/>
                <a:ext cx="85871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1" i="1" smtClean="0">
                              <a:latin typeface="Cambria Math" panose="02040503050406030204" pitchFamily="18" charset="0"/>
                            </a:rPr>
                          </m:ctrlPr>
                        </m:sSubPr>
                        <m:e>
                          <m:r>
                            <a:rPr lang="en-US" altLang="zh-TW" sz="2000" b="1" i="1">
                              <a:latin typeface="Cambria Math" panose="02040503050406030204" pitchFamily="18" charset="0"/>
                            </a:rPr>
                            <m:t>𝑷</m:t>
                          </m:r>
                        </m:e>
                        <m:sub>
                          <m:r>
                            <a:rPr lang="en-US" altLang="zh-TW" sz="2000" b="1" i="1">
                              <a:latin typeface="Cambria Math" panose="02040503050406030204" pitchFamily="18" charset="0"/>
                            </a:rPr>
                            <m:t>𝒅𝒂𝒕𝒂</m:t>
                          </m:r>
                        </m:sub>
                      </m:sSub>
                      <m:r>
                        <a:rPr lang="zh-CN" altLang="en-US" sz="2000" b="1" i="1">
                          <a:latin typeface="Cambria Math" panose="02040503050406030204" pitchFamily="18" charset="0"/>
                        </a:rPr>
                        <m:t> </m:t>
                      </m:r>
                    </m:oMath>
                  </m:oMathPara>
                </a14:m>
                <a:endParaRPr lang="zh-CN" altLang="en-US" sz="2000" dirty="0"/>
              </a:p>
            </p:txBody>
          </p:sp>
        </mc:Choice>
        <mc:Fallback xmlns="">
          <p:sp>
            <p:nvSpPr>
              <p:cNvPr id="89" name="矩形 88">
                <a:extLst>
                  <a:ext uri="{FF2B5EF4-FFF2-40B4-BE49-F238E27FC236}">
                    <a16:creationId xmlns:a16="http://schemas.microsoft.com/office/drawing/2014/main" id="{E31CF837-CBD2-2948-8173-4263DEF86140}"/>
                  </a:ext>
                </a:extLst>
              </p:cNvPr>
              <p:cNvSpPr>
                <a:spLocks noRot="1" noChangeAspect="1" noMove="1" noResize="1" noEditPoints="1" noAdjustHandles="1" noChangeArrowheads="1" noChangeShapeType="1" noTextEdit="1"/>
              </p:cNvSpPr>
              <p:nvPr/>
            </p:nvSpPr>
            <p:spPr>
              <a:xfrm>
                <a:off x="674654" y="2676551"/>
                <a:ext cx="858716" cy="400110"/>
              </a:xfrm>
              <a:prstGeom prst="rect">
                <a:avLst/>
              </a:prstGeom>
              <a:blipFill>
                <a:blip r:embed="rId26"/>
                <a:stretch>
                  <a:fillRect r="-2899"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24F178BC-0276-1C43-8A38-54519A5CD179}"/>
                  </a:ext>
                </a:extLst>
              </p:cNvPr>
              <p:cNvSpPr/>
              <p:nvPr/>
            </p:nvSpPr>
            <p:spPr>
              <a:xfrm>
                <a:off x="698291" y="3623155"/>
                <a:ext cx="702436" cy="400110"/>
              </a:xfrm>
              <a:prstGeom prst="rect">
                <a:avLst/>
              </a:prstGeom>
            </p:spPr>
            <p:txBody>
              <a:bodyPr wrap="none">
                <a:spAutoFit/>
              </a:bodyPr>
              <a:lstStyle/>
              <a:p>
                <a:r>
                  <a:rPr lang="zh-CN" altLang="en-US" dirty="0"/>
                  <a:t>噪音</a:t>
                </a:r>
                <a14:m>
                  <m:oMath xmlns:m="http://schemas.openxmlformats.org/officeDocument/2006/math">
                    <m:r>
                      <a:rPr lang="zh-CN" altLang="en-US" sz="2000" b="1" i="1">
                        <a:latin typeface="Cambria Math" panose="02040503050406030204" pitchFamily="18" charset="0"/>
                      </a:rPr>
                      <m:t> </m:t>
                    </m:r>
                  </m:oMath>
                </a14:m>
                <a:endParaRPr lang="zh-CN" altLang="en-US" sz="2000" dirty="0"/>
              </a:p>
            </p:txBody>
          </p:sp>
        </mc:Choice>
        <mc:Fallback xmlns="">
          <p:sp>
            <p:nvSpPr>
              <p:cNvPr id="90" name="矩形 89">
                <a:extLst>
                  <a:ext uri="{FF2B5EF4-FFF2-40B4-BE49-F238E27FC236}">
                    <a16:creationId xmlns:a16="http://schemas.microsoft.com/office/drawing/2014/main" id="{24F178BC-0276-1C43-8A38-54519A5CD179}"/>
                  </a:ext>
                </a:extLst>
              </p:cNvPr>
              <p:cNvSpPr>
                <a:spLocks noRot="1" noChangeAspect="1" noMove="1" noResize="1" noEditPoints="1" noAdjustHandles="1" noChangeArrowheads="1" noChangeShapeType="1" noTextEdit="1"/>
              </p:cNvSpPr>
              <p:nvPr/>
            </p:nvSpPr>
            <p:spPr>
              <a:xfrm>
                <a:off x="698291" y="3623155"/>
                <a:ext cx="702436" cy="400110"/>
              </a:xfrm>
              <a:prstGeom prst="rect">
                <a:avLst/>
              </a:prstGeom>
              <a:blipFill>
                <a:blip r:embed="rId27"/>
                <a:stretch>
                  <a:fillRect l="-7143" r="-3571" b="-18182"/>
                </a:stretch>
              </a:blipFill>
            </p:spPr>
            <p:txBody>
              <a:bodyPr/>
              <a:lstStyle/>
              <a:p>
                <a:r>
                  <a:rPr lang="zh-CN" altLang="en-US">
                    <a:noFill/>
                  </a:rPr>
                  <a:t> </a:t>
                </a:r>
              </a:p>
            </p:txBody>
          </p:sp>
        </mc:Fallback>
      </mc:AlternateContent>
      <p:sp>
        <p:nvSpPr>
          <p:cNvPr id="103" name="文本框 102">
            <a:extLst>
              <a:ext uri="{FF2B5EF4-FFF2-40B4-BE49-F238E27FC236}">
                <a16:creationId xmlns:a16="http://schemas.microsoft.com/office/drawing/2014/main" id="{2DB1A1C6-1444-DB42-82C3-ACECEB38AFFC}"/>
              </a:ext>
            </a:extLst>
          </p:cNvPr>
          <p:cNvSpPr txBox="1"/>
          <p:nvPr/>
        </p:nvSpPr>
        <p:spPr>
          <a:xfrm rot="5400000">
            <a:off x="1139200" y="3736915"/>
            <a:ext cx="756671" cy="307777"/>
          </a:xfrm>
          <a:prstGeom prst="rect">
            <a:avLst/>
          </a:prstGeom>
          <a:noFill/>
        </p:spPr>
        <p:txBody>
          <a:bodyPr wrap="square" rtlCol="0">
            <a:spAutoFit/>
          </a:bodyPr>
          <a:lstStyle/>
          <a:p>
            <a:r>
              <a:rPr kumimoji="1" lang="en-US" altLang="zh-CN" sz="1400" dirty="0">
                <a:solidFill>
                  <a:schemeClr val="bg1"/>
                </a:solidFill>
              </a:rPr>
              <a:t>vector</a:t>
            </a:r>
            <a:endParaRPr kumimoji="1" lang="zh-CN" altLang="en-US" sz="1400" dirty="0">
              <a:solidFill>
                <a:schemeClr val="bg1"/>
              </a:solidFill>
            </a:endParaRPr>
          </a:p>
        </p:txBody>
      </p:sp>
      <p:sp>
        <p:nvSpPr>
          <p:cNvPr id="104" name="文本框 103">
            <a:extLst>
              <a:ext uri="{FF2B5EF4-FFF2-40B4-BE49-F238E27FC236}">
                <a16:creationId xmlns:a16="http://schemas.microsoft.com/office/drawing/2014/main" id="{048877F9-1B7F-3046-8569-C55975409637}"/>
              </a:ext>
            </a:extLst>
          </p:cNvPr>
          <p:cNvSpPr txBox="1"/>
          <p:nvPr/>
        </p:nvSpPr>
        <p:spPr>
          <a:xfrm rot="5400000">
            <a:off x="1400459" y="3726027"/>
            <a:ext cx="756671" cy="307777"/>
          </a:xfrm>
          <a:prstGeom prst="rect">
            <a:avLst/>
          </a:prstGeom>
          <a:noFill/>
        </p:spPr>
        <p:txBody>
          <a:bodyPr wrap="square" rtlCol="0">
            <a:spAutoFit/>
          </a:bodyPr>
          <a:lstStyle/>
          <a:p>
            <a:r>
              <a:rPr kumimoji="1" lang="en-US" altLang="zh-CN" sz="1400" dirty="0">
                <a:solidFill>
                  <a:schemeClr val="bg1"/>
                </a:solidFill>
              </a:rPr>
              <a:t>vector</a:t>
            </a:r>
            <a:endParaRPr kumimoji="1" lang="zh-CN" altLang="en-US" sz="1400" dirty="0">
              <a:solidFill>
                <a:schemeClr val="bg1"/>
              </a:solidFill>
            </a:endParaRPr>
          </a:p>
        </p:txBody>
      </p:sp>
      <p:sp>
        <p:nvSpPr>
          <p:cNvPr id="105" name="文本框 104">
            <a:extLst>
              <a:ext uri="{FF2B5EF4-FFF2-40B4-BE49-F238E27FC236}">
                <a16:creationId xmlns:a16="http://schemas.microsoft.com/office/drawing/2014/main" id="{437B8A6C-CBCE-ED44-9420-94C3ED6DB78A}"/>
              </a:ext>
            </a:extLst>
          </p:cNvPr>
          <p:cNvSpPr txBox="1"/>
          <p:nvPr/>
        </p:nvSpPr>
        <p:spPr>
          <a:xfrm rot="5400000">
            <a:off x="1672600" y="3736915"/>
            <a:ext cx="756671" cy="307777"/>
          </a:xfrm>
          <a:prstGeom prst="rect">
            <a:avLst/>
          </a:prstGeom>
          <a:noFill/>
        </p:spPr>
        <p:txBody>
          <a:bodyPr wrap="square" rtlCol="0">
            <a:spAutoFit/>
          </a:bodyPr>
          <a:lstStyle/>
          <a:p>
            <a:r>
              <a:rPr kumimoji="1" lang="en-US" altLang="zh-CN" sz="1400" dirty="0">
                <a:solidFill>
                  <a:schemeClr val="bg1"/>
                </a:solidFill>
              </a:rPr>
              <a:t>vector</a:t>
            </a:r>
            <a:endParaRPr kumimoji="1" lang="zh-CN" altLang="en-US" sz="1400" dirty="0">
              <a:solidFill>
                <a:schemeClr val="bg1"/>
              </a:solidFill>
            </a:endParaRPr>
          </a:p>
        </p:txBody>
      </p:sp>
      <p:sp>
        <p:nvSpPr>
          <p:cNvPr id="106" name="文本框 105">
            <a:extLst>
              <a:ext uri="{FF2B5EF4-FFF2-40B4-BE49-F238E27FC236}">
                <a16:creationId xmlns:a16="http://schemas.microsoft.com/office/drawing/2014/main" id="{17AF5A6F-22B6-C047-967C-23B36C9E9FB4}"/>
              </a:ext>
            </a:extLst>
          </p:cNvPr>
          <p:cNvSpPr txBox="1"/>
          <p:nvPr/>
        </p:nvSpPr>
        <p:spPr>
          <a:xfrm rot="5400000">
            <a:off x="1933857" y="3736914"/>
            <a:ext cx="756671" cy="307777"/>
          </a:xfrm>
          <a:prstGeom prst="rect">
            <a:avLst/>
          </a:prstGeom>
          <a:noFill/>
        </p:spPr>
        <p:txBody>
          <a:bodyPr wrap="square" rtlCol="0">
            <a:spAutoFit/>
          </a:bodyPr>
          <a:lstStyle/>
          <a:p>
            <a:r>
              <a:rPr kumimoji="1" lang="en-US" altLang="zh-CN" sz="1400" dirty="0">
                <a:solidFill>
                  <a:schemeClr val="bg1"/>
                </a:solidFill>
              </a:rPr>
              <a:t>vector</a:t>
            </a:r>
            <a:endParaRPr kumimoji="1" lang="zh-CN" altLang="en-US" sz="1400" dirty="0">
              <a:solidFill>
                <a:schemeClr val="bg1"/>
              </a:solidFill>
            </a:endParaRPr>
          </a:p>
        </p:txBody>
      </p:sp>
      <p:sp>
        <p:nvSpPr>
          <p:cNvPr id="107" name="右箭头 106">
            <a:extLst>
              <a:ext uri="{FF2B5EF4-FFF2-40B4-BE49-F238E27FC236}">
                <a16:creationId xmlns:a16="http://schemas.microsoft.com/office/drawing/2014/main" id="{F2DEE76E-3984-AC41-8FDB-95F0655D9D9A}"/>
              </a:ext>
            </a:extLst>
          </p:cNvPr>
          <p:cNvSpPr/>
          <p:nvPr/>
        </p:nvSpPr>
        <p:spPr>
          <a:xfrm>
            <a:off x="6799434" y="4997050"/>
            <a:ext cx="791109" cy="19576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圆角矩形 107">
            <a:extLst>
              <a:ext uri="{FF2B5EF4-FFF2-40B4-BE49-F238E27FC236}">
                <a16:creationId xmlns:a16="http://schemas.microsoft.com/office/drawing/2014/main" id="{A847A3D9-9FBF-CA40-B251-43B300B39514}"/>
              </a:ext>
            </a:extLst>
          </p:cNvPr>
          <p:cNvSpPr/>
          <p:nvPr/>
        </p:nvSpPr>
        <p:spPr>
          <a:xfrm>
            <a:off x="7842182" y="4813379"/>
            <a:ext cx="3266882" cy="595759"/>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11" name="直线连接符 110">
            <a:extLst>
              <a:ext uri="{FF2B5EF4-FFF2-40B4-BE49-F238E27FC236}">
                <a16:creationId xmlns:a16="http://schemas.microsoft.com/office/drawing/2014/main" id="{6903E3DF-A2F4-A043-975E-98F5F3961A3C}"/>
              </a:ext>
            </a:extLst>
          </p:cNvPr>
          <p:cNvCxnSpPr>
            <a:cxnSpLocks/>
          </p:cNvCxnSpPr>
          <p:nvPr/>
        </p:nvCxnSpPr>
        <p:spPr>
          <a:xfrm>
            <a:off x="3209035" y="5275130"/>
            <a:ext cx="51575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3" name="直线连接符 112">
            <a:extLst>
              <a:ext uri="{FF2B5EF4-FFF2-40B4-BE49-F238E27FC236}">
                <a16:creationId xmlns:a16="http://schemas.microsoft.com/office/drawing/2014/main" id="{D4C251B1-E573-8D4D-B493-43DDDCA220D3}"/>
              </a:ext>
            </a:extLst>
          </p:cNvPr>
          <p:cNvCxnSpPr>
            <a:cxnSpLocks/>
          </p:cNvCxnSpPr>
          <p:nvPr/>
        </p:nvCxnSpPr>
        <p:spPr>
          <a:xfrm>
            <a:off x="5818208" y="5242525"/>
            <a:ext cx="515753"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3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300" fill="hold"/>
                                        <p:tgtEl>
                                          <p:spTgt spid="84"/>
                                        </p:tgtEl>
                                        <p:attrNameLst>
                                          <p:attrName>ppt_x</p:attrName>
                                        </p:attrNameLst>
                                      </p:cBhvr>
                                      <p:tavLst>
                                        <p:tav tm="0">
                                          <p:val>
                                            <p:strVal val="#ppt_x-#ppt_w/2"/>
                                          </p:val>
                                        </p:tav>
                                        <p:tav tm="100000">
                                          <p:val>
                                            <p:strVal val="#ppt_x"/>
                                          </p:val>
                                        </p:tav>
                                      </p:tavLst>
                                    </p:anim>
                                    <p:anim calcmode="lin" valueType="num">
                                      <p:cBhvr>
                                        <p:cTn id="8" dur="300" fill="hold"/>
                                        <p:tgtEl>
                                          <p:spTgt spid="84"/>
                                        </p:tgtEl>
                                        <p:attrNameLst>
                                          <p:attrName>ppt_y</p:attrName>
                                        </p:attrNameLst>
                                      </p:cBhvr>
                                      <p:tavLst>
                                        <p:tav tm="0">
                                          <p:val>
                                            <p:strVal val="#ppt_y"/>
                                          </p:val>
                                        </p:tav>
                                        <p:tav tm="100000">
                                          <p:val>
                                            <p:strVal val="#ppt_y"/>
                                          </p:val>
                                        </p:tav>
                                      </p:tavLst>
                                    </p:anim>
                                    <p:anim calcmode="lin" valueType="num">
                                      <p:cBhvr>
                                        <p:cTn id="9" dur="300" fill="hold"/>
                                        <p:tgtEl>
                                          <p:spTgt spid="84"/>
                                        </p:tgtEl>
                                        <p:attrNameLst>
                                          <p:attrName>ppt_w</p:attrName>
                                        </p:attrNameLst>
                                      </p:cBhvr>
                                      <p:tavLst>
                                        <p:tav tm="0">
                                          <p:val>
                                            <p:fltVal val="0"/>
                                          </p:val>
                                        </p:tav>
                                        <p:tav tm="100000">
                                          <p:val>
                                            <p:strVal val="#ppt_w"/>
                                          </p:val>
                                        </p:tav>
                                      </p:tavLst>
                                    </p:anim>
                                    <p:anim calcmode="lin" valueType="num">
                                      <p:cBhvr>
                                        <p:cTn id="10" dur="300" fill="hold"/>
                                        <p:tgtEl>
                                          <p:spTgt spid="8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 calcmode="lin" valueType="num">
                                      <p:cBhvr>
                                        <p:cTn id="13" dur="300" fill="hold"/>
                                        <p:tgtEl>
                                          <p:spTgt spid="82"/>
                                        </p:tgtEl>
                                        <p:attrNameLst>
                                          <p:attrName>ppt_x</p:attrName>
                                        </p:attrNameLst>
                                      </p:cBhvr>
                                      <p:tavLst>
                                        <p:tav tm="0">
                                          <p:val>
                                            <p:strVal val="#ppt_x-#ppt_w/2"/>
                                          </p:val>
                                        </p:tav>
                                        <p:tav tm="100000">
                                          <p:val>
                                            <p:strVal val="#ppt_x"/>
                                          </p:val>
                                        </p:tav>
                                      </p:tavLst>
                                    </p:anim>
                                    <p:anim calcmode="lin" valueType="num">
                                      <p:cBhvr>
                                        <p:cTn id="14" dur="300" fill="hold"/>
                                        <p:tgtEl>
                                          <p:spTgt spid="82"/>
                                        </p:tgtEl>
                                        <p:attrNameLst>
                                          <p:attrName>ppt_y</p:attrName>
                                        </p:attrNameLst>
                                      </p:cBhvr>
                                      <p:tavLst>
                                        <p:tav tm="0">
                                          <p:val>
                                            <p:strVal val="#ppt_y"/>
                                          </p:val>
                                        </p:tav>
                                        <p:tav tm="100000">
                                          <p:val>
                                            <p:strVal val="#ppt_y"/>
                                          </p:val>
                                        </p:tav>
                                      </p:tavLst>
                                    </p:anim>
                                    <p:anim calcmode="lin" valueType="num">
                                      <p:cBhvr>
                                        <p:cTn id="15" dur="300" fill="hold"/>
                                        <p:tgtEl>
                                          <p:spTgt spid="82"/>
                                        </p:tgtEl>
                                        <p:attrNameLst>
                                          <p:attrName>ppt_w</p:attrName>
                                        </p:attrNameLst>
                                      </p:cBhvr>
                                      <p:tavLst>
                                        <p:tav tm="0">
                                          <p:val>
                                            <p:fltVal val="0"/>
                                          </p:val>
                                        </p:tav>
                                        <p:tav tm="100000">
                                          <p:val>
                                            <p:strVal val="#ppt_w"/>
                                          </p:val>
                                        </p:tav>
                                      </p:tavLst>
                                    </p:anim>
                                    <p:anim calcmode="lin" valueType="num">
                                      <p:cBhvr>
                                        <p:cTn id="16" dur="300" fill="hold"/>
                                        <p:tgtEl>
                                          <p:spTgt spid="82"/>
                                        </p:tgtEl>
                                        <p:attrNameLst>
                                          <p:attrName>ppt_h</p:attrName>
                                        </p:attrNameLst>
                                      </p:cBhvr>
                                      <p:tavLst>
                                        <p:tav tm="0">
                                          <p:val>
                                            <p:strVal val="#ppt_h"/>
                                          </p:val>
                                        </p:tav>
                                        <p:tav tm="100000">
                                          <p:val>
                                            <p:strVal val="#ppt_h"/>
                                          </p:val>
                                        </p:tav>
                                      </p:tavLst>
                                    </p:anim>
                                  </p:childTnLst>
                                </p:cTn>
                              </p:par>
                              <p:par>
                                <p:cTn id="17" presetID="17" presetClass="entr" presetSubtype="8"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p:cTn id="19" dur="300" fill="hold"/>
                                        <p:tgtEl>
                                          <p:spTgt spid="77"/>
                                        </p:tgtEl>
                                        <p:attrNameLst>
                                          <p:attrName>ppt_x</p:attrName>
                                        </p:attrNameLst>
                                      </p:cBhvr>
                                      <p:tavLst>
                                        <p:tav tm="0">
                                          <p:val>
                                            <p:strVal val="#ppt_x-#ppt_w/2"/>
                                          </p:val>
                                        </p:tav>
                                        <p:tav tm="100000">
                                          <p:val>
                                            <p:strVal val="#ppt_x"/>
                                          </p:val>
                                        </p:tav>
                                      </p:tavLst>
                                    </p:anim>
                                    <p:anim calcmode="lin" valueType="num">
                                      <p:cBhvr>
                                        <p:cTn id="20" dur="300" fill="hold"/>
                                        <p:tgtEl>
                                          <p:spTgt spid="77"/>
                                        </p:tgtEl>
                                        <p:attrNameLst>
                                          <p:attrName>ppt_y</p:attrName>
                                        </p:attrNameLst>
                                      </p:cBhvr>
                                      <p:tavLst>
                                        <p:tav tm="0">
                                          <p:val>
                                            <p:strVal val="#ppt_y"/>
                                          </p:val>
                                        </p:tav>
                                        <p:tav tm="100000">
                                          <p:val>
                                            <p:strVal val="#ppt_y"/>
                                          </p:val>
                                        </p:tav>
                                      </p:tavLst>
                                    </p:anim>
                                    <p:anim calcmode="lin" valueType="num">
                                      <p:cBhvr>
                                        <p:cTn id="21" dur="300" fill="hold"/>
                                        <p:tgtEl>
                                          <p:spTgt spid="77"/>
                                        </p:tgtEl>
                                        <p:attrNameLst>
                                          <p:attrName>ppt_w</p:attrName>
                                        </p:attrNameLst>
                                      </p:cBhvr>
                                      <p:tavLst>
                                        <p:tav tm="0">
                                          <p:val>
                                            <p:fltVal val="0"/>
                                          </p:val>
                                        </p:tav>
                                        <p:tav tm="100000">
                                          <p:val>
                                            <p:strVal val="#ppt_w"/>
                                          </p:val>
                                        </p:tav>
                                      </p:tavLst>
                                    </p:anim>
                                    <p:anim calcmode="lin" valueType="num">
                                      <p:cBhvr>
                                        <p:cTn id="22" dur="300" fill="hold"/>
                                        <p:tgtEl>
                                          <p:spTgt spid="77"/>
                                        </p:tgtEl>
                                        <p:attrNameLst>
                                          <p:attrName>ppt_h</p:attrName>
                                        </p:attrNameLst>
                                      </p:cBhvr>
                                      <p:tavLst>
                                        <p:tav tm="0">
                                          <p:val>
                                            <p:strVal val="#ppt_h"/>
                                          </p:val>
                                        </p:tav>
                                        <p:tav tm="100000">
                                          <p:val>
                                            <p:strVal val="#ppt_h"/>
                                          </p:val>
                                        </p:tav>
                                      </p:tavLst>
                                    </p:anim>
                                  </p:childTnLst>
                                </p:cTn>
                              </p:par>
                              <p:par>
                                <p:cTn id="23" presetID="17" presetClass="entr" presetSubtype="8"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p:cTn id="25" dur="300" fill="hold"/>
                                        <p:tgtEl>
                                          <p:spTgt spid="70"/>
                                        </p:tgtEl>
                                        <p:attrNameLst>
                                          <p:attrName>ppt_x</p:attrName>
                                        </p:attrNameLst>
                                      </p:cBhvr>
                                      <p:tavLst>
                                        <p:tav tm="0">
                                          <p:val>
                                            <p:strVal val="#ppt_x-#ppt_w/2"/>
                                          </p:val>
                                        </p:tav>
                                        <p:tav tm="100000">
                                          <p:val>
                                            <p:strVal val="#ppt_x"/>
                                          </p:val>
                                        </p:tav>
                                      </p:tavLst>
                                    </p:anim>
                                    <p:anim calcmode="lin" valueType="num">
                                      <p:cBhvr>
                                        <p:cTn id="26" dur="300" fill="hold"/>
                                        <p:tgtEl>
                                          <p:spTgt spid="70"/>
                                        </p:tgtEl>
                                        <p:attrNameLst>
                                          <p:attrName>ppt_y</p:attrName>
                                        </p:attrNameLst>
                                      </p:cBhvr>
                                      <p:tavLst>
                                        <p:tav tm="0">
                                          <p:val>
                                            <p:strVal val="#ppt_y"/>
                                          </p:val>
                                        </p:tav>
                                        <p:tav tm="100000">
                                          <p:val>
                                            <p:strVal val="#ppt_y"/>
                                          </p:val>
                                        </p:tav>
                                      </p:tavLst>
                                    </p:anim>
                                    <p:anim calcmode="lin" valueType="num">
                                      <p:cBhvr>
                                        <p:cTn id="27" dur="300" fill="hold"/>
                                        <p:tgtEl>
                                          <p:spTgt spid="70"/>
                                        </p:tgtEl>
                                        <p:attrNameLst>
                                          <p:attrName>ppt_w</p:attrName>
                                        </p:attrNameLst>
                                      </p:cBhvr>
                                      <p:tavLst>
                                        <p:tav tm="0">
                                          <p:val>
                                            <p:fltVal val="0"/>
                                          </p:val>
                                        </p:tav>
                                        <p:tav tm="100000">
                                          <p:val>
                                            <p:strVal val="#ppt_w"/>
                                          </p:val>
                                        </p:tav>
                                      </p:tavLst>
                                    </p:anim>
                                    <p:anim calcmode="lin" valueType="num">
                                      <p:cBhvr>
                                        <p:cTn id="28" dur="300" fill="hold"/>
                                        <p:tgtEl>
                                          <p:spTgt spid="70"/>
                                        </p:tgtEl>
                                        <p:attrNameLst>
                                          <p:attrName>ppt_h</p:attrName>
                                        </p:attrNameLst>
                                      </p:cBhvr>
                                      <p:tavLst>
                                        <p:tav tm="0">
                                          <p:val>
                                            <p:strVal val="#ppt_h"/>
                                          </p:val>
                                        </p:tav>
                                        <p:tav tm="100000">
                                          <p:val>
                                            <p:strVal val="#ppt_h"/>
                                          </p:val>
                                        </p:tav>
                                      </p:tavLst>
                                    </p:anim>
                                  </p:childTnLst>
                                </p:cTn>
                              </p:par>
                              <p:par>
                                <p:cTn id="29" presetID="17" presetClass="entr" presetSubtype="8"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p:cTn id="31" dur="300" fill="hold"/>
                                        <p:tgtEl>
                                          <p:spTgt spid="78"/>
                                        </p:tgtEl>
                                        <p:attrNameLst>
                                          <p:attrName>ppt_x</p:attrName>
                                        </p:attrNameLst>
                                      </p:cBhvr>
                                      <p:tavLst>
                                        <p:tav tm="0">
                                          <p:val>
                                            <p:strVal val="#ppt_x-#ppt_w/2"/>
                                          </p:val>
                                        </p:tav>
                                        <p:tav tm="100000">
                                          <p:val>
                                            <p:strVal val="#ppt_x"/>
                                          </p:val>
                                        </p:tav>
                                      </p:tavLst>
                                    </p:anim>
                                    <p:anim calcmode="lin" valueType="num">
                                      <p:cBhvr>
                                        <p:cTn id="32" dur="300" fill="hold"/>
                                        <p:tgtEl>
                                          <p:spTgt spid="78"/>
                                        </p:tgtEl>
                                        <p:attrNameLst>
                                          <p:attrName>ppt_y</p:attrName>
                                        </p:attrNameLst>
                                      </p:cBhvr>
                                      <p:tavLst>
                                        <p:tav tm="0">
                                          <p:val>
                                            <p:strVal val="#ppt_y"/>
                                          </p:val>
                                        </p:tav>
                                        <p:tav tm="100000">
                                          <p:val>
                                            <p:strVal val="#ppt_y"/>
                                          </p:val>
                                        </p:tav>
                                      </p:tavLst>
                                    </p:anim>
                                    <p:anim calcmode="lin" valueType="num">
                                      <p:cBhvr>
                                        <p:cTn id="33" dur="300" fill="hold"/>
                                        <p:tgtEl>
                                          <p:spTgt spid="78"/>
                                        </p:tgtEl>
                                        <p:attrNameLst>
                                          <p:attrName>ppt_w</p:attrName>
                                        </p:attrNameLst>
                                      </p:cBhvr>
                                      <p:tavLst>
                                        <p:tav tm="0">
                                          <p:val>
                                            <p:fltVal val="0"/>
                                          </p:val>
                                        </p:tav>
                                        <p:tav tm="100000">
                                          <p:val>
                                            <p:strVal val="#ppt_w"/>
                                          </p:val>
                                        </p:tav>
                                      </p:tavLst>
                                    </p:anim>
                                    <p:anim calcmode="lin" valueType="num">
                                      <p:cBhvr>
                                        <p:cTn id="34" dur="300" fill="hold"/>
                                        <p:tgtEl>
                                          <p:spTgt spid="78"/>
                                        </p:tgtEl>
                                        <p:attrNameLst>
                                          <p:attrName>ppt_h</p:attrName>
                                        </p:attrNameLst>
                                      </p:cBhvr>
                                      <p:tavLst>
                                        <p:tav tm="0">
                                          <p:val>
                                            <p:strVal val="#ppt_h"/>
                                          </p:val>
                                        </p:tav>
                                        <p:tav tm="100000">
                                          <p:val>
                                            <p:strVal val="#ppt_h"/>
                                          </p:val>
                                        </p:tav>
                                      </p:tavLst>
                                    </p:anim>
                                  </p:childTnLst>
                                </p:cTn>
                              </p:par>
                              <p:par>
                                <p:cTn id="35" presetID="17" presetClass="entr" presetSubtype="8"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p:cTn id="37" dur="300" fill="hold"/>
                                        <p:tgtEl>
                                          <p:spTgt spid="81"/>
                                        </p:tgtEl>
                                        <p:attrNameLst>
                                          <p:attrName>ppt_x</p:attrName>
                                        </p:attrNameLst>
                                      </p:cBhvr>
                                      <p:tavLst>
                                        <p:tav tm="0">
                                          <p:val>
                                            <p:strVal val="#ppt_x-#ppt_w/2"/>
                                          </p:val>
                                        </p:tav>
                                        <p:tav tm="100000">
                                          <p:val>
                                            <p:strVal val="#ppt_x"/>
                                          </p:val>
                                        </p:tav>
                                      </p:tavLst>
                                    </p:anim>
                                    <p:anim calcmode="lin" valueType="num">
                                      <p:cBhvr>
                                        <p:cTn id="38" dur="300" fill="hold"/>
                                        <p:tgtEl>
                                          <p:spTgt spid="81"/>
                                        </p:tgtEl>
                                        <p:attrNameLst>
                                          <p:attrName>ppt_y</p:attrName>
                                        </p:attrNameLst>
                                      </p:cBhvr>
                                      <p:tavLst>
                                        <p:tav tm="0">
                                          <p:val>
                                            <p:strVal val="#ppt_y"/>
                                          </p:val>
                                        </p:tav>
                                        <p:tav tm="100000">
                                          <p:val>
                                            <p:strVal val="#ppt_y"/>
                                          </p:val>
                                        </p:tav>
                                      </p:tavLst>
                                    </p:anim>
                                    <p:anim calcmode="lin" valueType="num">
                                      <p:cBhvr>
                                        <p:cTn id="39" dur="300" fill="hold"/>
                                        <p:tgtEl>
                                          <p:spTgt spid="81"/>
                                        </p:tgtEl>
                                        <p:attrNameLst>
                                          <p:attrName>ppt_w</p:attrName>
                                        </p:attrNameLst>
                                      </p:cBhvr>
                                      <p:tavLst>
                                        <p:tav tm="0">
                                          <p:val>
                                            <p:fltVal val="0"/>
                                          </p:val>
                                        </p:tav>
                                        <p:tav tm="100000">
                                          <p:val>
                                            <p:strVal val="#ppt_w"/>
                                          </p:val>
                                        </p:tav>
                                      </p:tavLst>
                                    </p:anim>
                                    <p:anim calcmode="lin" valueType="num">
                                      <p:cBhvr>
                                        <p:cTn id="40" dur="300" fill="hold"/>
                                        <p:tgtEl>
                                          <p:spTgt spid="81"/>
                                        </p:tgtEl>
                                        <p:attrNameLst>
                                          <p:attrName>ppt_h</p:attrName>
                                        </p:attrNameLst>
                                      </p:cBhvr>
                                      <p:tavLst>
                                        <p:tav tm="0">
                                          <p:val>
                                            <p:strVal val="#ppt_h"/>
                                          </p:val>
                                        </p:tav>
                                        <p:tav tm="100000">
                                          <p:val>
                                            <p:strVal val="#ppt_h"/>
                                          </p:val>
                                        </p:tav>
                                      </p:tavLst>
                                    </p:anim>
                                  </p:childTnLst>
                                </p:cTn>
                              </p:par>
                              <p:par>
                                <p:cTn id="41" presetID="17" presetClass="entr" presetSubtype="8"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p:cTn id="43" dur="300" fill="hold"/>
                                        <p:tgtEl>
                                          <p:spTgt spid="76"/>
                                        </p:tgtEl>
                                        <p:attrNameLst>
                                          <p:attrName>ppt_x</p:attrName>
                                        </p:attrNameLst>
                                      </p:cBhvr>
                                      <p:tavLst>
                                        <p:tav tm="0">
                                          <p:val>
                                            <p:strVal val="#ppt_x-#ppt_w/2"/>
                                          </p:val>
                                        </p:tav>
                                        <p:tav tm="100000">
                                          <p:val>
                                            <p:strVal val="#ppt_x"/>
                                          </p:val>
                                        </p:tav>
                                      </p:tavLst>
                                    </p:anim>
                                    <p:anim calcmode="lin" valueType="num">
                                      <p:cBhvr>
                                        <p:cTn id="44" dur="300" fill="hold"/>
                                        <p:tgtEl>
                                          <p:spTgt spid="76"/>
                                        </p:tgtEl>
                                        <p:attrNameLst>
                                          <p:attrName>ppt_y</p:attrName>
                                        </p:attrNameLst>
                                      </p:cBhvr>
                                      <p:tavLst>
                                        <p:tav tm="0">
                                          <p:val>
                                            <p:strVal val="#ppt_y"/>
                                          </p:val>
                                        </p:tav>
                                        <p:tav tm="100000">
                                          <p:val>
                                            <p:strVal val="#ppt_y"/>
                                          </p:val>
                                        </p:tav>
                                      </p:tavLst>
                                    </p:anim>
                                    <p:anim calcmode="lin" valueType="num">
                                      <p:cBhvr>
                                        <p:cTn id="45" dur="300" fill="hold"/>
                                        <p:tgtEl>
                                          <p:spTgt spid="76"/>
                                        </p:tgtEl>
                                        <p:attrNameLst>
                                          <p:attrName>ppt_w</p:attrName>
                                        </p:attrNameLst>
                                      </p:cBhvr>
                                      <p:tavLst>
                                        <p:tav tm="0">
                                          <p:val>
                                            <p:fltVal val="0"/>
                                          </p:val>
                                        </p:tav>
                                        <p:tav tm="100000">
                                          <p:val>
                                            <p:strVal val="#ppt_w"/>
                                          </p:val>
                                        </p:tav>
                                      </p:tavLst>
                                    </p:anim>
                                    <p:anim calcmode="lin" valueType="num">
                                      <p:cBhvr>
                                        <p:cTn id="46" dur="300" fill="hold"/>
                                        <p:tgtEl>
                                          <p:spTgt spid="76"/>
                                        </p:tgtEl>
                                        <p:attrNameLst>
                                          <p:attrName>ppt_h</p:attrName>
                                        </p:attrNameLst>
                                      </p:cBhvr>
                                      <p:tavLst>
                                        <p:tav tm="0">
                                          <p:val>
                                            <p:strVal val="#ppt_h"/>
                                          </p:val>
                                        </p:tav>
                                        <p:tav tm="100000">
                                          <p:val>
                                            <p:strVal val="#ppt_h"/>
                                          </p:val>
                                        </p:tav>
                                      </p:tavLst>
                                    </p:anim>
                                  </p:childTnLst>
                                </p:cTn>
                              </p:par>
                              <p:par>
                                <p:cTn id="47" presetID="17" presetClass="entr" presetSubtype="8"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 calcmode="lin" valueType="num">
                                      <p:cBhvr>
                                        <p:cTn id="49" dur="300" fill="hold"/>
                                        <p:tgtEl>
                                          <p:spTgt spid="87"/>
                                        </p:tgtEl>
                                        <p:attrNameLst>
                                          <p:attrName>ppt_x</p:attrName>
                                        </p:attrNameLst>
                                      </p:cBhvr>
                                      <p:tavLst>
                                        <p:tav tm="0">
                                          <p:val>
                                            <p:strVal val="#ppt_x-#ppt_w/2"/>
                                          </p:val>
                                        </p:tav>
                                        <p:tav tm="100000">
                                          <p:val>
                                            <p:strVal val="#ppt_x"/>
                                          </p:val>
                                        </p:tav>
                                      </p:tavLst>
                                    </p:anim>
                                    <p:anim calcmode="lin" valueType="num">
                                      <p:cBhvr>
                                        <p:cTn id="50" dur="300" fill="hold"/>
                                        <p:tgtEl>
                                          <p:spTgt spid="87"/>
                                        </p:tgtEl>
                                        <p:attrNameLst>
                                          <p:attrName>ppt_y</p:attrName>
                                        </p:attrNameLst>
                                      </p:cBhvr>
                                      <p:tavLst>
                                        <p:tav tm="0">
                                          <p:val>
                                            <p:strVal val="#ppt_y"/>
                                          </p:val>
                                        </p:tav>
                                        <p:tav tm="100000">
                                          <p:val>
                                            <p:strVal val="#ppt_y"/>
                                          </p:val>
                                        </p:tav>
                                      </p:tavLst>
                                    </p:anim>
                                    <p:anim calcmode="lin" valueType="num">
                                      <p:cBhvr>
                                        <p:cTn id="51" dur="300" fill="hold"/>
                                        <p:tgtEl>
                                          <p:spTgt spid="87"/>
                                        </p:tgtEl>
                                        <p:attrNameLst>
                                          <p:attrName>ppt_w</p:attrName>
                                        </p:attrNameLst>
                                      </p:cBhvr>
                                      <p:tavLst>
                                        <p:tav tm="0">
                                          <p:val>
                                            <p:fltVal val="0"/>
                                          </p:val>
                                        </p:tav>
                                        <p:tav tm="100000">
                                          <p:val>
                                            <p:strVal val="#ppt_w"/>
                                          </p:val>
                                        </p:tav>
                                      </p:tavLst>
                                    </p:anim>
                                    <p:anim calcmode="lin" valueType="num">
                                      <p:cBhvr>
                                        <p:cTn id="52" dur="300" fill="hold"/>
                                        <p:tgtEl>
                                          <p:spTgt spid="87"/>
                                        </p:tgtEl>
                                        <p:attrNameLst>
                                          <p:attrName>ppt_h</p:attrName>
                                        </p:attrNameLst>
                                      </p:cBhvr>
                                      <p:tavLst>
                                        <p:tav tm="0">
                                          <p:val>
                                            <p:strVal val="#ppt_h"/>
                                          </p:val>
                                        </p:tav>
                                        <p:tav tm="100000">
                                          <p:val>
                                            <p:strVal val="#ppt_h"/>
                                          </p:val>
                                        </p:tav>
                                      </p:tavLst>
                                    </p:anim>
                                  </p:childTnLst>
                                </p:cTn>
                              </p:par>
                              <p:par>
                                <p:cTn id="53" presetID="17" presetClass="entr" presetSubtype="8"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300" fill="hold"/>
                                        <p:tgtEl>
                                          <p:spTgt spid="83"/>
                                        </p:tgtEl>
                                        <p:attrNameLst>
                                          <p:attrName>ppt_x</p:attrName>
                                        </p:attrNameLst>
                                      </p:cBhvr>
                                      <p:tavLst>
                                        <p:tav tm="0">
                                          <p:val>
                                            <p:strVal val="#ppt_x-#ppt_w/2"/>
                                          </p:val>
                                        </p:tav>
                                        <p:tav tm="100000">
                                          <p:val>
                                            <p:strVal val="#ppt_x"/>
                                          </p:val>
                                        </p:tav>
                                      </p:tavLst>
                                    </p:anim>
                                    <p:anim calcmode="lin" valueType="num">
                                      <p:cBhvr>
                                        <p:cTn id="56" dur="300" fill="hold"/>
                                        <p:tgtEl>
                                          <p:spTgt spid="83"/>
                                        </p:tgtEl>
                                        <p:attrNameLst>
                                          <p:attrName>ppt_y</p:attrName>
                                        </p:attrNameLst>
                                      </p:cBhvr>
                                      <p:tavLst>
                                        <p:tav tm="0">
                                          <p:val>
                                            <p:strVal val="#ppt_y"/>
                                          </p:val>
                                        </p:tav>
                                        <p:tav tm="100000">
                                          <p:val>
                                            <p:strVal val="#ppt_y"/>
                                          </p:val>
                                        </p:tav>
                                      </p:tavLst>
                                    </p:anim>
                                    <p:anim calcmode="lin" valueType="num">
                                      <p:cBhvr>
                                        <p:cTn id="57" dur="300" fill="hold"/>
                                        <p:tgtEl>
                                          <p:spTgt spid="83"/>
                                        </p:tgtEl>
                                        <p:attrNameLst>
                                          <p:attrName>ppt_w</p:attrName>
                                        </p:attrNameLst>
                                      </p:cBhvr>
                                      <p:tavLst>
                                        <p:tav tm="0">
                                          <p:val>
                                            <p:fltVal val="0"/>
                                          </p:val>
                                        </p:tav>
                                        <p:tav tm="100000">
                                          <p:val>
                                            <p:strVal val="#ppt_w"/>
                                          </p:val>
                                        </p:tav>
                                      </p:tavLst>
                                    </p:anim>
                                    <p:anim calcmode="lin" valueType="num">
                                      <p:cBhvr>
                                        <p:cTn id="58" dur="300" fill="hold"/>
                                        <p:tgtEl>
                                          <p:spTgt spid="83"/>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p:cTn id="63" dur="300" fill="hold"/>
                                        <p:tgtEl>
                                          <p:spTgt spid="88"/>
                                        </p:tgtEl>
                                        <p:attrNameLst>
                                          <p:attrName>ppt_x</p:attrName>
                                        </p:attrNameLst>
                                      </p:cBhvr>
                                      <p:tavLst>
                                        <p:tav tm="0">
                                          <p:val>
                                            <p:strVal val="#ppt_x-#ppt_w/2"/>
                                          </p:val>
                                        </p:tav>
                                        <p:tav tm="100000">
                                          <p:val>
                                            <p:strVal val="#ppt_x"/>
                                          </p:val>
                                        </p:tav>
                                      </p:tavLst>
                                    </p:anim>
                                    <p:anim calcmode="lin" valueType="num">
                                      <p:cBhvr>
                                        <p:cTn id="64" dur="300" fill="hold"/>
                                        <p:tgtEl>
                                          <p:spTgt spid="88"/>
                                        </p:tgtEl>
                                        <p:attrNameLst>
                                          <p:attrName>ppt_y</p:attrName>
                                        </p:attrNameLst>
                                      </p:cBhvr>
                                      <p:tavLst>
                                        <p:tav tm="0">
                                          <p:val>
                                            <p:strVal val="#ppt_y"/>
                                          </p:val>
                                        </p:tav>
                                        <p:tav tm="100000">
                                          <p:val>
                                            <p:strVal val="#ppt_y"/>
                                          </p:val>
                                        </p:tav>
                                      </p:tavLst>
                                    </p:anim>
                                    <p:anim calcmode="lin" valueType="num">
                                      <p:cBhvr>
                                        <p:cTn id="65" dur="300" fill="hold"/>
                                        <p:tgtEl>
                                          <p:spTgt spid="88"/>
                                        </p:tgtEl>
                                        <p:attrNameLst>
                                          <p:attrName>ppt_w</p:attrName>
                                        </p:attrNameLst>
                                      </p:cBhvr>
                                      <p:tavLst>
                                        <p:tav tm="0">
                                          <p:val>
                                            <p:fltVal val="0"/>
                                          </p:val>
                                        </p:tav>
                                        <p:tav tm="100000">
                                          <p:val>
                                            <p:strVal val="#ppt_w"/>
                                          </p:val>
                                        </p:tav>
                                      </p:tavLst>
                                    </p:anim>
                                    <p:anim calcmode="lin" valueType="num">
                                      <p:cBhvr>
                                        <p:cTn id="66" dur="300" fill="hold"/>
                                        <p:tgtEl>
                                          <p:spTgt spid="88"/>
                                        </p:tgtEl>
                                        <p:attrNameLst>
                                          <p:attrName>ppt_h</p:attrName>
                                        </p:attrNameLst>
                                      </p:cBhvr>
                                      <p:tavLst>
                                        <p:tav tm="0">
                                          <p:val>
                                            <p:strVal val="#ppt_h"/>
                                          </p:val>
                                        </p:tav>
                                        <p:tav tm="100000">
                                          <p:val>
                                            <p:strVal val="#ppt_h"/>
                                          </p:val>
                                        </p:tav>
                                      </p:tavLst>
                                    </p:anim>
                                  </p:childTnLst>
                                </p:cTn>
                              </p:par>
                              <p:par>
                                <p:cTn id="67" presetID="17" presetClass="entr" presetSubtype="8"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anim calcmode="lin" valueType="num">
                                      <p:cBhvr>
                                        <p:cTn id="69" dur="300" fill="hold"/>
                                        <p:tgtEl>
                                          <p:spTgt spid="80"/>
                                        </p:tgtEl>
                                        <p:attrNameLst>
                                          <p:attrName>ppt_x</p:attrName>
                                        </p:attrNameLst>
                                      </p:cBhvr>
                                      <p:tavLst>
                                        <p:tav tm="0">
                                          <p:val>
                                            <p:strVal val="#ppt_x-#ppt_w/2"/>
                                          </p:val>
                                        </p:tav>
                                        <p:tav tm="100000">
                                          <p:val>
                                            <p:strVal val="#ppt_x"/>
                                          </p:val>
                                        </p:tav>
                                      </p:tavLst>
                                    </p:anim>
                                    <p:anim calcmode="lin" valueType="num">
                                      <p:cBhvr>
                                        <p:cTn id="70" dur="300" fill="hold"/>
                                        <p:tgtEl>
                                          <p:spTgt spid="80"/>
                                        </p:tgtEl>
                                        <p:attrNameLst>
                                          <p:attrName>ppt_y</p:attrName>
                                        </p:attrNameLst>
                                      </p:cBhvr>
                                      <p:tavLst>
                                        <p:tav tm="0">
                                          <p:val>
                                            <p:strVal val="#ppt_y"/>
                                          </p:val>
                                        </p:tav>
                                        <p:tav tm="100000">
                                          <p:val>
                                            <p:strVal val="#ppt_y"/>
                                          </p:val>
                                        </p:tav>
                                      </p:tavLst>
                                    </p:anim>
                                    <p:anim calcmode="lin" valueType="num">
                                      <p:cBhvr>
                                        <p:cTn id="71" dur="300" fill="hold"/>
                                        <p:tgtEl>
                                          <p:spTgt spid="80"/>
                                        </p:tgtEl>
                                        <p:attrNameLst>
                                          <p:attrName>ppt_w</p:attrName>
                                        </p:attrNameLst>
                                      </p:cBhvr>
                                      <p:tavLst>
                                        <p:tav tm="0">
                                          <p:val>
                                            <p:fltVal val="0"/>
                                          </p:val>
                                        </p:tav>
                                        <p:tav tm="100000">
                                          <p:val>
                                            <p:strVal val="#ppt_w"/>
                                          </p:val>
                                        </p:tav>
                                      </p:tavLst>
                                    </p:anim>
                                    <p:anim calcmode="lin" valueType="num">
                                      <p:cBhvr>
                                        <p:cTn id="72" dur="300" fill="hold"/>
                                        <p:tgtEl>
                                          <p:spTgt spid="80"/>
                                        </p:tgtEl>
                                        <p:attrNameLst>
                                          <p:attrName>ppt_h</p:attrName>
                                        </p:attrNameLst>
                                      </p:cBhvr>
                                      <p:tavLst>
                                        <p:tav tm="0">
                                          <p:val>
                                            <p:strVal val="#ppt_h"/>
                                          </p:val>
                                        </p:tav>
                                        <p:tav tm="100000">
                                          <p:val>
                                            <p:strVal val="#ppt_h"/>
                                          </p:val>
                                        </p:tav>
                                      </p:tavLst>
                                    </p:anim>
                                  </p:childTnLst>
                                </p:cTn>
                              </p:par>
                              <p:par>
                                <p:cTn id="73" presetID="17" presetClass="entr" presetSubtype="8" fill="hold" grpId="0" nodeType="withEffect">
                                  <p:stCondLst>
                                    <p:cond delay="0"/>
                                  </p:stCondLst>
                                  <p:childTnLst>
                                    <p:set>
                                      <p:cBhvr>
                                        <p:cTn id="74" dur="1" fill="hold">
                                          <p:stCondLst>
                                            <p:cond delay="0"/>
                                          </p:stCondLst>
                                        </p:cTn>
                                        <p:tgtEl>
                                          <p:spTgt spid="79"/>
                                        </p:tgtEl>
                                        <p:attrNameLst>
                                          <p:attrName>style.visibility</p:attrName>
                                        </p:attrNameLst>
                                      </p:cBhvr>
                                      <p:to>
                                        <p:strVal val="visible"/>
                                      </p:to>
                                    </p:set>
                                    <p:anim calcmode="lin" valueType="num">
                                      <p:cBhvr>
                                        <p:cTn id="75" dur="300" fill="hold"/>
                                        <p:tgtEl>
                                          <p:spTgt spid="79"/>
                                        </p:tgtEl>
                                        <p:attrNameLst>
                                          <p:attrName>ppt_x</p:attrName>
                                        </p:attrNameLst>
                                      </p:cBhvr>
                                      <p:tavLst>
                                        <p:tav tm="0">
                                          <p:val>
                                            <p:strVal val="#ppt_x-#ppt_w/2"/>
                                          </p:val>
                                        </p:tav>
                                        <p:tav tm="100000">
                                          <p:val>
                                            <p:strVal val="#ppt_x"/>
                                          </p:val>
                                        </p:tav>
                                      </p:tavLst>
                                    </p:anim>
                                    <p:anim calcmode="lin" valueType="num">
                                      <p:cBhvr>
                                        <p:cTn id="76" dur="300" fill="hold"/>
                                        <p:tgtEl>
                                          <p:spTgt spid="79"/>
                                        </p:tgtEl>
                                        <p:attrNameLst>
                                          <p:attrName>ppt_y</p:attrName>
                                        </p:attrNameLst>
                                      </p:cBhvr>
                                      <p:tavLst>
                                        <p:tav tm="0">
                                          <p:val>
                                            <p:strVal val="#ppt_y"/>
                                          </p:val>
                                        </p:tav>
                                        <p:tav tm="100000">
                                          <p:val>
                                            <p:strVal val="#ppt_y"/>
                                          </p:val>
                                        </p:tav>
                                      </p:tavLst>
                                    </p:anim>
                                    <p:anim calcmode="lin" valueType="num">
                                      <p:cBhvr>
                                        <p:cTn id="77" dur="300" fill="hold"/>
                                        <p:tgtEl>
                                          <p:spTgt spid="79"/>
                                        </p:tgtEl>
                                        <p:attrNameLst>
                                          <p:attrName>ppt_w</p:attrName>
                                        </p:attrNameLst>
                                      </p:cBhvr>
                                      <p:tavLst>
                                        <p:tav tm="0">
                                          <p:val>
                                            <p:fltVal val="0"/>
                                          </p:val>
                                        </p:tav>
                                        <p:tav tm="100000">
                                          <p:val>
                                            <p:strVal val="#ppt_w"/>
                                          </p:val>
                                        </p:tav>
                                      </p:tavLst>
                                    </p:anim>
                                    <p:anim calcmode="lin" valueType="num">
                                      <p:cBhvr>
                                        <p:cTn id="78" dur="300" fill="hold"/>
                                        <p:tgtEl>
                                          <p:spTgt spid="79"/>
                                        </p:tgtEl>
                                        <p:attrNameLst>
                                          <p:attrName>ppt_h</p:attrName>
                                        </p:attrNameLst>
                                      </p:cBhvr>
                                      <p:tavLst>
                                        <p:tav tm="0">
                                          <p:val>
                                            <p:strVal val="#ppt_h"/>
                                          </p:val>
                                        </p:tav>
                                        <p:tav tm="100000">
                                          <p:val>
                                            <p:strVal val="#ppt_h"/>
                                          </p:val>
                                        </p:tav>
                                      </p:tavLst>
                                    </p:anim>
                                  </p:childTnLst>
                                </p:cTn>
                              </p:par>
                              <p:par>
                                <p:cTn id="79" presetID="17" presetClass="entr" presetSubtype="8" fill="hold" nodeType="withEffect">
                                  <p:stCondLst>
                                    <p:cond delay="0"/>
                                  </p:stCondLst>
                                  <p:childTnLst>
                                    <p:set>
                                      <p:cBhvr>
                                        <p:cTn id="80" dur="1" fill="hold">
                                          <p:stCondLst>
                                            <p:cond delay="0"/>
                                          </p:stCondLst>
                                        </p:cTn>
                                        <p:tgtEl>
                                          <p:spTgt spid="109"/>
                                        </p:tgtEl>
                                        <p:attrNameLst>
                                          <p:attrName>style.visibility</p:attrName>
                                        </p:attrNameLst>
                                      </p:cBhvr>
                                      <p:to>
                                        <p:strVal val="visible"/>
                                      </p:to>
                                    </p:set>
                                    <p:anim calcmode="lin" valueType="num">
                                      <p:cBhvr>
                                        <p:cTn id="81" dur="300" fill="hold"/>
                                        <p:tgtEl>
                                          <p:spTgt spid="109"/>
                                        </p:tgtEl>
                                        <p:attrNameLst>
                                          <p:attrName>ppt_x</p:attrName>
                                        </p:attrNameLst>
                                      </p:cBhvr>
                                      <p:tavLst>
                                        <p:tav tm="0">
                                          <p:val>
                                            <p:strVal val="#ppt_x-#ppt_w/2"/>
                                          </p:val>
                                        </p:tav>
                                        <p:tav tm="100000">
                                          <p:val>
                                            <p:strVal val="#ppt_x"/>
                                          </p:val>
                                        </p:tav>
                                      </p:tavLst>
                                    </p:anim>
                                    <p:anim calcmode="lin" valueType="num">
                                      <p:cBhvr>
                                        <p:cTn id="82" dur="300" fill="hold"/>
                                        <p:tgtEl>
                                          <p:spTgt spid="109"/>
                                        </p:tgtEl>
                                        <p:attrNameLst>
                                          <p:attrName>ppt_y</p:attrName>
                                        </p:attrNameLst>
                                      </p:cBhvr>
                                      <p:tavLst>
                                        <p:tav tm="0">
                                          <p:val>
                                            <p:strVal val="#ppt_y"/>
                                          </p:val>
                                        </p:tav>
                                        <p:tav tm="100000">
                                          <p:val>
                                            <p:strVal val="#ppt_y"/>
                                          </p:val>
                                        </p:tav>
                                      </p:tavLst>
                                    </p:anim>
                                    <p:anim calcmode="lin" valueType="num">
                                      <p:cBhvr>
                                        <p:cTn id="83" dur="300" fill="hold"/>
                                        <p:tgtEl>
                                          <p:spTgt spid="109"/>
                                        </p:tgtEl>
                                        <p:attrNameLst>
                                          <p:attrName>ppt_w</p:attrName>
                                        </p:attrNameLst>
                                      </p:cBhvr>
                                      <p:tavLst>
                                        <p:tav tm="0">
                                          <p:val>
                                            <p:fltVal val="0"/>
                                          </p:val>
                                        </p:tav>
                                        <p:tav tm="100000">
                                          <p:val>
                                            <p:strVal val="#ppt_w"/>
                                          </p:val>
                                        </p:tav>
                                      </p:tavLst>
                                    </p:anim>
                                    <p:anim calcmode="lin" valueType="num">
                                      <p:cBhvr>
                                        <p:cTn id="84" dur="300" fill="hold"/>
                                        <p:tgtEl>
                                          <p:spTgt spid="109"/>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7" presetClass="entr" presetSubtype="1"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p:cTn id="93" dur="500" fill="hold"/>
                                        <p:tgtEl>
                                          <p:spTgt spid="11"/>
                                        </p:tgtEl>
                                        <p:attrNameLst>
                                          <p:attrName>ppt_x</p:attrName>
                                        </p:attrNameLst>
                                      </p:cBhvr>
                                      <p:tavLst>
                                        <p:tav tm="0">
                                          <p:val>
                                            <p:strVal val="#ppt_x"/>
                                          </p:val>
                                        </p:tav>
                                        <p:tav tm="100000">
                                          <p:val>
                                            <p:strVal val="#ppt_x"/>
                                          </p:val>
                                        </p:tav>
                                      </p:tavLst>
                                    </p:anim>
                                    <p:anim calcmode="lin" valueType="num">
                                      <p:cBhvr>
                                        <p:cTn id="94" dur="500" fill="hold"/>
                                        <p:tgtEl>
                                          <p:spTgt spid="11"/>
                                        </p:tgtEl>
                                        <p:attrNameLst>
                                          <p:attrName>ppt_y</p:attrName>
                                        </p:attrNameLst>
                                      </p:cBhvr>
                                      <p:tavLst>
                                        <p:tav tm="0">
                                          <p:val>
                                            <p:strVal val="#ppt_y-#ppt_h/2"/>
                                          </p:val>
                                        </p:tav>
                                        <p:tav tm="100000">
                                          <p:val>
                                            <p:strVal val="#ppt_y"/>
                                          </p:val>
                                        </p:tav>
                                      </p:tavLst>
                                    </p:anim>
                                    <p:anim calcmode="lin" valueType="num">
                                      <p:cBhvr>
                                        <p:cTn id="95" dur="500" fill="hold"/>
                                        <p:tgtEl>
                                          <p:spTgt spid="11"/>
                                        </p:tgtEl>
                                        <p:attrNameLst>
                                          <p:attrName>ppt_w</p:attrName>
                                        </p:attrNameLst>
                                      </p:cBhvr>
                                      <p:tavLst>
                                        <p:tav tm="0">
                                          <p:val>
                                            <p:strVal val="#ppt_w"/>
                                          </p:val>
                                        </p:tav>
                                        <p:tav tm="100000">
                                          <p:val>
                                            <p:strVal val="#ppt_w"/>
                                          </p:val>
                                        </p:tav>
                                      </p:tavLst>
                                    </p:anim>
                                    <p:anim calcmode="lin" valueType="num">
                                      <p:cBhvr>
                                        <p:cTn id="96" dur="500" fill="hold"/>
                                        <p:tgtEl>
                                          <p:spTgt spid="11"/>
                                        </p:tgtEl>
                                        <p:attrNameLst>
                                          <p:attrName>ppt_h</p:attrName>
                                        </p:attrNameLst>
                                      </p:cBhvr>
                                      <p:tavLst>
                                        <p:tav tm="0">
                                          <p:val>
                                            <p:fltVal val="0"/>
                                          </p:val>
                                        </p:tav>
                                        <p:tav tm="100000">
                                          <p:val>
                                            <p:strVal val="#ppt_h"/>
                                          </p:val>
                                        </p:tav>
                                      </p:tavLst>
                                    </p:anim>
                                  </p:childTnLst>
                                </p:cTn>
                              </p:par>
                              <p:par>
                                <p:cTn id="97" presetID="17" presetClass="entr" presetSubtype="1" fill="hold" nodeType="withEffect">
                                  <p:stCondLst>
                                    <p:cond delay="0"/>
                                  </p:stCondLst>
                                  <p:childTnLst>
                                    <p:set>
                                      <p:cBhvr>
                                        <p:cTn id="98" dur="1" fill="hold">
                                          <p:stCondLst>
                                            <p:cond delay="0"/>
                                          </p:stCondLst>
                                        </p:cTn>
                                        <p:tgtEl>
                                          <p:spTgt spid="13"/>
                                        </p:tgtEl>
                                        <p:attrNameLst>
                                          <p:attrName>style.visibility</p:attrName>
                                        </p:attrNameLst>
                                      </p:cBhvr>
                                      <p:to>
                                        <p:strVal val="visible"/>
                                      </p:to>
                                    </p:se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ppt_h/2"/>
                                          </p:val>
                                        </p:tav>
                                        <p:tav tm="100000">
                                          <p:val>
                                            <p:strVal val="#ppt_y"/>
                                          </p:val>
                                        </p:tav>
                                      </p:tavLst>
                                    </p:anim>
                                    <p:anim calcmode="lin" valueType="num">
                                      <p:cBhvr>
                                        <p:cTn id="101" dur="500" fill="hold"/>
                                        <p:tgtEl>
                                          <p:spTgt spid="13"/>
                                        </p:tgtEl>
                                        <p:attrNameLst>
                                          <p:attrName>ppt_w</p:attrName>
                                        </p:attrNameLst>
                                      </p:cBhvr>
                                      <p:tavLst>
                                        <p:tav tm="0">
                                          <p:val>
                                            <p:strVal val="#ppt_w"/>
                                          </p:val>
                                        </p:tav>
                                        <p:tav tm="100000">
                                          <p:val>
                                            <p:strVal val="#ppt_w"/>
                                          </p:val>
                                        </p:tav>
                                      </p:tavLst>
                                    </p:anim>
                                    <p:anim calcmode="lin" valueType="num">
                                      <p:cBhvr>
                                        <p:cTn id="102" dur="500" fill="hold"/>
                                        <p:tgtEl>
                                          <p:spTgt spid="13"/>
                                        </p:tgtEl>
                                        <p:attrNameLst>
                                          <p:attrName>ppt_h</p:attrName>
                                        </p:attrNameLst>
                                      </p:cBhvr>
                                      <p:tavLst>
                                        <p:tav tm="0">
                                          <p:val>
                                            <p:fltVal val="0"/>
                                          </p:val>
                                        </p:tav>
                                        <p:tav tm="100000">
                                          <p:val>
                                            <p:strVal val="#ppt_h"/>
                                          </p:val>
                                        </p:tav>
                                      </p:tavLst>
                                    </p:anim>
                                  </p:childTnLst>
                                </p:cTn>
                              </p:par>
                              <p:par>
                                <p:cTn id="103" presetID="17" presetClass="entr" presetSubtype="1"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p:cTn id="105" dur="500" fill="hold"/>
                                        <p:tgtEl>
                                          <p:spTgt spid="43"/>
                                        </p:tgtEl>
                                        <p:attrNameLst>
                                          <p:attrName>ppt_x</p:attrName>
                                        </p:attrNameLst>
                                      </p:cBhvr>
                                      <p:tavLst>
                                        <p:tav tm="0">
                                          <p:val>
                                            <p:strVal val="#ppt_x"/>
                                          </p:val>
                                        </p:tav>
                                        <p:tav tm="100000">
                                          <p:val>
                                            <p:strVal val="#ppt_x"/>
                                          </p:val>
                                        </p:tav>
                                      </p:tavLst>
                                    </p:anim>
                                    <p:anim calcmode="lin" valueType="num">
                                      <p:cBhvr>
                                        <p:cTn id="106" dur="500" fill="hold"/>
                                        <p:tgtEl>
                                          <p:spTgt spid="43"/>
                                        </p:tgtEl>
                                        <p:attrNameLst>
                                          <p:attrName>ppt_y</p:attrName>
                                        </p:attrNameLst>
                                      </p:cBhvr>
                                      <p:tavLst>
                                        <p:tav tm="0">
                                          <p:val>
                                            <p:strVal val="#ppt_y-#ppt_h/2"/>
                                          </p:val>
                                        </p:tav>
                                        <p:tav tm="100000">
                                          <p:val>
                                            <p:strVal val="#ppt_y"/>
                                          </p:val>
                                        </p:tav>
                                      </p:tavLst>
                                    </p:anim>
                                    <p:anim calcmode="lin" valueType="num">
                                      <p:cBhvr>
                                        <p:cTn id="107" dur="500" fill="hold"/>
                                        <p:tgtEl>
                                          <p:spTgt spid="43"/>
                                        </p:tgtEl>
                                        <p:attrNameLst>
                                          <p:attrName>ppt_w</p:attrName>
                                        </p:attrNameLst>
                                      </p:cBhvr>
                                      <p:tavLst>
                                        <p:tav tm="0">
                                          <p:val>
                                            <p:strVal val="#ppt_w"/>
                                          </p:val>
                                        </p:tav>
                                        <p:tav tm="100000">
                                          <p:val>
                                            <p:strVal val="#ppt_w"/>
                                          </p:val>
                                        </p:tav>
                                      </p:tavLst>
                                    </p:anim>
                                    <p:anim calcmode="lin" valueType="num">
                                      <p:cBhvr>
                                        <p:cTn id="108" dur="500" fill="hold"/>
                                        <p:tgtEl>
                                          <p:spTgt spid="43"/>
                                        </p:tgtEl>
                                        <p:attrNameLst>
                                          <p:attrName>ppt_h</p:attrName>
                                        </p:attrNameLst>
                                      </p:cBhvr>
                                      <p:tavLst>
                                        <p:tav tm="0">
                                          <p:val>
                                            <p:fltVal val="0"/>
                                          </p:val>
                                        </p:tav>
                                        <p:tav tm="100000">
                                          <p:val>
                                            <p:strVal val="#ppt_h"/>
                                          </p:val>
                                        </p:tav>
                                      </p:tavLst>
                                    </p:anim>
                                  </p:childTnLst>
                                </p:cTn>
                              </p:par>
                              <p:par>
                                <p:cTn id="109" presetID="17" presetClass="entr" presetSubtype="1"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anim calcmode="lin" valueType="num">
                                      <p:cBhvr>
                                        <p:cTn id="111" dur="500" fill="hold"/>
                                        <p:tgtEl>
                                          <p:spTgt spid="15"/>
                                        </p:tgtEl>
                                        <p:attrNameLst>
                                          <p:attrName>ppt_x</p:attrName>
                                        </p:attrNameLst>
                                      </p:cBhvr>
                                      <p:tavLst>
                                        <p:tav tm="0">
                                          <p:val>
                                            <p:strVal val="#ppt_x"/>
                                          </p:val>
                                        </p:tav>
                                        <p:tav tm="100000">
                                          <p:val>
                                            <p:strVal val="#ppt_x"/>
                                          </p:val>
                                        </p:tav>
                                      </p:tavLst>
                                    </p:anim>
                                    <p:anim calcmode="lin" valueType="num">
                                      <p:cBhvr>
                                        <p:cTn id="112" dur="500" fill="hold"/>
                                        <p:tgtEl>
                                          <p:spTgt spid="15"/>
                                        </p:tgtEl>
                                        <p:attrNameLst>
                                          <p:attrName>ppt_y</p:attrName>
                                        </p:attrNameLst>
                                      </p:cBhvr>
                                      <p:tavLst>
                                        <p:tav tm="0">
                                          <p:val>
                                            <p:strVal val="#ppt_y-#ppt_h/2"/>
                                          </p:val>
                                        </p:tav>
                                        <p:tav tm="100000">
                                          <p:val>
                                            <p:strVal val="#ppt_y"/>
                                          </p:val>
                                        </p:tav>
                                      </p:tavLst>
                                    </p:anim>
                                    <p:anim calcmode="lin" valueType="num">
                                      <p:cBhvr>
                                        <p:cTn id="113" dur="500" fill="hold"/>
                                        <p:tgtEl>
                                          <p:spTgt spid="15"/>
                                        </p:tgtEl>
                                        <p:attrNameLst>
                                          <p:attrName>ppt_w</p:attrName>
                                        </p:attrNameLst>
                                      </p:cBhvr>
                                      <p:tavLst>
                                        <p:tav tm="0">
                                          <p:val>
                                            <p:strVal val="#ppt_w"/>
                                          </p:val>
                                        </p:tav>
                                        <p:tav tm="100000">
                                          <p:val>
                                            <p:strVal val="#ppt_w"/>
                                          </p:val>
                                        </p:tav>
                                      </p:tavLst>
                                    </p:anim>
                                    <p:anim calcmode="lin" valueType="num">
                                      <p:cBhvr>
                                        <p:cTn id="114"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nodeType="click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barn(inVertical)">
                                      <p:cBhvr>
                                        <p:cTn id="119" dur="500"/>
                                        <p:tgtEl>
                                          <p:spTgt spid="111"/>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barn(inVertical)">
                                      <p:cBhvr>
                                        <p:cTn id="122" dur="500"/>
                                        <p:tgtEl>
                                          <p:spTgt spid="34"/>
                                        </p:tgtEl>
                                      </p:cBhvr>
                                    </p:animEffect>
                                  </p:childTnLst>
                                </p:cTn>
                              </p:par>
                              <p:par>
                                <p:cTn id="123" presetID="16" presetClass="entr" presetSubtype="21"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barn(inVertical)">
                                      <p:cBhvr>
                                        <p:cTn id="125" dur="500"/>
                                        <p:tgtEl>
                                          <p:spTgt spid="42"/>
                                        </p:tgtEl>
                                      </p:cBhvr>
                                    </p:animEffect>
                                  </p:childTnLst>
                                </p:cTn>
                              </p:par>
                              <p:par>
                                <p:cTn id="126" presetID="16" presetClass="entr" presetSubtype="21" fill="hold" nodeType="withEffect">
                                  <p:stCondLst>
                                    <p:cond delay="0"/>
                                  </p:stCondLst>
                                  <p:childTnLst>
                                    <p:set>
                                      <p:cBhvr>
                                        <p:cTn id="127" dur="1" fill="hold">
                                          <p:stCondLst>
                                            <p:cond delay="0"/>
                                          </p:stCondLst>
                                        </p:cTn>
                                        <p:tgtEl>
                                          <p:spTgt spid="113"/>
                                        </p:tgtEl>
                                        <p:attrNameLst>
                                          <p:attrName>style.visibility</p:attrName>
                                        </p:attrNameLst>
                                      </p:cBhvr>
                                      <p:to>
                                        <p:strVal val="visible"/>
                                      </p:to>
                                    </p:set>
                                    <p:animEffect transition="in" filter="barn(inVertical)">
                                      <p:cBhvr>
                                        <p:cTn id="128" dur="500"/>
                                        <p:tgtEl>
                                          <p:spTgt spid="113"/>
                                        </p:tgtEl>
                                      </p:cBhvr>
                                    </p:animEffect>
                                  </p:childTnLst>
                                </p:cTn>
                              </p:par>
                            </p:childTnLst>
                          </p:cTn>
                        </p:par>
                      </p:childTnLst>
                    </p:cTn>
                  </p:par>
                  <p:par>
                    <p:cTn id="129" fill="hold">
                      <p:stCondLst>
                        <p:cond delay="indefinite"/>
                      </p:stCondLst>
                      <p:childTnLst>
                        <p:par>
                          <p:cTn id="130" fill="hold">
                            <p:stCondLst>
                              <p:cond delay="0"/>
                            </p:stCondLst>
                            <p:childTnLst>
                              <p:par>
                                <p:cTn id="131" presetID="16" presetClass="entr" presetSubtype="21" fill="hold" grpId="0" nodeType="click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barn(inVertical)">
                                      <p:cBhvr>
                                        <p:cTn id="133" dur="500"/>
                                        <p:tgtEl>
                                          <p:spTgt spid="33"/>
                                        </p:tgtEl>
                                      </p:cBhvr>
                                    </p:animEffect>
                                  </p:childTnLst>
                                </p:cTn>
                              </p:par>
                            </p:childTnLst>
                          </p:cTn>
                        </p:par>
                      </p:childTnLst>
                    </p:cTn>
                  </p:par>
                  <p:par>
                    <p:cTn id="134" fill="hold">
                      <p:stCondLst>
                        <p:cond delay="indefinite"/>
                      </p:stCondLst>
                      <p:childTnLst>
                        <p:par>
                          <p:cTn id="135" fill="hold">
                            <p:stCondLst>
                              <p:cond delay="0"/>
                            </p:stCondLst>
                            <p:childTnLst>
                              <p:par>
                                <p:cTn id="136" presetID="17" presetClass="entr" presetSubtype="8" fill="hold" grpId="0" nodeType="clickEffect">
                                  <p:stCondLst>
                                    <p:cond delay="0"/>
                                  </p:stCondLst>
                                  <p:childTnLst>
                                    <p:set>
                                      <p:cBhvr>
                                        <p:cTn id="137" dur="1" fill="hold">
                                          <p:stCondLst>
                                            <p:cond delay="0"/>
                                          </p:stCondLst>
                                        </p:cTn>
                                        <p:tgtEl>
                                          <p:spTgt spid="107"/>
                                        </p:tgtEl>
                                        <p:attrNameLst>
                                          <p:attrName>style.visibility</p:attrName>
                                        </p:attrNameLst>
                                      </p:cBhvr>
                                      <p:to>
                                        <p:strVal val="visible"/>
                                      </p:to>
                                    </p:set>
                                    <p:anim calcmode="lin" valueType="num">
                                      <p:cBhvr>
                                        <p:cTn id="138" dur="500" fill="hold"/>
                                        <p:tgtEl>
                                          <p:spTgt spid="107"/>
                                        </p:tgtEl>
                                        <p:attrNameLst>
                                          <p:attrName>ppt_x</p:attrName>
                                        </p:attrNameLst>
                                      </p:cBhvr>
                                      <p:tavLst>
                                        <p:tav tm="0">
                                          <p:val>
                                            <p:strVal val="#ppt_x-#ppt_w/2"/>
                                          </p:val>
                                        </p:tav>
                                        <p:tav tm="100000">
                                          <p:val>
                                            <p:strVal val="#ppt_x"/>
                                          </p:val>
                                        </p:tav>
                                      </p:tavLst>
                                    </p:anim>
                                    <p:anim calcmode="lin" valueType="num">
                                      <p:cBhvr>
                                        <p:cTn id="139" dur="500" fill="hold"/>
                                        <p:tgtEl>
                                          <p:spTgt spid="107"/>
                                        </p:tgtEl>
                                        <p:attrNameLst>
                                          <p:attrName>ppt_y</p:attrName>
                                        </p:attrNameLst>
                                      </p:cBhvr>
                                      <p:tavLst>
                                        <p:tav tm="0">
                                          <p:val>
                                            <p:strVal val="#ppt_y"/>
                                          </p:val>
                                        </p:tav>
                                        <p:tav tm="100000">
                                          <p:val>
                                            <p:strVal val="#ppt_y"/>
                                          </p:val>
                                        </p:tav>
                                      </p:tavLst>
                                    </p:anim>
                                    <p:anim calcmode="lin" valueType="num">
                                      <p:cBhvr>
                                        <p:cTn id="140" dur="500" fill="hold"/>
                                        <p:tgtEl>
                                          <p:spTgt spid="107"/>
                                        </p:tgtEl>
                                        <p:attrNameLst>
                                          <p:attrName>ppt_w</p:attrName>
                                        </p:attrNameLst>
                                      </p:cBhvr>
                                      <p:tavLst>
                                        <p:tav tm="0">
                                          <p:val>
                                            <p:fltVal val="0"/>
                                          </p:val>
                                        </p:tav>
                                        <p:tav tm="100000">
                                          <p:val>
                                            <p:strVal val="#ppt_w"/>
                                          </p:val>
                                        </p:tav>
                                      </p:tavLst>
                                    </p:anim>
                                    <p:anim calcmode="lin" valueType="num">
                                      <p:cBhvr>
                                        <p:cTn id="141" dur="500" fill="hold"/>
                                        <p:tgtEl>
                                          <p:spTgt spid="107"/>
                                        </p:tgtEl>
                                        <p:attrNameLst>
                                          <p:attrName>ppt_h</p:attrName>
                                        </p:attrNameLst>
                                      </p:cBhvr>
                                      <p:tavLst>
                                        <p:tav tm="0">
                                          <p:val>
                                            <p:strVal val="#ppt_h"/>
                                          </p:val>
                                        </p:tav>
                                        <p:tav tm="100000">
                                          <p:val>
                                            <p:strVal val="#ppt_h"/>
                                          </p:val>
                                        </p:tav>
                                      </p:tavLst>
                                    </p:anim>
                                  </p:childTnLst>
                                </p:cTn>
                              </p:par>
                              <p:par>
                                <p:cTn id="142" presetID="17" presetClass="entr" presetSubtype="8" fill="hold" grpId="0" nodeType="withEffect">
                                  <p:stCondLst>
                                    <p:cond delay="0"/>
                                  </p:stCondLst>
                                  <p:childTnLst>
                                    <p:set>
                                      <p:cBhvr>
                                        <p:cTn id="143" dur="1" fill="hold">
                                          <p:stCondLst>
                                            <p:cond delay="0"/>
                                          </p:stCondLst>
                                        </p:cTn>
                                        <p:tgtEl>
                                          <p:spTgt spid="108"/>
                                        </p:tgtEl>
                                        <p:attrNameLst>
                                          <p:attrName>style.visibility</p:attrName>
                                        </p:attrNameLst>
                                      </p:cBhvr>
                                      <p:to>
                                        <p:strVal val="visible"/>
                                      </p:to>
                                    </p:set>
                                    <p:anim calcmode="lin" valueType="num">
                                      <p:cBhvr>
                                        <p:cTn id="144" dur="500" fill="hold"/>
                                        <p:tgtEl>
                                          <p:spTgt spid="108"/>
                                        </p:tgtEl>
                                        <p:attrNameLst>
                                          <p:attrName>ppt_x</p:attrName>
                                        </p:attrNameLst>
                                      </p:cBhvr>
                                      <p:tavLst>
                                        <p:tav tm="0">
                                          <p:val>
                                            <p:strVal val="#ppt_x-#ppt_w/2"/>
                                          </p:val>
                                        </p:tav>
                                        <p:tav tm="100000">
                                          <p:val>
                                            <p:strVal val="#ppt_x"/>
                                          </p:val>
                                        </p:tav>
                                      </p:tavLst>
                                    </p:anim>
                                    <p:anim calcmode="lin" valueType="num">
                                      <p:cBhvr>
                                        <p:cTn id="145" dur="500" fill="hold"/>
                                        <p:tgtEl>
                                          <p:spTgt spid="108"/>
                                        </p:tgtEl>
                                        <p:attrNameLst>
                                          <p:attrName>ppt_y</p:attrName>
                                        </p:attrNameLst>
                                      </p:cBhvr>
                                      <p:tavLst>
                                        <p:tav tm="0">
                                          <p:val>
                                            <p:strVal val="#ppt_y"/>
                                          </p:val>
                                        </p:tav>
                                        <p:tav tm="100000">
                                          <p:val>
                                            <p:strVal val="#ppt_y"/>
                                          </p:val>
                                        </p:tav>
                                      </p:tavLst>
                                    </p:anim>
                                    <p:anim calcmode="lin" valueType="num">
                                      <p:cBhvr>
                                        <p:cTn id="146" dur="500" fill="hold"/>
                                        <p:tgtEl>
                                          <p:spTgt spid="108"/>
                                        </p:tgtEl>
                                        <p:attrNameLst>
                                          <p:attrName>ppt_w</p:attrName>
                                        </p:attrNameLst>
                                      </p:cBhvr>
                                      <p:tavLst>
                                        <p:tav tm="0">
                                          <p:val>
                                            <p:fltVal val="0"/>
                                          </p:val>
                                        </p:tav>
                                        <p:tav tm="100000">
                                          <p:val>
                                            <p:strVal val="#ppt_w"/>
                                          </p:val>
                                        </p:tav>
                                      </p:tavLst>
                                    </p:anim>
                                    <p:anim calcmode="lin" valueType="num">
                                      <p:cBhvr>
                                        <p:cTn id="147" dur="500" fill="hold"/>
                                        <p:tgtEl>
                                          <p:spTgt spid="108"/>
                                        </p:tgtEl>
                                        <p:attrNameLst>
                                          <p:attrName>ppt_h</p:attrName>
                                        </p:attrNameLst>
                                      </p:cBhvr>
                                      <p:tavLst>
                                        <p:tav tm="0">
                                          <p:val>
                                            <p:strVal val="#ppt_h"/>
                                          </p:val>
                                        </p:tav>
                                        <p:tav tm="100000">
                                          <p:val>
                                            <p:strVal val="#ppt_h"/>
                                          </p:val>
                                        </p:tav>
                                      </p:tavLst>
                                    </p:anim>
                                  </p:childTnLst>
                                </p:cTn>
                              </p:par>
                              <p:par>
                                <p:cTn id="148" presetID="17" presetClass="entr" presetSubtype="8"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ppt_x</p:attrName>
                                        </p:attrNameLst>
                                      </p:cBhvr>
                                      <p:tavLst>
                                        <p:tav tm="0">
                                          <p:val>
                                            <p:strVal val="#ppt_x-#ppt_w/2"/>
                                          </p:val>
                                        </p:tav>
                                        <p:tav tm="100000">
                                          <p:val>
                                            <p:strVal val="#ppt_x"/>
                                          </p:val>
                                        </p:tav>
                                      </p:tavLst>
                                    </p:anim>
                                    <p:anim calcmode="lin" valueType="num">
                                      <p:cBhvr>
                                        <p:cTn id="151" dur="500" fill="hold"/>
                                        <p:tgtEl>
                                          <p:spTgt spid="37"/>
                                        </p:tgtEl>
                                        <p:attrNameLst>
                                          <p:attrName>ppt_y</p:attrName>
                                        </p:attrNameLst>
                                      </p:cBhvr>
                                      <p:tavLst>
                                        <p:tav tm="0">
                                          <p:val>
                                            <p:strVal val="#ppt_y"/>
                                          </p:val>
                                        </p:tav>
                                        <p:tav tm="100000">
                                          <p:val>
                                            <p:strVal val="#ppt_y"/>
                                          </p:val>
                                        </p:tav>
                                      </p:tavLst>
                                    </p:anim>
                                    <p:anim calcmode="lin" valueType="num">
                                      <p:cBhvr>
                                        <p:cTn id="152" dur="500" fill="hold"/>
                                        <p:tgtEl>
                                          <p:spTgt spid="37"/>
                                        </p:tgtEl>
                                        <p:attrNameLst>
                                          <p:attrName>ppt_w</p:attrName>
                                        </p:attrNameLst>
                                      </p:cBhvr>
                                      <p:tavLst>
                                        <p:tav tm="0">
                                          <p:val>
                                            <p:fltVal val="0"/>
                                          </p:val>
                                        </p:tav>
                                        <p:tav tm="100000">
                                          <p:val>
                                            <p:strVal val="#ppt_w"/>
                                          </p:val>
                                        </p:tav>
                                      </p:tavLst>
                                    </p:anim>
                                    <p:anim calcmode="lin" valueType="num">
                                      <p:cBhvr>
                                        <p:cTn id="153"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P spid="34" grpId="0" animBg="1"/>
      <p:bldP spid="37" grpId="0"/>
      <p:bldP spid="42" grpId="0" animBg="1"/>
      <p:bldP spid="11" grpId="0" animBg="1"/>
      <p:bldP spid="43" grpId="0" animBg="1"/>
      <p:bldP spid="77" grpId="0"/>
      <p:bldP spid="78" grpId="0" animBg="1"/>
      <p:bldP spid="79" grpId="0" animBg="1"/>
      <p:bldP spid="80" grpId="0"/>
      <p:bldP spid="83" grpId="0"/>
      <p:bldP spid="87" grpId="0"/>
      <p:bldP spid="107" grpId="0" animBg="1"/>
      <p:bldP spid="10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2.1</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的原理</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13</a:t>
            </a:r>
            <a:endParaRPr lang="zh-CN" altLang="en-US" dirty="0"/>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6E519D8-661F-F342-A4B6-91CD586C6C82}"/>
                  </a:ext>
                </a:extLst>
              </p:cNvPr>
              <p:cNvSpPr/>
              <p:nvPr/>
            </p:nvSpPr>
            <p:spPr>
              <a:xfrm>
                <a:off x="547688" y="991114"/>
                <a:ext cx="9301991" cy="814197"/>
              </a:xfrm>
              <a:prstGeom prst="rect">
                <a:avLst/>
              </a:prstGeom>
            </p:spPr>
            <p:txBody>
              <a:bodyPr wrap="square">
                <a:spAutoFit/>
              </a:bodyPr>
              <a:lstStyle/>
              <a:p>
                <a:pPr marL="342891" indent="-342891">
                  <a:lnSpc>
                    <a:spcPct val="150000"/>
                  </a:lnSpc>
                  <a:buFont typeface="Wingdings" pitchFamily="2" charset="2"/>
                  <a:buChar char="Ø"/>
                </a:pPr>
                <a14:m>
                  <m:oMath xmlns:m="http://schemas.openxmlformats.org/officeDocument/2006/math">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𝐷</m:t>
                            </m:r>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𝐷</m:t>
                            </m:r>
                            <m:r>
                              <a:rPr lang="en-US" altLang="zh-TW" sz="2400" i="1">
                                <a:latin typeface="Cambria Math" panose="02040503050406030204" pitchFamily="18" charset="0"/>
                              </a:rPr>
                              <m:t>,</m:t>
                            </m:r>
                            <m:r>
                              <a:rPr lang="en-US" altLang="zh-TW" sz="2400" i="1">
                                <a:latin typeface="Cambria Math" panose="02040503050406030204" pitchFamily="18" charset="0"/>
                              </a:rPr>
                              <m:t>𝐺</m:t>
                            </m:r>
                          </m:e>
                        </m:d>
                      </m:e>
                    </m:func>
                  </m:oMath>
                </a14:m>
                <a:r>
                  <a:rPr lang="zh-CN" altLang="en-US" sz="2400" dirty="0">
                    <a:solidFill>
                      <a:prstClr val="black"/>
                    </a:solidFill>
                  </a:rPr>
                  <a:t> </a:t>
                </a:r>
                <a:r>
                  <a:rPr lang="en-US" altLang="zh-CN" sz="2400" dirty="0">
                    <a:solidFill>
                      <a:prstClr val="black"/>
                    </a:solidFill>
                  </a:rPr>
                  <a:t>==</a:t>
                </a:r>
                <a:r>
                  <a:rPr lang="zh-CN" altLang="en-US" sz="2400" dirty="0">
                    <a:solidFill>
                      <a:prstClr val="black"/>
                    </a:solidFill>
                  </a:rPr>
                  <a:t>  </a:t>
                </a:r>
                <a14:m>
                  <m:oMath xmlns:m="http://schemas.openxmlformats.org/officeDocument/2006/math">
                    <m:r>
                      <a:rPr lang="en-US" altLang="zh-TW" sz="2400" i="1">
                        <a:latin typeface="Cambria Math" panose="02040503050406030204" pitchFamily="18" charset="0"/>
                      </a:rPr>
                      <m:t>𝐷𝑖𝑣</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e>
                    </m:d>
                  </m:oMath>
                </a14:m>
                <a:r>
                  <a:rPr lang="zh-CN" altLang="en-US" sz="2400" dirty="0">
                    <a:solidFill>
                      <a:prstClr val="black"/>
                    </a:solidFill>
                  </a:rPr>
                  <a:t> ？  </a:t>
                </a:r>
                <a:endParaRPr lang="en-US" altLang="zh-TW" sz="2400" dirty="0">
                  <a:solidFill>
                    <a:prstClr val="black"/>
                  </a:solidFill>
                </a:endParaRPr>
              </a:p>
            </p:txBody>
          </p:sp>
        </mc:Choice>
        <mc:Fallback xmlns="">
          <p:sp>
            <p:nvSpPr>
              <p:cNvPr id="21" name="矩形 20">
                <a:extLst>
                  <a:ext uri="{FF2B5EF4-FFF2-40B4-BE49-F238E27FC236}">
                    <a16:creationId xmlns:a16="http://schemas.microsoft.com/office/drawing/2014/main" id="{36E519D8-661F-F342-A4B6-91CD586C6C82}"/>
                  </a:ext>
                </a:extLst>
              </p:cNvPr>
              <p:cNvSpPr>
                <a:spLocks noRot="1" noChangeAspect="1" noMove="1" noResize="1" noEditPoints="1" noAdjustHandles="1" noChangeArrowheads="1" noChangeShapeType="1" noTextEdit="1"/>
              </p:cNvSpPr>
              <p:nvPr/>
            </p:nvSpPr>
            <p:spPr>
              <a:xfrm>
                <a:off x="547688" y="991114"/>
                <a:ext cx="9301991" cy="814197"/>
              </a:xfrm>
              <a:prstGeom prst="rect">
                <a:avLst/>
              </a:prstGeom>
              <a:blipFill>
                <a:blip r:embed="rId3"/>
                <a:stretch>
                  <a:fillRect l="-817"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89B79A0-4BA4-6444-A0C5-47AC5333111F}"/>
                  </a:ext>
                </a:extLst>
              </p:cNvPr>
              <p:cNvSpPr/>
              <p:nvPr/>
            </p:nvSpPr>
            <p:spPr>
              <a:xfrm>
                <a:off x="7744220" y="9126492"/>
                <a:ext cx="86607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𝐷</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m:oMathPara>
                </a14:m>
                <a:endParaRPr lang="zh-TW" altLang="en-US" dirty="0"/>
              </a:p>
            </p:txBody>
          </p:sp>
        </mc:Choice>
        <mc:Fallback xmlns="">
          <p:sp>
            <p:nvSpPr>
              <p:cNvPr id="39" name="矩形 38">
                <a:extLst>
                  <a:ext uri="{FF2B5EF4-FFF2-40B4-BE49-F238E27FC236}">
                    <a16:creationId xmlns:a16="http://schemas.microsoft.com/office/drawing/2014/main" id="{F89B79A0-4BA4-6444-A0C5-47AC5333111F}"/>
                  </a:ext>
                </a:extLst>
              </p:cNvPr>
              <p:cNvSpPr>
                <a:spLocks noRot="1" noChangeAspect="1" noMove="1" noResize="1" noEditPoints="1" noAdjustHandles="1" noChangeArrowheads="1" noChangeShapeType="1" noTextEdit="1"/>
              </p:cNvSpPr>
              <p:nvPr/>
            </p:nvSpPr>
            <p:spPr>
              <a:xfrm>
                <a:off x="7744220" y="9126492"/>
                <a:ext cx="86607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6ECD44B-40DF-1D46-9A8E-D46636FDBE19}"/>
                  </a:ext>
                </a:extLst>
              </p:cNvPr>
              <p:cNvSpPr/>
              <p:nvPr/>
            </p:nvSpPr>
            <p:spPr>
              <a:xfrm>
                <a:off x="7519705" y="10098393"/>
                <a:ext cx="1689757"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𝑙𝑜𝑔</m:t>
                      </m:r>
                      <m:d>
                        <m:dPr>
                          <m:ctrlPr>
                            <a:rPr lang="en-US" altLang="zh-TW" i="1">
                              <a:latin typeface="Cambria Math" panose="02040503050406030204" pitchFamily="18" charset="0"/>
                            </a:rPr>
                          </m:ctrlPr>
                        </m:dPr>
                        <m:e>
                          <m:r>
                            <a:rPr lang="en-US" altLang="zh-TW" i="1">
                              <a:latin typeface="Cambria Math" panose="02040503050406030204" pitchFamily="18" charset="0"/>
                            </a:rPr>
                            <m:t>1−</m:t>
                          </m:r>
                          <m:r>
                            <a:rPr lang="en-US" altLang="zh-TW" i="1">
                              <a:latin typeface="Cambria Math" panose="02040503050406030204" pitchFamily="18" charset="0"/>
                            </a:rPr>
                            <m:t>𝐷</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e>
                      </m:d>
                    </m:oMath>
                  </m:oMathPara>
                </a14:m>
                <a:endParaRPr lang="zh-TW" altLang="en-US" dirty="0"/>
              </a:p>
            </p:txBody>
          </p:sp>
        </mc:Choice>
        <mc:Fallback xmlns="">
          <p:sp>
            <p:nvSpPr>
              <p:cNvPr id="40" name="矩形 39">
                <a:extLst>
                  <a:ext uri="{FF2B5EF4-FFF2-40B4-BE49-F238E27FC236}">
                    <a16:creationId xmlns:a16="http://schemas.microsoft.com/office/drawing/2014/main" id="{76ECD44B-40DF-1D46-9A8E-D46636FDBE19}"/>
                  </a:ext>
                </a:extLst>
              </p:cNvPr>
              <p:cNvSpPr>
                <a:spLocks noRot="1" noChangeAspect="1" noMove="1" noResize="1" noEditPoints="1" noAdjustHandles="1" noChangeArrowheads="1" noChangeShapeType="1" noTextEdit="1"/>
              </p:cNvSpPr>
              <p:nvPr/>
            </p:nvSpPr>
            <p:spPr>
              <a:xfrm>
                <a:off x="7519705" y="10098393"/>
                <a:ext cx="1689757" cy="404983"/>
              </a:xfrm>
              <a:prstGeom prst="rect">
                <a:avLst/>
              </a:prstGeom>
              <a:blipFill>
                <a:blip r:embed="rId5"/>
                <a:stretch>
                  <a:fillRect b="-9091"/>
                </a:stretch>
              </a:blipFill>
            </p:spPr>
            <p:txBody>
              <a:bodyPr/>
              <a:lstStyle/>
              <a:p>
                <a:r>
                  <a:rPr lang="zh-CN" altLang="en-US">
                    <a:noFill/>
                  </a:rPr>
                  <a:t> </a:t>
                </a:r>
              </a:p>
            </p:txBody>
          </p:sp>
        </mc:Fallback>
      </mc:AlternateContent>
      <p:sp>
        <p:nvSpPr>
          <p:cNvPr id="130" name="星形: 五角 9">
            <a:extLst>
              <a:ext uri="{FF2B5EF4-FFF2-40B4-BE49-F238E27FC236}">
                <a16:creationId xmlns:a16="http://schemas.microsoft.com/office/drawing/2014/main" id="{2D2595F4-ABFF-4343-BA40-5DA62E308600}"/>
              </a:ext>
            </a:extLst>
          </p:cNvPr>
          <p:cNvSpPr/>
          <p:nvPr/>
        </p:nvSpPr>
        <p:spPr>
          <a:xfrm>
            <a:off x="2021735" y="2263166"/>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星形: 五角 10">
            <a:extLst>
              <a:ext uri="{FF2B5EF4-FFF2-40B4-BE49-F238E27FC236}">
                <a16:creationId xmlns:a16="http://schemas.microsoft.com/office/drawing/2014/main" id="{228BB8BA-F3EA-2247-AB05-CB61D4970BDD}"/>
              </a:ext>
            </a:extLst>
          </p:cNvPr>
          <p:cNvSpPr/>
          <p:nvPr/>
        </p:nvSpPr>
        <p:spPr>
          <a:xfrm>
            <a:off x="1603197" y="2073019"/>
            <a:ext cx="33156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2" name="星形: 五角 11">
            <a:extLst>
              <a:ext uri="{FF2B5EF4-FFF2-40B4-BE49-F238E27FC236}">
                <a16:creationId xmlns:a16="http://schemas.microsoft.com/office/drawing/2014/main" id="{B421BF94-6714-BF4D-A5EC-41F0388CE3E6}"/>
              </a:ext>
            </a:extLst>
          </p:cNvPr>
          <p:cNvSpPr/>
          <p:nvPr/>
        </p:nvSpPr>
        <p:spPr>
          <a:xfrm>
            <a:off x="2083077" y="273977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星形: 五角 12">
            <a:extLst>
              <a:ext uri="{FF2B5EF4-FFF2-40B4-BE49-F238E27FC236}">
                <a16:creationId xmlns:a16="http://schemas.microsoft.com/office/drawing/2014/main" id="{474EA677-4087-6648-BA84-1C2E318BCD16}"/>
              </a:ext>
            </a:extLst>
          </p:cNvPr>
          <p:cNvSpPr/>
          <p:nvPr/>
        </p:nvSpPr>
        <p:spPr>
          <a:xfrm>
            <a:off x="3339083" y="2258536"/>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星形: 五角 13">
            <a:extLst>
              <a:ext uri="{FF2B5EF4-FFF2-40B4-BE49-F238E27FC236}">
                <a16:creationId xmlns:a16="http://schemas.microsoft.com/office/drawing/2014/main" id="{24430DFF-40EF-374C-8782-767A6446A833}"/>
              </a:ext>
            </a:extLst>
          </p:cNvPr>
          <p:cNvSpPr/>
          <p:nvPr/>
        </p:nvSpPr>
        <p:spPr>
          <a:xfrm>
            <a:off x="1288989" y="2526855"/>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星形: 五角 14">
            <a:extLst>
              <a:ext uri="{FF2B5EF4-FFF2-40B4-BE49-F238E27FC236}">
                <a16:creationId xmlns:a16="http://schemas.microsoft.com/office/drawing/2014/main" id="{3CBF7913-977E-564D-935D-E236EF6024D7}"/>
              </a:ext>
            </a:extLst>
          </p:cNvPr>
          <p:cNvSpPr/>
          <p:nvPr/>
        </p:nvSpPr>
        <p:spPr>
          <a:xfrm>
            <a:off x="3008134" y="2594891"/>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星形: 五角 15">
            <a:extLst>
              <a:ext uri="{FF2B5EF4-FFF2-40B4-BE49-F238E27FC236}">
                <a16:creationId xmlns:a16="http://schemas.microsoft.com/office/drawing/2014/main" id="{C4855AC7-BEBE-A648-8E72-3C373CF7BFA7}"/>
              </a:ext>
            </a:extLst>
          </p:cNvPr>
          <p:cNvSpPr/>
          <p:nvPr/>
        </p:nvSpPr>
        <p:spPr>
          <a:xfrm>
            <a:off x="2689309" y="3010278"/>
            <a:ext cx="33156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7" name="星形: 五角 16">
            <a:extLst>
              <a:ext uri="{FF2B5EF4-FFF2-40B4-BE49-F238E27FC236}">
                <a16:creationId xmlns:a16="http://schemas.microsoft.com/office/drawing/2014/main" id="{42369273-8889-2946-BC1E-8D41944D97BD}"/>
              </a:ext>
            </a:extLst>
          </p:cNvPr>
          <p:cNvSpPr/>
          <p:nvPr/>
        </p:nvSpPr>
        <p:spPr>
          <a:xfrm>
            <a:off x="2462822" y="2353492"/>
            <a:ext cx="33156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8" name="星形: 五角 17">
            <a:extLst>
              <a:ext uri="{FF2B5EF4-FFF2-40B4-BE49-F238E27FC236}">
                <a16:creationId xmlns:a16="http://schemas.microsoft.com/office/drawing/2014/main" id="{5DFD50BA-57BF-0B43-9C8E-488969A28C14}"/>
              </a:ext>
            </a:extLst>
          </p:cNvPr>
          <p:cNvSpPr/>
          <p:nvPr/>
        </p:nvSpPr>
        <p:spPr>
          <a:xfrm>
            <a:off x="1627018" y="2937640"/>
            <a:ext cx="33156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0" name="星形: 五角 21">
            <a:extLst>
              <a:ext uri="{FF2B5EF4-FFF2-40B4-BE49-F238E27FC236}">
                <a16:creationId xmlns:a16="http://schemas.microsoft.com/office/drawing/2014/main" id="{1E8F8776-51B6-7B47-9865-AD4024553D59}"/>
              </a:ext>
            </a:extLst>
          </p:cNvPr>
          <p:cNvSpPr/>
          <p:nvPr/>
        </p:nvSpPr>
        <p:spPr>
          <a:xfrm>
            <a:off x="8191402" y="1246289"/>
            <a:ext cx="31067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星形: 五角 22">
            <a:extLst>
              <a:ext uri="{FF2B5EF4-FFF2-40B4-BE49-F238E27FC236}">
                <a16:creationId xmlns:a16="http://schemas.microsoft.com/office/drawing/2014/main" id="{5A0A261A-BA18-C34D-8EBB-A41CEB35EA68}"/>
              </a:ext>
            </a:extLst>
          </p:cNvPr>
          <p:cNvSpPr/>
          <p:nvPr/>
        </p:nvSpPr>
        <p:spPr>
          <a:xfrm>
            <a:off x="8191402" y="1693615"/>
            <a:ext cx="31067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2" name="文字方塊 23">
                <a:extLst>
                  <a:ext uri="{FF2B5EF4-FFF2-40B4-BE49-F238E27FC236}">
                    <a16:creationId xmlns:a16="http://schemas.microsoft.com/office/drawing/2014/main" id="{C166B58E-DC6C-6E48-8BC9-52AA6BDA238F}"/>
                  </a:ext>
                </a:extLst>
              </p:cNvPr>
              <p:cNvSpPr txBox="1"/>
              <p:nvPr/>
            </p:nvSpPr>
            <p:spPr>
              <a:xfrm>
                <a:off x="8502072" y="1195571"/>
                <a:ext cx="3933117" cy="461665"/>
              </a:xfrm>
              <a:prstGeom prst="rect">
                <a:avLst/>
              </a:prstGeom>
              <a:noFill/>
            </p:spPr>
            <p:txBody>
              <a:bodyPr wrap="square" rtlCol="0">
                <a:spAutoFit/>
              </a:bodyPr>
              <a:lstStyle/>
              <a:p>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r>
                  <a:rPr lang="zh-CN" altLang="en-US" sz="2400" dirty="0"/>
                  <a:t> </a:t>
                </a:r>
                <a:r>
                  <a:rPr lang="zh-CN" altLang="en-US" sz="2000" dirty="0">
                    <a:latin typeface="+mn-ea"/>
                  </a:rPr>
                  <a:t>真实样本</a:t>
                </a:r>
                <a:r>
                  <a:rPr lang="en-US" altLang="zh-TW" sz="2000" dirty="0">
                    <a:latin typeface="+mn-ea"/>
                  </a:rPr>
                  <a:t> </a:t>
                </a:r>
                <a:endParaRPr lang="zh-TW" altLang="en-US" sz="2000" dirty="0">
                  <a:latin typeface="+mn-ea"/>
                </a:endParaRPr>
              </a:p>
            </p:txBody>
          </p:sp>
        </mc:Choice>
        <mc:Fallback xmlns="">
          <p:sp>
            <p:nvSpPr>
              <p:cNvPr id="142" name="文字方塊 23">
                <a:extLst>
                  <a:ext uri="{FF2B5EF4-FFF2-40B4-BE49-F238E27FC236}">
                    <a16:creationId xmlns:a16="http://schemas.microsoft.com/office/drawing/2014/main" id="{C166B58E-DC6C-6E48-8BC9-52AA6BDA238F}"/>
                  </a:ext>
                </a:extLst>
              </p:cNvPr>
              <p:cNvSpPr txBox="1">
                <a:spLocks noRot="1" noChangeAspect="1" noMove="1" noResize="1" noEditPoints="1" noAdjustHandles="1" noChangeArrowheads="1" noChangeShapeType="1" noTextEdit="1"/>
              </p:cNvSpPr>
              <p:nvPr/>
            </p:nvSpPr>
            <p:spPr>
              <a:xfrm>
                <a:off x="8502072" y="1195571"/>
                <a:ext cx="3933117" cy="461665"/>
              </a:xfrm>
              <a:prstGeom prst="rect">
                <a:avLst/>
              </a:prstGeom>
              <a:blipFill>
                <a:blip r:embed="rId6"/>
                <a:stretch>
                  <a:fillRect l="-2251" t="-8108" b="-270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字方塊 24">
                <a:extLst>
                  <a:ext uri="{FF2B5EF4-FFF2-40B4-BE49-F238E27FC236}">
                    <a16:creationId xmlns:a16="http://schemas.microsoft.com/office/drawing/2014/main" id="{5ECB527F-3BC9-CA4F-9FC0-6DA5111678A8}"/>
                  </a:ext>
                </a:extLst>
              </p:cNvPr>
              <p:cNvSpPr txBox="1"/>
              <p:nvPr/>
            </p:nvSpPr>
            <p:spPr>
              <a:xfrm>
                <a:off x="8502072" y="1621986"/>
                <a:ext cx="3837024" cy="461665"/>
              </a:xfrm>
              <a:prstGeom prst="rect">
                <a:avLst/>
              </a:prstGeom>
              <a:noFill/>
            </p:spPr>
            <p:txBody>
              <a:bodyPr wrap="square" rtlCol="0">
                <a:spAutoFit/>
              </a:bodyPr>
              <a:lstStyle/>
              <a:p>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r>
                      <a:rPr lang="zh-CN" altLang="en-US" sz="2400" b="0" i="1" smtClean="0">
                        <a:latin typeface="Cambria Math" panose="02040503050406030204" pitchFamily="18" charset="0"/>
                      </a:rPr>
                      <m:t> </m:t>
                    </m:r>
                  </m:oMath>
                </a14:m>
                <a:r>
                  <a:rPr lang="zh-TW" altLang="en-US" sz="2000" dirty="0">
                    <a:latin typeface="+mn-ea"/>
                  </a:rPr>
                  <a:t>生成样本</a:t>
                </a:r>
                <a:r>
                  <a:rPr lang="en-US" altLang="zh-TW" sz="2000" dirty="0">
                    <a:latin typeface="+mn-ea"/>
                  </a:rPr>
                  <a:t> </a:t>
                </a:r>
                <a:endParaRPr lang="zh-TW" altLang="en-US" sz="2000" dirty="0">
                  <a:latin typeface="+mn-ea"/>
                </a:endParaRPr>
              </a:p>
            </p:txBody>
          </p:sp>
        </mc:Choice>
        <mc:Fallback xmlns="">
          <p:sp>
            <p:nvSpPr>
              <p:cNvPr id="143" name="文字方塊 24">
                <a:extLst>
                  <a:ext uri="{FF2B5EF4-FFF2-40B4-BE49-F238E27FC236}">
                    <a16:creationId xmlns:a16="http://schemas.microsoft.com/office/drawing/2014/main" id="{5ECB527F-3BC9-CA4F-9FC0-6DA5111678A8}"/>
                  </a:ext>
                </a:extLst>
              </p:cNvPr>
              <p:cNvSpPr txBox="1">
                <a:spLocks noRot="1" noChangeAspect="1" noMove="1" noResize="1" noEditPoints="1" noAdjustHandles="1" noChangeArrowheads="1" noChangeShapeType="1" noTextEdit="1"/>
              </p:cNvSpPr>
              <p:nvPr/>
            </p:nvSpPr>
            <p:spPr>
              <a:xfrm>
                <a:off x="8502072" y="1621986"/>
                <a:ext cx="3837024" cy="461665"/>
              </a:xfrm>
              <a:prstGeom prst="rect">
                <a:avLst/>
              </a:prstGeom>
              <a:blipFill>
                <a:blip r:embed="rId7"/>
                <a:stretch>
                  <a:fillRect l="-2303" t="-10811" b="-27027"/>
                </a:stretch>
              </a:blipFill>
            </p:spPr>
            <p:txBody>
              <a:bodyPr/>
              <a:lstStyle/>
              <a:p>
                <a:r>
                  <a:rPr lang="zh-CN" altLang="en-US">
                    <a:noFill/>
                  </a:rPr>
                  <a:t> </a:t>
                </a:r>
              </a:p>
            </p:txBody>
          </p:sp>
        </mc:Fallback>
      </mc:AlternateContent>
      <p:cxnSp>
        <p:nvCxnSpPr>
          <p:cNvPr id="144" name="直線單箭頭接點 38">
            <a:extLst>
              <a:ext uri="{FF2B5EF4-FFF2-40B4-BE49-F238E27FC236}">
                <a16:creationId xmlns:a16="http://schemas.microsoft.com/office/drawing/2014/main" id="{3AD0B9DE-6ACB-084A-8B4D-6DFF7E49F1CD}"/>
              </a:ext>
            </a:extLst>
          </p:cNvPr>
          <p:cNvCxnSpPr>
            <a:cxnSpLocks/>
          </p:cNvCxnSpPr>
          <p:nvPr/>
        </p:nvCxnSpPr>
        <p:spPr>
          <a:xfrm>
            <a:off x="3817395" y="2746157"/>
            <a:ext cx="24575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文字方塊 49">
            <a:extLst>
              <a:ext uri="{FF2B5EF4-FFF2-40B4-BE49-F238E27FC236}">
                <a16:creationId xmlns:a16="http://schemas.microsoft.com/office/drawing/2014/main" id="{B6B95F47-1B00-684F-88DF-B764E25DAB9C}"/>
              </a:ext>
            </a:extLst>
          </p:cNvPr>
          <p:cNvSpPr txBox="1"/>
          <p:nvPr/>
        </p:nvSpPr>
        <p:spPr>
          <a:xfrm>
            <a:off x="4404789" y="2770007"/>
            <a:ext cx="1093088" cy="400110"/>
          </a:xfrm>
          <a:prstGeom prst="rect">
            <a:avLst/>
          </a:prstGeom>
          <a:noFill/>
        </p:spPr>
        <p:txBody>
          <a:bodyPr wrap="square" rtlCol="0">
            <a:spAutoFit/>
          </a:bodyPr>
          <a:lstStyle/>
          <a:p>
            <a:pPr algn="ctr"/>
            <a:r>
              <a:rPr lang="zh-TW" altLang="en-US" sz="2000" dirty="0"/>
              <a:t>训练</a:t>
            </a:r>
          </a:p>
        </p:txBody>
      </p:sp>
      <mc:AlternateContent xmlns:mc="http://schemas.openxmlformats.org/markup-compatibility/2006" xmlns:a14="http://schemas.microsoft.com/office/drawing/2010/main">
        <mc:Choice Requires="a14">
          <p:sp>
            <p:nvSpPr>
              <p:cNvPr id="146" name="文字方塊 27">
                <a:extLst>
                  <a:ext uri="{FF2B5EF4-FFF2-40B4-BE49-F238E27FC236}">
                    <a16:creationId xmlns:a16="http://schemas.microsoft.com/office/drawing/2014/main" id="{8EE9066F-ABC0-414A-9372-4A53B227C96F}"/>
                  </a:ext>
                </a:extLst>
              </p:cNvPr>
              <p:cNvSpPr txBox="1"/>
              <p:nvPr/>
            </p:nvSpPr>
            <p:spPr>
              <a:xfrm>
                <a:off x="5982665" y="3342386"/>
                <a:ext cx="3492986" cy="400110"/>
              </a:xfrm>
              <a:prstGeom prst="rect">
                <a:avLst/>
              </a:prstGeom>
              <a:noFill/>
            </p:spPr>
            <p:txBody>
              <a:bodyPr wrap="square" rtlCol="0">
                <a:spAutoFit/>
              </a:bodyPr>
              <a:lstStyle/>
              <a:p>
                <a:pPr algn="ctr"/>
                <a:r>
                  <a:rPr lang="zh-TW" altLang="en-US" sz="2000" dirty="0">
                    <a:latin typeface="+mn-ea"/>
                  </a:rPr>
                  <a:t>很难判别</a:t>
                </a:r>
                <a:r>
                  <a:rPr lang="zh-CN" altLang="en-US" sz="2000" dirty="0">
                    <a:latin typeface="+mn-ea"/>
                  </a:rPr>
                  <a:t>，</a:t>
                </a:r>
                <a:r>
                  <a:rPr lang="en-US" altLang="zh-TW" sz="2000" dirty="0">
                    <a:latin typeface="+mn-ea"/>
                  </a:rPr>
                  <a:t> </a:t>
                </a:r>
                <a14:m>
                  <m:oMath xmlns:m="http://schemas.openxmlformats.org/officeDocument/2006/math">
                    <m:r>
                      <a:rPr lang="en-US" altLang="zh-TW" sz="2000" i="1">
                        <a:latin typeface="Cambria Math" panose="02040503050406030204" pitchFamily="18" charset="0"/>
                      </a:rPr>
                      <m:t>𝑉</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𝐷</m:t>
                        </m:r>
                        <m:r>
                          <a:rPr lang="en-US" altLang="zh-TW" sz="2000" i="1">
                            <a:latin typeface="Cambria Math" panose="02040503050406030204" pitchFamily="18" charset="0"/>
                          </a:rPr>
                          <m:t>,</m:t>
                        </m:r>
                        <m:r>
                          <a:rPr lang="en-US" altLang="zh-TW" sz="2000" i="1">
                            <a:latin typeface="Cambria Math" panose="02040503050406030204" pitchFamily="18" charset="0"/>
                          </a:rPr>
                          <m:t>𝐺</m:t>
                        </m:r>
                      </m:e>
                    </m:d>
                    <m:r>
                      <a:rPr lang="zh-CN" altLang="en-US" sz="2000" i="1">
                        <a:latin typeface="Cambria Math" panose="02040503050406030204" pitchFamily="18" charset="0"/>
                      </a:rPr>
                      <m:t>小</m:t>
                    </m:r>
                  </m:oMath>
                </a14:m>
                <a:endParaRPr lang="zh-TW" altLang="en-US" sz="2000" dirty="0">
                  <a:latin typeface="+mn-ea"/>
                </a:endParaRPr>
              </a:p>
            </p:txBody>
          </p:sp>
        </mc:Choice>
        <mc:Fallback xmlns="">
          <p:sp>
            <p:nvSpPr>
              <p:cNvPr id="146" name="文字方塊 27">
                <a:extLst>
                  <a:ext uri="{FF2B5EF4-FFF2-40B4-BE49-F238E27FC236}">
                    <a16:creationId xmlns:a16="http://schemas.microsoft.com/office/drawing/2014/main" id="{8EE9066F-ABC0-414A-9372-4A53B227C96F}"/>
                  </a:ext>
                </a:extLst>
              </p:cNvPr>
              <p:cNvSpPr txBox="1">
                <a:spLocks noRot="1" noChangeAspect="1" noMove="1" noResize="1" noEditPoints="1" noAdjustHandles="1" noChangeArrowheads="1" noChangeShapeType="1" noTextEdit="1"/>
              </p:cNvSpPr>
              <p:nvPr/>
            </p:nvSpPr>
            <p:spPr>
              <a:xfrm>
                <a:off x="5982665" y="3342386"/>
                <a:ext cx="3492986" cy="400110"/>
              </a:xfrm>
              <a:prstGeom prst="rect">
                <a:avLst/>
              </a:prstGeom>
              <a:blipFill>
                <a:blip r:embed="rId8"/>
                <a:stretch>
                  <a:fillRect t="-6061"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字方塊 29">
                <a:extLst>
                  <a:ext uri="{FF2B5EF4-FFF2-40B4-BE49-F238E27FC236}">
                    <a16:creationId xmlns:a16="http://schemas.microsoft.com/office/drawing/2014/main" id="{4388154E-651D-D24D-A891-F4D4ECA7B0F4}"/>
                  </a:ext>
                </a:extLst>
              </p:cNvPr>
              <p:cNvSpPr txBox="1"/>
              <p:nvPr/>
            </p:nvSpPr>
            <p:spPr>
              <a:xfrm>
                <a:off x="1092886" y="3340717"/>
                <a:ext cx="2932043" cy="461665"/>
              </a:xfrm>
              <a:prstGeom prst="rect">
                <a:avLst/>
              </a:prstGeom>
              <a:noFill/>
            </p:spPr>
            <p:txBody>
              <a:bodyPr wrap="square" rtlCol="0">
                <a:spAutoFit/>
              </a:bodyPr>
              <a:lstStyle/>
              <a:p>
                <a:pPr algn="ctr"/>
                <a14:m>
                  <m:oMath xmlns:m="http://schemas.openxmlformats.org/officeDocument/2006/math">
                    <m:r>
                      <a:rPr lang="en-US" altLang="zh-TW" sz="2400" i="1">
                        <a:latin typeface="Cambria Math" panose="02040503050406030204" pitchFamily="18" charset="0"/>
                      </a:rPr>
                      <m:t>𝐷𝑖𝑣</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e>
                    </m:d>
                  </m:oMath>
                </a14:m>
                <a:r>
                  <a:rPr lang="zh-CN" altLang="en-US" sz="2400" dirty="0"/>
                  <a:t> </a:t>
                </a:r>
                <a:r>
                  <a:rPr lang="zh-CN" altLang="en-US" sz="2000" dirty="0"/>
                  <a:t>散度小</a:t>
                </a:r>
                <a:endParaRPr lang="zh-TW" altLang="en-US" sz="2000" dirty="0"/>
              </a:p>
            </p:txBody>
          </p:sp>
        </mc:Choice>
        <mc:Fallback xmlns="">
          <p:sp>
            <p:nvSpPr>
              <p:cNvPr id="147" name="文字方塊 29">
                <a:extLst>
                  <a:ext uri="{FF2B5EF4-FFF2-40B4-BE49-F238E27FC236}">
                    <a16:creationId xmlns:a16="http://schemas.microsoft.com/office/drawing/2014/main" id="{4388154E-651D-D24D-A891-F4D4ECA7B0F4}"/>
                  </a:ext>
                </a:extLst>
              </p:cNvPr>
              <p:cNvSpPr txBox="1">
                <a:spLocks noRot="1" noChangeAspect="1" noMove="1" noResize="1" noEditPoints="1" noAdjustHandles="1" noChangeArrowheads="1" noChangeShapeType="1" noTextEdit="1"/>
              </p:cNvSpPr>
              <p:nvPr/>
            </p:nvSpPr>
            <p:spPr>
              <a:xfrm>
                <a:off x="1092886" y="3340717"/>
                <a:ext cx="2932043" cy="461665"/>
              </a:xfrm>
              <a:prstGeom prst="rect">
                <a:avLst/>
              </a:prstGeom>
              <a:blipFill>
                <a:blip r:embed="rId9"/>
                <a:stretch>
                  <a:fillRect r="-1293" b="-18919"/>
                </a:stretch>
              </a:blipFill>
            </p:spPr>
            <p:txBody>
              <a:bodyPr/>
              <a:lstStyle/>
              <a:p>
                <a:r>
                  <a:rPr lang="zh-CN" altLang="en-US">
                    <a:noFill/>
                  </a:rPr>
                  <a:t> </a:t>
                </a:r>
              </a:p>
            </p:txBody>
          </p:sp>
        </mc:Fallback>
      </mc:AlternateContent>
      <p:grpSp>
        <p:nvGrpSpPr>
          <p:cNvPr id="148" name="群組 30">
            <a:extLst>
              <a:ext uri="{FF2B5EF4-FFF2-40B4-BE49-F238E27FC236}">
                <a16:creationId xmlns:a16="http://schemas.microsoft.com/office/drawing/2014/main" id="{EA533633-3410-3A43-ACC0-CCE9FE536A78}"/>
              </a:ext>
            </a:extLst>
          </p:cNvPr>
          <p:cNvGrpSpPr/>
          <p:nvPr/>
        </p:nvGrpSpPr>
        <p:grpSpPr>
          <a:xfrm>
            <a:off x="1166674" y="3969082"/>
            <a:ext cx="2495926" cy="1353989"/>
            <a:chOff x="553763" y="4063586"/>
            <a:chExt cx="2495926" cy="1353989"/>
          </a:xfrm>
        </p:grpSpPr>
        <p:sp>
          <p:nvSpPr>
            <p:cNvPr id="149" name="星形: 五角 31">
              <a:extLst>
                <a:ext uri="{FF2B5EF4-FFF2-40B4-BE49-F238E27FC236}">
                  <a16:creationId xmlns:a16="http://schemas.microsoft.com/office/drawing/2014/main" id="{2B5FE574-07E4-2C45-8C24-1A24E813DD5E}"/>
                </a:ext>
              </a:extLst>
            </p:cNvPr>
            <p:cNvSpPr/>
            <p:nvPr/>
          </p:nvSpPr>
          <p:spPr>
            <a:xfrm>
              <a:off x="2093090" y="424262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星形: 五角 32">
              <a:extLst>
                <a:ext uri="{FF2B5EF4-FFF2-40B4-BE49-F238E27FC236}">
                  <a16:creationId xmlns:a16="http://schemas.microsoft.com/office/drawing/2014/main" id="{2FF95251-406C-5947-B685-6350227085DF}"/>
                </a:ext>
              </a:extLst>
            </p:cNvPr>
            <p:cNvSpPr/>
            <p:nvPr/>
          </p:nvSpPr>
          <p:spPr>
            <a:xfrm>
              <a:off x="1268271" y="4063586"/>
              <a:ext cx="33156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151" name="星形: 五角 33">
              <a:extLst>
                <a:ext uri="{FF2B5EF4-FFF2-40B4-BE49-F238E27FC236}">
                  <a16:creationId xmlns:a16="http://schemas.microsoft.com/office/drawing/2014/main" id="{A028BDB8-B14A-A24F-B1E9-9F0E08B766FA}"/>
                </a:ext>
              </a:extLst>
            </p:cNvPr>
            <p:cNvSpPr/>
            <p:nvPr/>
          </p:nvSpPr>
          <p:spPr>
            <a:xfrm>
              <a:off x="2444609" y="4429959"/>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星形: 五角 34">
              <a:extLst>
                <a:ext uri="{FF2B5EF4-FFF2-40B4-BE49-F238E27FC236}">
                  <a16:creationId xmlns:a16="http://schemas.microsoft.com/office/drawing/2014/main" id="{F833E17B-93F9-214D-B8C5-2C69DEEC07C1}"/>
                </a:ext>
              </a:extLst>
            </p:cNvPr>
            <p:cNvSpPr/>
            <p:nvPr/>
          </p:nvSpPr>
          <p:spPr>
            <a:xfrm>
              <a:off x="2623532" y="499919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星形: 五角 35">
              <a:extLst>
                <a:ext uri="{FF2B5EF4-FFF2-40B4-BE49-F238E27FC236}">
                  <a16:creationId xmlns:a16="http://schemas.microsoft.com/office/drawing/2014/main" id="{7992C028-2866-1047-B09B-E7C45D68556C}"/>
                </a:ext>
              </a:extLst>
            </p:cNvPr>
            <p:cNvSpPr/>
            <p:nvPr/>
          </p:nvSpPr>
          <p:spPr>
            <a:xfrm>
              <a:off x="2718129" y="4192288"/>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星形: 五角 36">
              <a:extLst>
                <a:ext uri="{FF2B5EF4-FFF2-40B4-BE49-F238E27FC236}">
                  <a16:creationId xmlns:a16="http://schemas.microsoft.com/office/drawing/2014/main" id="{731153AE-B03A-3244-A69F-CC6592DB7D7E}"/>
                </a:ext>
              </a:extLst>
            </p:cNvPr>
            <p:cNvSpPr/>
            <p:nvPr/>
          </p:nvSpPr>
          <p:spPr>
            <a:xfrm>
              <a:off x="2424650" y="4714160"/>
              <a:ext cx="33156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星形: 五角 37">
              <a:extLst>
                <a:ext uri="{FF2B5EF4-FFF2-40B4-BE49-F238E27FC236}">
                  <a16:creationId xmlns:a16="http://schemas.microsoft.com/office/drawing/2014/main" id="{B48C0818-CF3D-1741-9230-3F982305689B}"/>
                </a:ext>
              </a:extLst>
            </p:cNvPr>
            <p:cNvSpPr/>
            <p:nvPr/>
          </p:nvSpPr>
          <p:spPr>
            <a:xfrm>
              <a:off x="985177" y="4697870"/>
              <a:ext cx="33156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6" name="星形: 五角 39">
              <a:extLst>
                <a:ext uri="{FF2B5EF4-FFF2-40B4-BE49-F238E27FC236}">
                  <a16:creationId xmlns:a16="http://schemas.microsoft.com/office/drawing/2014/main" id="{9DF44C69-AFC1-2C46-BFA8-EB41D1EE13FF}"/>
                </a:ext>
              </a:extLst>
            </p:cNvPr>
            <p:cNvSpPr/>
            <p:nvPr/>
          </p:nvSpPr>
          <p:spPr>
            <a:xfrm>
              <a:off x="553763" y="4445487"/>
              <a:ext cx="33156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7" name="星形: 五角 40">
              <a:extLst>
                <a:ext uri="{FF2B5EF4-FFF2-40B4-BE49-F238E27FC236}">
                  <a16:creationId xmlns:a16="http://schemas.microsoft.com/office/drawing/2014/main" id="{E7342B58-9083-3F45-931E-111D119D364C}"/>
                </a:ext>
              </a:extLst>
            </p:cNvPr>
            <p:cNvSpPr/>
            <p:nvPr/>
          </p:nvSpPr>
          <p:spPr>
            <a:xfrm>
              <a:off x="1172926" y="5086015"/>
              <a:ext cx="33156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cxnSp>
        <p:nvCxnSpPr>
          <p:cNvPr id="159" name="直線單箭頭接點 44">
            <a:extLst>
              <a:ext uri="{FF2B5EF4-FFF2-40B4-BE49-F238E27FC236}">
                <a16:creationId xmlns:a16="http://schemas.microsoft.com/office/drawing/2014/main" id="{9F5DD93B-ACDA-CB49-BDCF-F60C0C6B0050}"/>
              </a:ext>
            </a:extLst>
          </p:cNvPr>
          <p:cNvCxnSpPr>
            <a:cxnSpLocks/>
          </p:cNvCxnSpPr>
          <p:nvPr/>
        </p:nvCxnSpPr>
        <p:spPr>
          <a:xfrm>
            <a:off x="3789165" y="4857823"/>
            <a:ext cx="24575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文字方塊 47">
            <a:extLst>
              <a:ext uri="{FF2B5EF4-FFF2-40B4-BE49-F238E27FC236}">
                <a16:creationId xmlns:a16="http://schemas.microsoft.com/office/drawing/2014/main" id="{A1EC1643-BACC-F847-B65D-E9867875F7F0}"/>
              </a:ext>
            </a:extLst>
          </p:cNvPr>
          <p:cNvSpPr txBox="1"/>
          <p:nvPr/>
        </p:nvSpPr>
        <p:spPr>
          <a:xfrm>
            <a:off x="4376559" y="4881673"/>
            <a:ext cx="1093088" cy="400110"/>
          </a:xfrm>
          <a:prstGeom prst="rect">
            <a:avLst/>
          </a:prstGeom>
          <a:noFill/>
        </p:spPr>
        <p:txBody>
          <a:bodyPr wrap="square" rtlCol="0">
            <a:spAutoFit/>
          </a:bodyPr>
          <a:lstStyle/>
          <a:p>
            <a:pPr algn="ctr"/>
            <a:r>
              <a:rPr lang="zh-TW" altLang="en-US" sz="2000" dirty="0"/>
              <a:t>训练</a:t>
            </a:r>
          </a:p>
        </p:txBody>
      </p:sp>
      <p:sp>
        <p:nvSpPr>
          <p:cNvPr id="161" name="文字方塊 48">
            <a:extLst>
              <a:ext uri="{FF2B5EF4-FFF2-40B4-BE49-F238E27FC236}">
                <a16:creationId xmlns:a16="http://schemas.microsoft.com/office/drawing/2014/main" id="{9492207A-BEAC-4546-9AAF-EA55791BC88B}"/>
              </a:ext>
            </a:extLst>
          </p:cNvPr>
          <p:cNvSpPr txBox="1"/>
          <p:nvPr/>
        </p:nvSpPr>
        <p:spPr>
          <a:xfrm>
            <a:off x="8299555" y="6282247"/>
            <a:ext cx="2932043" cy="461665"/>
          </a:xfrm>
          <a:prstGeom prst="rect">
            <a:avLst/>
          </a:prstGeom>
          <a:noFill/>
        </p:spPr>
        <p:txBody>
          <a:bodyPr wrap="square" rtlCol="0">
            <a:spAutoFit/>
          </a:bodyPr>
          <a:lstStyle/>
          <a:p>
            <a:pPr algn="ctr"/>
            <a:r>
              <a:rPr lang="en-US" altLang="zh-TW" sz="2400" dirty="0"/>
              <a:t>easy to discriminate</a:t>
            </a:r>
            <a:endParaRPr lang="zh-TW" altLang="en-US" sz="2400" dirty="0"/>
          </a:p>
        </p:txBody>
      </p:sp>
      <p:sp>
        <p:nvSpPr>
          <p:cNvPr id="168" name="圆角矩形 167">
            <a:extLst>
              <a:ext uri="{FF2B5EF4-FFF2-40B4-BE49-F238E27FC236}">
                <a16:creationId xmlns:a16="http://schemas.microsoft.com/office/drawing/2014/main" id="{636028B0-8133-7046-954A-04685A04D1E1}"/>
              </a:ext>
            </a:extLst>
          </p:cNvPr>
          <p:cNvSpPr/>
          <p:nvPr/>
        </p:nvSpPr>
        <p:spPr>
          <a:xfrm>
            <a:off x="6588884" y="2250462"/>
            <a:ext cx="1093088" cy="991389"/>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D</a:t>
            </a:r>
            <a:endParaRPr kumimoji="1" lang="zh-CN" altLang="en-US" sz="2000" dirty="0"/>
          </a:p>
        </p:txBody>
      </p:sp>
      <p:sp>
        <p:nvSpPr>
          <p:cNvPr id="169" name="圆角矩形 168">
            <a:extLst>
              <a:ext uri="{FF2B5EF4-FFF2-40B4-BE49-F238E27FC236}">
                <a16:creationId xmlns:a16="http://schemas.microsoft.com/office/drawing/2014/main" id="{17843985-0E4B-0D46-B052-8418F843C077}"/>
              </a:ext>
            </a:extLst>
          </p:cNvPr>
          <p:cNvSpPr/>
          <p:nvPr/>
        </p:nvSpPr>
        <p:spPr>
          <a:xfrm>
            <a:off x="6614202" y="4300642"/>
            <a:ext cx="1093088" cy="977407"/>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D</a:t>
            </a:r>
            <a:endParaRPr kumimoji="1" lang="zh-CN" altLang="en-US" sz="2000" dirty="0"/>
          </a:p>
        </p:txBody>
      </p:sp>
      <mc:AlternateContent xmlns:mc="http://schemas.openxmlformats.org/markup-compatibility/2006" xmlns:a14="http://schemas.microsoft.com/office/drawing/2010/main">
        <mc:Choice Requires="a14">
          <p:sp>
            <p:nvSpPr>
              <p:cNvPr id="170" name="文字方塊 48">
                <a:extLst>
                  <a:ext uri="{FF2B5EF4-FFF2-40B4-BE49-F238E27FC236}">
                    <a16:creationId xmlns:a16="http://schemas.microsoft.com/office/drawing/2014/main" id="{98F38758-52DA-D445-A8D5-18FC8B898951}"/>
                  </a:ext>
                </a:extLst>
              </p:cNvPr>
              <p:cNvSpPr txBox="1"/>
              <p:nvPr/>
            </p:nvSpPr>
            <p:spPr>
              <a:xfrm>
                <a:off x="5550115" y="5296190"/>
                <a:ext cx="4452089" cy="403444"/>
              </a:xfrm>
              <a:prstGeom prst="rect">
                <a:avLst/>
              </a:prstGeom>
              <a:noFill/>
            </p:spPr>
            <p:txBody>
              <a:bodyPr wrap="square" rtlCol="0">
                <a:spAutoFit/>
              </a:bodyPr>
              <a:lstStyle/>
              <a:p>
                <a:pPr algn="ctr"/>
                <a:r>
                  <a:rPr lang="zh-TW" altLang="en-US" sz="2000" dirty="0">
                    <a:latin typeface="+mn-ea"/>
                  </a:rPr>
                  <a:t>很容易判别</a:t>
                </a:r>
                <a:r>
                  <a:rPr lang="zh-CN" altLang="en-US" sz="2000" dirty="0">
                    <a:latin typeface="+mn-ea"/>
                  </a:rPr>
                  <a:t>，</a:t>
                </a:r>
                <a:r>
                  <a:rPr lang="en-US" altLang="zh-TW" sz="2000" dirty="0">
                    <a:latin typeface="+mn-ea"/>
                  </a:rPr>
                  <a:t> </a:t>
                </a:r>
                <a14:m>
                  <m:oMath xmlns:m="http://schemas.openxmlformats.org/officeDocument/2006/math">
                    <m:r>
                      <a:rPr lang="en-US" altLang="zh-TW" sz="2000" i="1">
                        <a:latin typeface="Cambria Math" panose="02040503050406030204" pitchFamily="18" charset="0"/>
                      </a:rPr>
                      <m:t>𝑉</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𝐷</m:t>
                        </m:r>
                        <m:r>
                          <a:rPr lang="en-US" altLang="zh-TW" sz="2000" i="1">
                            <a:latin typeface="Cambria Math" panose="02040503050406030204" pitchFamily="18" charset="0"/>
                          </a:rPr>
                          <m:t>,</m:t>
                        </m:r>
                        <m:r>
                          <a:rPr lang="en-US" altLang="zh-TW" sz="2000" i="1">
                            <a:latin typeface="Cambria Math" panose="02040503050406030204" pitchFamily="18" charset="0"/>
                          </a:rPr>
                          <m:t>𝐺</m:t>
                        </m:r>
                      </m:e>
                    </m:d>
                    <m:r>
                      <a:rPr lang="zh-TW" altLang="en-US" sz="2000" i="1">
                        <a:latin typeface="Cambria Math" panose="02040503050406030204" pitchFamily="18" charset="0"/>
                      </a:rPr>
                      <m:t>大</m:t>
                    </m:r>
                  </m:oMath>
                </a14:m>
                <a:endParaRPr lang="zh-TW" altLang="en-US" sz="2000" dirty="0">
                  <a:latin typeface="+mn-ea"/>
                </a:endParaRPr>
              </a:p>
            </p:txBody>
          </p:sp>
        </mc:Choice>
        <mc:Fallback xmlns="">
          <p:sp>
            <p:nvSpPr>
              <p:cNvPr id="170" name="文字方塊 48">
                <a:extLst>
                  <a:ext uri="{FF2B5EF4-FFF2-40B4-BE49-F238E27FC236}">
                    <a16:creationId xmlns:a16="http://schemas.microsoft.com/office/drawing/2014/main" id="{98F38758-52DA-D445-A8D5-18FC8B898951}"/>
                  </a:ext>
                </a:extLst>
              </p:cNvPr>
              <p:cNvSpPr txBox="1">
                <a:spLocks noRot="1" noChangeAspect="1" noMove="1" noResize="1" noEditPoints="1" noAdjustHandles="1" noChangeArrowheads="1" noChangeShapeType="1" noTextEdit="1"/>
              </p:cNvSpPr>
              <p:nvPr/>
            </p:nvSpPr>
            <p:spPr>
              <a:xfrm>
                <a:off x="5550115" y="5296190"/>
                <a:ext cx="4452089" cy="403444"/>
              </a:xfrm>
              <a:prstGeom prst="rect">
                <a:avLst/>
              </a:prstGeom>
              <a:blipFill>
                <a:blip r:embed="rId10"/>
                <a:stretch>
                  <a:fillRect t="-6061"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字方塊 51">
                <a:extLst>
                  <a:ext uri="{FF2B5EF4-FFF2-40B4-BE49-F238E27FC236}">
                    <a16:creationId xmlns:a16="http://schemas.microsoft.com/office/drawing/2014/main" id="{34D9F6FE-0DD1-C343-86E9-2C36974AA9C8}"/>
                  </a:ext>
                </a:extLst>
              </p:cNvPr>
              <p:cNvSpPr txBox="1"/>
              <p:nvPr/>
            </p:nvSpPr>
            <p:spPr>
              <a:xfrm>
                <a:off x="1162580" y="5364179"/>
                <a:ext cx="2932043" cy="461665"/>
              </a:xfrm>
              <a:prstGeom prst="rect">
                <a:avLst/>
              </a:prstGeom>
              <a:noFill/>
            </p:spPr>
            <p:txBody>
              <a:bodyPr wrap="square" rtlCol="0">
                <a:spAutoFit/>
              </a:bodyPr>
              <a:lstStyle/>
              <a:p>
                <a:pPr algn="ctr"/>
                <a14:m>
                  <m:oMath xmlns:m="http://schemas.openxmlformats.org/officeDocument/2006/math">
                    <m:r>
                      <a:rPr lang="en-US" altLang="zh-TW" sz="2400" i="1">
                        <a:latin typeface="Cambria Math" panose="02040503050406030204" pitchFamily="18" charset="0"/>
                      </a:rPr>
                      <m:t>𝐷𝑖𝑣</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e>
                    </m:d>
                  </m:oMath>
                </a14:m>
                <a:r>
                  <a:rPr lang="zh-CN" altLang="en-US" sz="2400" dirty="0"/>
                  <a:t> </a:t>
                </a:r>
                <a:r>
                  <a:rPr lang="zh-CN" altLang="en-US" sz="2000" dirty="0"/>
                  <a:t>散度大</a:t>
                </a:r>
                <a:endParaRPr lang="zh-TW" altLang="en-US" sz="2000" dirty="0"/>
              </a:p>
            </p:txBody>
          </p:sp>
        </mc:Choice>
        <mc:Fallback xmlns="">
          <p:sp>
            <p:nvSpPr>
              <p:cNvPr id="171" name="文字方塊 51">
                <a:extLst>
                  <a:ext uri="{FF2B5EF4-FFF2-40B4-BE49-F238E27FC236}">
                    <a16:creationId xmlns:a16="http://schemas.microsoft.com/office/drawing/2014/main" id="{34D9F6FE-0DD1-C343-86E9-2C36974AA9C8}"/>
                  </a:ext>
                </a:extLst>
              </p:cNvPr>
              <p:cNvSpPr txBox="1">
                <a:spLocks noRot="1" noChangeAspect="1" noMove="1" noResize="1" noEditPoints="1" noAdjustHandles="1" noChangeArrowheads="1" noChangeShapeType="1" noTextEdit="1"/>
              </p:cNvSpPr>
              <p:nvPr/>
            </p:nvSpPr>
            <p:spPr>
              <a:xfrm>
                <a:off x="1162580" y="5364179"/>
                <a:ext cx="2932043" cy="461665"/>
              </a:xfrm>
              <a:prstGeom prst="rect">
                <a:avLst/>
              </a:prstGeom>
              <a:blipFill>
                <a:blip r:embed="rId11"/>
                <a:stretch>
                  <a:fillRect r="-1299"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94899E-BDB4-E447-AF3B-11114DFD2287}"/>
                  </a:ext>
                </a:extLst>
              </p:cNvPr>
              <p:cNvSpPr txBox="1"/>
              <p:nvPr/>
            </p:nvSpPr>
            <p:spPr>
              <a:xfrm>
                <a:off x="4872190" y="3799756"/>
                <a:ext cx="5993929" cy="499304"/>
              </a:xfrm>
              <a:prstGeom prst="rect">
                <a:avLst/>
              </a:prstGeom>
              <a:noFill/>
            </p:spPr>
            <p:txBody>
              <a:bodyPr wrap="square" rtlCol="0">
                <a:spAutoFit/>
              </a:bodyPr>
              <a:lstStyle/>
              <a:p>
                <a:r>
                  <a:rPr kumimoji="1" lang="zh-CN" altLang="en-US" sz="2000" dirty="0"/>
                  <a:t>原理推出：</a:t>
                </a:r>
                <a14:m>
                  <m:oMath xmlns:m="http://schemas.openxmlformats.org/officeDocument/2006/math">
                    <m:func>
                      <m:funcPr>
                        <m:ctrlPr>
                          <a:rPr lang="en-US" altLang="zh-TW" sz="2000" i="1" smtClean="0">
                            <a:solidFill>
                              <a:srgbClr val="FF0000"/>
                            </a:solidFill>
                            <a:latin typeface="Cambria Math" panose="02040503050406030204" pitchFamily="18" charset="0"/>
                          </a:rPr>
                        </m:ctrlPr>
                      </m:funcPr>
                      <m:fName>
                        <m:limLow>
                          <m:limLowPr>
                            <m:ctrlPr>
                              <a:rPr lang="en-US" altLang="zh-TW" sz="2000" i="1" smtClean="0">
                                <a:solidFill>
                                  <a:srgbClr val="FF0000"/>
                                </a:solidFill>
                                <a:latin typeface="Cambria Math" panose="02040503050406030204" pitchFamily="18" charset="0"/>
                              </a:rPr>
                            </m:ctrlPr>
                          </m:limLowPr>
                          <m:e>
                            <m:r>
                              <m:rPr>
                                <m:sty m:val="p"/>
                              </m:rPr>
                              <a:rPr lang="en-US" altLang="zh-TW" sz="2000">
                                <a:solidFill>
                                  <a:srgbClr val="FF0000"/>
                                </a:solidFill>
                                <a:latin typeface="Cambria Math" panose="02040503050406030204" pitchFamily="18" charset="0"/>
                              </a:rPr>
                              <m:t>max</m:t>
                            </m:r>
                          </m:e>
                          <m:lim>
                            <m:r>
                              <a:rPr lang="en-US" altLang="zh-TW" sz="2000" i="1">
                                <a:solidFill>
                                  <a:srgbClr val="FF0000"/>
                                </a:solidFill>
                                <a:latin typeface="Cambria Math" panose="02040503050406030204" pitchFamily="18" charset="0"/>
                              </a:rPr>
                              <m:t>𝐷</m:t>
                            </m:r>
                          </m:lim>
                        </m:limLow>
                      </m:fName>
                      <m:e>
                        <m:r>
                          <a:rPr lang="en-US" altLang="zh-TW" sz="2000" i="1">
                            <a:solidFill>
                              <a:srgbClr val="FF0000"/>
                            </a:solidFill>
                            <a:latin typeface="Cambria Math" panose="02040503050406030204" pitchFamily="18" charset="0"/>
                          </a:rPr>
                          <m:t>𝑉</m:t>
                        </m:r>
                        <m:d>
                          <m:dPr>
                            <m:ctrlPr>
                              <a:rPr lang="en-US" altLang="zh-TW" sz="2000" i="1">
                                <a:solidFill>
                                  <a:srgbClr val="FF0000"/>
                                </a:solidFill>
                                <a:latin typeface="Cambria Math" panose="02040503050406030204" pitchFamily="18" charset="0"/>
                              </a:rPr>
                            </m:ctrlPr>
                          </m:dPr>
                          <m:e>
                            <m:r>
                              <a:rPr lang="en-US" altLang="zh-TW" sz="2000" i="1">
                                <a:solidFill>
                                  <a:srgbClr val="FF0000"/>
                                </a:solidFill>
                                <a:latin typeface="Cambria Math" panose="02040503050406030204" pitchFamily="18" charset="0"/>
                              </a:rPr>
                              <m:t>𝐷</m:t>
                            </m:r>
                            <m:r>
                              <a:rPr lang="en-US" altLang="zh-TW" sz="2000" i="1">
                                <a:solidFill>
                                  <a:srgbClr val="FF0000"/>
                                </a:solidFill>
                                <a:latin typeface="Cambria Math" panose="02040503050406030204" pitchFamily="18" charset="0"/>
                              </a:rPr>
                              <m:t>,</m:t>
                            </m:r>
                            <m:r>
                              <a:rPr lang="en-US" altLang="zh-TW" sz="2000" i="1">
                                <a:solidFill>
                                  <a:srgbClr val="FF0000"/>
                                </a:solidFill>
                                <a:latin typeface="Cambria Math" panose="02040503050406030204" pitchFamily="18" charset="0"/>
                              </a:rPr>
                              <m:t>𝐺</m:t>
                            </m:r>
                          </m:e>
                        </m:d>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𝐽𝑆</m:t>
                        </m:r>
                        <m:r>
                          <a:rPr lang="zh-CN" altLang="en-US" sz="2000" i="1">
                            <a:solidFill>
                              <a:srgbClr val="FF0000"/>
                            </a:solidFill>
                            <a:latin typeface="Cambria Math" panose="02040503050406030204" pitchFamily="18" charset="0"/>
                          </a:rPr>
                          <m:t> </m:t>
                        </m:r>
                        <m:r>
                          <m:rPr>
                            <m:sty m:val="p"/>
                          </m:rPr>
                          <a:rPr lang="en-US" altLang="zh-CN" sz="2000" i="1">
                            <a:solidFill>
                              <a:srgbClr val="FF0000"/>
                            </a:solidFill>
                            <a:latin typeface="Cambria Math" panose="02040503050406030204" pitchFamily="18" charset="0"/>
                          </a:rPr>
                          <m:t>divergence</m:t>
                        </m:r>
                        <m:r>
                          <a:rPr lang="zh-CN" altLang="en-US" sz="2000" b="0" i="1" smtClean="0">
                            <a:solidFill>
                              <a:srgbClr val="FF0000"/>
                            </a:solidFill>
                            <a:latin typeface="Cambria Math" panose="02040503050406030204" pitchFamily="18" charset="0"/>
                          </a:rPr>
                          <m:t> </m:t>
                        </m:r>
                        <m:r>
                          <a:rPr lang="en-US" altLang="zh-CN" sz="2000" b="0" i="1" smtClean="0">
                            <a:solidFill>
                              <a:srgbClr val="FF0000"/>
                            </a:solidFill>
                            <a:latin typeface="Cambria Math" panose="02040503050406030204" pitchFamily="18" charset="0"/>
                          </a:rPr>
                          <m:t>(</m:t>
                        </m:r>
                        <m:r>
                          <a:rPr lang="zh-CN" altLang="en-US" sz="2000" i="1">
                            <a:solidFill>
                              <a:srgbClr val="FF0000"/>
                            </a:solidFill>
                            <a:latin typeface="Cambria Math" panose="02040503050406030204" pitchFamily="18" charset="0"/>
                          </a:rPr>
                          <m:t>附</m:t>
                        </m:r>
                        <m:r>
                          <m:rPr>
                            <m:sty m:val="p"/>
                          </m:rPr>
                          <a:rPr lang="en-US" altLang="zh-CN" sz="2000" i="1" smtClean="0">
                            <a:solidFill>
                              <a:srgbClr val="FF0000"/>
                            </a:solidFill>
                            <a:latin typeface="Cambria Math" panose="02040503050406030204" pitchFamily="18" charset="0"/>
                          </a:rPr>
                          <m:t>B</m:t>
                        </m:r>
                        <m:r>
                          <a:rPr lang="en-US" altLang="zh-CN" sz="2000" i="1" smtClean="0">
                            <a:solidFill>
                              <a:srgbClr val="FF0000"/>
                            </a:solidFill>
                            <a:latin typeface="Cambria Math" panose="02040503050406030204" pitchFamily="18" charset="0"/>
                          </a:rPr>
                          <m:t>)</m:t>
                        </m:r>
                        <m:r>
                          <a:rPr lang="zh-CN" altLang="en-US" sz="2000" i="1">
                            <a:solidFill>
                              <a:srgbClr val="FF0000"/>
                            </a:solidFill>
                            <a:latin typeface="Cambria Math" panose="02040503050406030204" pitchFamily="18" charset="0"/>
                          </a:rPr>
                          <m:t> </m:t>
                        </m:r>
                      </m:e>
                    </m:func>
                  </m:oMath>
                </a14:m>
                <a:endParaRPr kumimoji="1" lang="zh-CN" altLang="en-US" sz="2000" dirty="0"/>
              </a:p>
            </p:txBody>
          </p:sp>
        </mc:Choice>
        <mc:Fallback xmlns="">
          <p:sp>
            <p:nvSpPr>
              <p:cNvPr id="8" name="文本框 7">
                <a:extLst>
                  <a:ext uri="{FF2B5EF4-FFF2-40B4-BE49-F238E27FC236}">
                    <a16:creationId xmlns:a16="http://schemas.microsoft.com/office/drawing/2014/main" id="{1594899E-BDB4-E447-AF3B-11114DFD2287}"/>
                  </a:ext>
                </a:extLst>
              </p:cNvPr>
              <p:cNvSpPr txBox="1">
                <a:spLocks noRot="1" noChangeAspect="1" noMove="1" noResize="1" noEditPoints="1" noAdjustHandles="1" noChangeArrowheads="1" noChangeShapeType="1" noTextEdit="1"/>
              </p:cNvSpPr>
              <p:nvPr/>
            </p:nvSpPr>
            <p:spPr>
              <a:xfrm>
                <a:off x="4872190" y="3799756"/>
                <a:ext cx="5993929" cy="499304"/>
              </a:xfrm>
              <a:prstGeom prst="rect">
                <a:avLst/>
              </a:prstGeom>
              <a:blipFill>
                <a:blip r:embed="rId12"/>
                <a:stretch>
                  <a:fillRect l="-1271" t="-4878"/>
                </a:stretch>
              </a:blipFill>
            </p:spPr>
            <p:txBody>
              <a:bodyPr/>
              <a:lstStyle/>
              <a:p>
                <a:r>
                  <a:rPr lang="zh-CN" altLang="en-US">
                    <a:noFill/>
                  </a:rPr>
                  <a:t> </a:t>
                </a:r>
              </a:p>
            </p:txBody>
          </p:sp>
        </mc:Fallback>
      </mc:AlternateContent>
      <p:sp>
        <p:nvSpPr>
          <p:cNvPr id="174" name="星形: 五角 21">
            <a:extLst>
              <a:ext uri="{FF2B5EF4-FFF2-40B4-BE49-F238E27FC236}">
                <a16:creationId xmlns:a16="http://schemas.microsoft.com/office/drawing/2014/main" id="{F9BEF928-85F1-2E4F-92CA-4DB83B4CF4A9}"/>
              </a:ext>
            </a:extLst>
          </p:cNvPr>
          <p:cNvSpPr/>
          <p:nvPr/>
        </p:nvSpPr>
        <p:spPr>
          <a:xfrm>
            <a:off x="7831694" y="2319696"/>
            <a:ext cx="31067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星形: 五角 22">
            <a:extLst>
              <a:ext uri="{FF2B5EF4-FFF2-40B4-BE49-F238E27FC236}">
                <a16:creationId xmlns:a16="http://schemas.microsoft.com/office/drawing/2014/main" id="{9641E72A-D172-C64A-BD74-9B187DBCEDD1}"/>
              </a:ext>
            </a:extLst>
          </p:cNvPr>
          <p:cNvSpPr/>
          <p:nvPr/>
        </p:nvSpPr>
        <p:spPr>
          <a:xfrm>
            <a:off x="9002416" y="2338669"/>
            <a:ext cx="31067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6" name="文字方塊 23">
            <a:extLst>
              <a:ext uri="{FF2B5EF4-FFF2-40B4-BE49-F238E27FC236}">
                <a16:creationId xmlns:a16="http://schemas.microsoft.com/office/drawing/2014/main" id="{C162AC09-5F2A-424E-A4B4-59A3F34918A9}"/>
              </a:ext>
            </a:extLst>
          </p:cNvPr>
          <p:cNvSpPr txBox="1"/>
          <p:nvPr/>
        </p:nvSpPr>
        <p:spPr>
          <a:xfrm>
            <a:off x="8142364" y="2268978"/>
            <a:ext cx="3933117" cy="461665"/>
          </a:xfrm>
          <a:prstGeom prst="rect">
            <a:avLst/>
          </a:prstGeom>
          <a:noFill/>
        </p:spPr>
        <p:txBody>
          <a:bodyPr wrap="square" rtlCol="0">
            <a:spAutoFit/>
          </a:bodyPr>
          <a:lstStyle/>
          <a:p>
            <a:r>
              <a:rPr lang="en-US" altLang="zh-TW" sz="2400" dirty="0"/>
              <a:t>:</a:t>
            </a:r>
            <a:r>
              <a:rPr lang="en-US" altLang="zh-CN" sz="2400" dirty="0"/>
              <a:t>0.5</a:t>
            </a:r>
            <a:endParaRPr lang="zh-TW" altLang="en-US" sz="2000" dirty="0">
              <a:latin typeface="+mn-ea"/>
            </a:endParaRPr>
          </a:p>
        </p:txBody>
      </p:sp>
      <p:sp>
        <p:nvSpPr>
          <p:cNvPr id="177" name="文字方塊 24">
            <a:extLst>
              <a:ext uri="{FF2B5EF4-FFF2-40B4-BE49-F238E27FC236}">
                <a16:creationId xmlns:a16="http://schemas.microsoft.com/office/drawing/2014/main" id="{4956F014-C5B6-E748-984E-61C94034D267}"/>
              </a:ext>
            </a:extLst>
          </p:cNvPr>
          <p:cNvSpPr txBox="1"/>
          <p:nvPr/>
        </p:nvSpPr>
        <p:spPr>
          <a:xfrm>
            <a:off x="9313086" y="2267040"/>
            <a:ext cx="3837024" cy="461665"/>
          </a:xfrm>
          <a:prstGeom prst="rect">
            <a:avLst/>
          </a:prstGeom>
          <a:noFill/>
        </p:spPr>
        <p:txBody>
          <a:bodyPr wrap="square" rtlCol="0">
            <a:spAutoFit/>
          </a:bodyPr>
          <a:lstStyle/>
          <a:p>
            <a:r>
              <a:rPr lang="en-US" altLang="zh-TW" sz="2400" dirty="0"/>
              <a:t>:</a:t>
            </a:r>
            <a:r>
              <a:rPr lang="en-US" altLang="zh-CN" sz="2400" dirty="0"/>
              <a:t>0.5</a:t>
            </a:r>
            <a:endParaRPr lang="zh-TW" altLang="en-US" sz="2000" dirty="0">
              <a:latin typeface="+mn-ea"/>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8C0DD91-B80D-7D4F-8606-5B4CDD0E0A2C}"/>
                  </a:ext>
                </a:extLst>
              </p:cNvPr>
              <p:cNvSpPr/>
              <p:nvPr/>
            </p:nvSpPr>
            <p:spPr>
              <a:xfrm>
                <a:off x="7744220" y="2947227"/>
                <a:ext cx="3390672" cy="369332"/>
              </a:xfrm>
              <a:prstGeom prst="rect">
                <a:avLst/>
              </a:prstGeom>
            </p:spPr>
            <p:txBody>
              <a:bodyPr wrap="none">
                <a:spAutoFit/>
              </a:bodyPr>
              <a:lstStyle/>
              <a:p>
                <a14:m>
                  <m:oMath xmlns:m="http://schemas.openxmlformats.org/officeDocument/2006/math">
                    <m:r>
                      <a:rPr lang="en-US" altLang="zh-TW" i="1" smtClean="0">
                        <a:solidFill>
                          <a:prstClr val="black"/>
                        </a:solidFill>
                        <a:latin typeface="Cambria Math" panose="02040503050406030204" pitchFamily="18" charset="0"/>
                      </a:rPr>
                      <m:t>𝑙𝑜𝑔</m:t>
                    </m:r>
                    <m:d>
                      <m:dPr>
                        <m:ctrlPr>
                          <a:rPr lang="en-US" altLang="zh-TW"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0.5</m:t>
                        </m:r>
                      </m:e>
                    </m:d>
                    <m:r>
                      <a:rPr lang="en-US" altLang="zh-TW" i="1">
                        <a:solidFill>
                          <a:prstClr val="black"/>
                        </a:solidFill>
                        <a:latin typeface="Cambria Math" panose="02040503050406030204" pitchFamily="18" charset="0"/>
                      </a:rPr>
                      <m:t>+</m:t>
                    </m:r>
                    <m:r>
                      <a:rPr lang="en-US" altLang="zh-TW" i="1">
                        <a:solidFill>
                          <a:prstClr val="black"/>
                        </a:solidFill>
                        <a:latin typeface="Cambria Math" panose="02040503050406030204" pitchFamily="18" charset="0"/>
                      </a:rPr>
                      <m:t>𝑙𝑜𝑔</m:t>
                    </m:r>
                    <m:d>
                      <m:dPr>
                        <m:ctrlPr>
                          <a:rPr lang="en-US" altLang="zh-TW" i="1">
                            <a:solidFill>
                              <a:prstClr val="black"/>
                            </a:solidFill>
                            <a:latin typeface="Cambria Math" panose="02040503050406030204" pitchFamily="18" charset="0"/>
                          </a:rPr>
                        </m:ctrlPr>
                      </m:dPr>
                      <m:e>
                        <m:r>
                          <a:rPr lang="en-US" altLang="zh-TW" i="1">
                            <a:solidFill>
                              <a:prstClr val="black"/>
                            </a:solidFill>
                            <a:latin typeface="Cambria Math" panose="02040503050406030204" pitchFamily="18" charset="0"/>
                          </a:rPr>
                          <m:t>1−</m:t>
                        </m:r>
                        <m:r>
                          <a:rPr lang="en-US" altLang="zh-CN" i="1">
                            <a:solidFill>
                              <a:prstClr val="black"/>
                            </a:solidFill>
                            <a:latin typeface="Cambria Math" panose="02040503050406030204" pitchFamily="18" charset="0"/>
                          </a:rPr>
                          <m:t>0.5</m:t>
                        </m:r>
                      </m:e>
                    </m:d>
                  </m:oMath>
                </a14:m>
                <a:r>
                  <a:rPr lang="zh-CN" altLang="en-US" dirty="0"/>
                  <a:t> </a:t>
                </a:r>
                <a:r>
                  <a:rPr lang="en-US" altLang="zh-CN" dirty="0"/>
                  <a:t>=</a:t>
                </a:r>
                <a:r>
                  <a:rPr lang="zh-CN" altLang="en-US" dirty="0"/>
                  <a:t> </a:t>
                </a:r>
                <a:r>
                  <a:rPr lang="en-US" altLang="zh-CN" dirty="0"/>
                  <a:t>-</a:t>
                </a:r>
                <a:r>
                  <a:rPr lang="zh-CN" altLang="en-US" dirty="0"/>
                  <a:t> </a:t>
                </a:r>
                <a:r>
                  <a:rPr lang="en-US" altLang="zh-CN" dirty="0"/>
                  <a:t>0.6</a:t>
                </a:r>
                <a:r>
                  <a:rPr lang="zh-CN" altLang="en-US" dirty="0"/>
                  <a:t>  </a:t>
                </a:r>
              </a:p>
            </p:txBody>
          </p:sp>
        </mc:Choice>
        <mc:Fallback xmlns="">
          <p:sp>
            <p:nvSpPr>
              <p:cNvPr id="9" name="矩形 8">
                <a:extLst>
                  <a:ext uri="{FF2B5EF4-FFF2-40B4-BE49-F238E27FC236}">
                    <a16:creationId xmlns:a16="http://schemas.microsoft.com/office/drawing/2014/main" id="{28C0DD91-B80D-7D4F-8606-5B4CDD0E0A2C}"/>
                  </a:ext>
                </a:extLst>
              </p:cNvPr>
              <p:cNvSpPr>
                <a:spLocks noRot="1" noChangeAspect="1" noMove="1" noResize="1" noEditPoints="1" noAdjustHandles="1" noChangeArrowheads="1" noChangeShapeType="1" noTextEdit="1"/>
              </p:cNvSpPr>
              <p:nvPr/>
            </p:nvSpPr>
            <p:spPr>
              <a:xfrm>
                <a:off x="7744220" y="2947227"/>
                <a:ext cx="3390672" cy="369332"/>
              </a:xfrm>
              <a:prstGeom prst="rect">
                <a:avLst/>
              </a:prstGeom>
              <a:blipFill>
                <a:blip r:embed="rId13"/>
                <a:stretch>
                  <a:fillRect l="-373"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矩形 177">
                <a:extLst>
                  <a:ext uri="{FF2B5EF4-FFF2-40B4-BE49-F238E27FC236}">
                    <a16:creationId xmlns:a16="http://schemas.microsoft.com/office/drawing/2014/main" id="{7CAC35F2-4E24-A94D-BBF6-D18E1D06C5EA}"/>
                  </a:ext>
                </a:extLst>
              </p:cNvPr>
              <p:cNvSpPr/>
              <p:nvPr/>
            </p:nvSpPr>
            <p:spPr>
              <a:xfrm>
                <a:off x="7840926" y="4838498"/>
                <a:ext cx="3518912" cy="369332"/>
              </a:xfrm>
              <a:prstGeom prst="rect">
                <a:avLst/>
              </a:prstGeom>
            </p:spPr>
            <p:txBody>
              <a:bodyPr wrap="none">
                <a:spAutoFit/>
              </a:bodyPr>
              <a:lstStyle/>
              <a:p>
                <a14:m>
                  <m:oMath xmlns:m="http://schemas.openxmlformats.org/officeDocument/2006/math">
                    <m:r>
                      <a:rPr lang="en-US" altLang="zh-TW" i="1" smtClean="0">
                        <a:solidFill>
                          <a:prstClr val="black"/>
                        </a:solidFill>
                        <a:latin typeface="Cambria Math" panose="02040503050406030204" pitchFamily="18" charset="0"/>
                      </a:rPr>
                      <m:t>𝑙𝑜𝑔</m:t>
                    </m:r>
                    <m:d>
                      <m:dPr>
                        <m:ctrlPr>
                          <a:rPr lang="en-US" altLang="zh-TW"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0.9</m:t>
                        </m:r>
                      </m:e>
                    </m:d>
                    <m:r>
                      <a:rPr lang="en-US" altLang="zh-TW" i="1">
                        <a:solidFill>
                          <a:prstClr val="black"/>
                        </a:solidFill>
                        <a:latin typeface="Cambria Math" panose="02040503050406030204" pitchFamily="18" charset="0"/>
                      </a:rPr>
                      <m:t>+</m:t>
                    </m:r>
                    <m:r>
                      <a:rPr lang="en-US" altLang="zh-TW" i="1">
                        <a:solidFill>
                          <a:prstClr val="black"/>
                        </a:solidFill>
                        <a:latin typeface="Cambria Math" panose="02040503050406030204" pitchFamily="18" charset="0"/>
                      </a:rPr>
                      <m:t>𝑙𝑜𝑔</m:t>
                    </m:r>
                    <m:d>
                      <m:dPr>
                        <m:ctrlPr>
                          <a:rPr lang="en-US" altLang="zh-TW" i="1">
                            <a:solidFill>
                              <a:prstClr val="black"/>
                            </a:solidFill>
                            <a:latin typeface="Cambria Math" panose="02040503050406030204" pitchFamily="18" charset="0"/>
                          </a:rPr>
                        </m:ctrlPr>
                      </m:dPr>
                      <m:e>
                        <m:r>
                          <a:rPr lang="en-US" altLang="zh-TW" i="1">
                            <a:solidFill>
                              <a:prstClr val="black"/>
                            </a:solidFill>
                            <a:latin typeface="Cambria Math" panose="02040503050406030204" pitchFamily="18" charset="0"/>
                          </a:rPr>
                          <m:t>1−</m:t>
                        </m:r>
                        <m:r>
                          <a:rPr lang="en-US" altLang="zh-CN" i="1">
                            <a:solidFill>
                              <a:prstClr val="black"/>
                            </a:solidFill>
                            <a:latin typeface="Cambria Math" panose="02040503050406030204" pitchFamily="18" charset="0"/>
                          </a:rPr>
                          <m:t>0.</m:t>
                        </m:r>
                        <m:r>
                          <a:rPr lang="en-US" altLang="zh-CN" b="0" i="1" smtClean="0">
                            <a:solidFill>
                              <a:prstClr val="black"/>
                            </a:solidFill>
                            <a:latin typeface="Cambria Math" panose="02040503050406030204" pitchFamily="18" charset="0"/>
                          </a:rPr>
                          <m:t>1</m:t>
                        </m:r>
                      </m:e>
                    </m:d>
                  </m:oMath>
                </a14:m>
                <a:r>
                  <a:rPr lang="zh-CN" altLang="en-US" dirty="0"/>
                  <a:t> </a:t>
                </a:r>
                <a:r>
                  <a:rPr lang="en-US" altLang="zh-CN" dirty="0"/>
                  <a:t>=</a:t>
                </a:r>
                <a:r>
                  <a:rPr lang="zh-CN" altLang="en-US" dirty="0"/>
                  <a:t> </a:t>
                </a:r>
                <a:r>
                  <a:rPr lang="en-US" altLang="zh-CN" dirty="0"/>
                  <a:t>-</a:t>
                </a:r>
                <a:r>
                  <a:rPr lang="zh-CN" altLang="en-US" dirty="0"/>
                  <a:t> </a:t>
                </a:r>
                <a:r>
                  <a:rPr lang="en-US" altLang="zh-CN" dirty="0"/>
                  <a:t>0.09</a:t>
                </a:r>
                <a:r>
                  <a:rPr lang="zh-CN" altLang="en-US" dirty="0"/>
                  <a:t>  </a:t>
                </a:r>
              </a:p>
            </p:txBody>
          </p:sp>
        </mc:Choice>
        <mc:Fallback xmlns="">
          <p:sp>
            <p:nvSpPr>
              <p:cNvPr id="178" name="矩形 177">
                <a:extLst>
                  <a:ext uri="{FF2B5EF4-FFF2-40B4-BE49-F238E27FC236}">
                    <a16:creationId xmlns:a16="http://schemas.microsoft.com/office/drawing/2014/main" id="{7CAC35F2-4E24-A94D-BBF6-D18E1D06C5EA}"/>
                  </a:ext>
                </a:extLst>
              </p:cNvPr>
              <p:cNvSpPr>
                <a:spLocks noRot="1" noChangeAspect="1" noMove="1" noResize="1" noEditPoints="1" noAdjustHandles="1" noChangeArrowheads="1" noChangeShapeType="1" noTextEdit="1"/>
              </p:cNvSpPr>
              <p:nvPr/>
            </p:nvSpPr>
            <p:spPr>
              <a:xfrm>
                <a:off x="7840926" y="4838498"/>
                <a:ext cx="3518912" cy="369332"/>
              </a:xfrm>
              <a:prstGeom prst="rect">
                <a:avLst/>
              </a:prstGeom>
              <a:blipFill>
                <a:blip r:embed="rId14"/>
                <a:stretch>
                  <a:fillRect l="-360" t="-6667" b="-23333"/>
                </a:stretch>
              </a:blipFill>
            </p:spPr>
            <p:txBody>
              <a:bodyPr/>
              <a:lstStyle/>
              <a:p>
                <a:r>
                  <a:rPr lang="zh-CN" altLang="en-US">
                    <a:noFill/>
                  </a:rPr>
                  <a:t> </a:t>
                </a:r>
              </a:p>
            </p:txBody>
          </p:sp>
        </mc:Fallback>
      </mc:AlternateContent>
      <p:sp>
        <p:nvSpPr>
          <p:cNvPr id="179" name="星形: 五角 21">
            <a:extLst>
              <a:ext uri="{FF2B5EF4-FFF2-40B4-BE49-F238E27FC236}">
                <a16:creationId xmlns:a16="http://schemas.microsoft.com/office/drawing/2014/main" id="{2E972425-EAEB-0545-A85D-41DA2B621996}"/>
              </a:ext>
            </a:extLst>
          </p:cNvPr>
          <p:cNvSpPr/>
          <p:nvPr/>
        </p:nvSpPr>
        <p:spPr>
          <a:xfrm>
            <a:off x="7868230" y="4384340"/>
            <a:ext cx="310670" cy="3315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星形: 五角 22">
            <a:extLst>
              <a:ext uri="{FF2B5EF4-FFF2-40B4-BE49-F238E27FC236}">
                <a16:creationId xmlns:a16="http://schemas.microsoft.com/office/drawing/2014/main" id="{2BFC4814-A84B-7B4B-BE87-F37EB706DFC5}"/>
              </a:ext>
            </a:extLst>
          </p:cNvPr>
          <p:cNvSpPr/>
          <p:nvPr/>
        </p:nvSpPr>
        <p:spPr>
          <a:xfrm>
            <a:off x="9038952" y="4403313"/>
            <a:ext cx="310670" cy="331560"/>
          </a:xfrm>
          <a:prstGeom prst="star5">
            <a:avLst/>
          </a:prstGeom>
          <a:solidFill>
            <a:srgbClr val="5454B8"/>
          </a:solidFill>
          <a:ln>
            <a:solidFill>
              <a:srgbClr val="5454B8"/>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1" name="文字方塊 23">
            <a:extLst>
              <a:ext uri="{FF2B5EF4-FFF2-40B4-BE49-F238E27FC236}">
                <a16:creationId xmlns:a16="http://schemas.microsoft.com/office/drawing/2014/main" id="{33858609-DEBF-D74F-9CC8-09E13EE80B42}"/>
              </a:ext>
            </a:extLst>
          </p:cNvPr>
          <p:cNvSpPr txBox="1"/>
          <p:nvPr/>
        </p:nvSpPr>
        <p:spPr>
          <a:xfrm>
            <a:off x="8178900" y="4333622"/>
            <a:ext cx="3933117" cy="461665"/>
          </a:xfrm>
          <a:prstGeom prst="rect">
            <a:avLst/>
          </a:prstGeom>
          <a:noFill/>
        </p:spPr>
        <p:txBody>
          <a:bodyPr wrap="square" rtlCol="0">
            <a:spAutoFit/>
          </a:bodyPr>
          <a:lstStyle/>
          <a:p>
            <a:r>
              <a:rPr lang="en-US" altLang="zh-TW" sz="2400" dirty="0"/>
              <a:t>:</a:t>
            </a:r>
            <a:r>
              <a:rPr lang="en-US" altLang="zh-CN" sz="2400" dirty="0"/>
              <a:t>0.9</a:t>
            </a:r>
            <a:endParaRPr lang="zh-TW" altLang="en-US" sz="2000" dirty="0">
              <a:latin typeface="+mn-ea"/>
            </a:endParaRPr>
          </a:p>
        </p:txBody>
      </p:sp>
      <p:sp>
        <p:nvSpPr>
          <p:cNvPr id="182" name="文字方塊 24">
            <a:extLst>
              <a:ext uri="{FF2B5EF4-FFF2-40B4-BE49-F238E27FC236}">
                <a16:creationId xmlns:a16="http://schemas.microsoft.com/office/drawing/2014/main" id="{623C383E-B26C-5A4A-BC44-4D6EEEDB848B}"/>
              </a:ext>
            </a:extLst>
          </p:cNvPr>
          <p:cNvSpPr txBox="1"/>
          <p:nvPr/>
        </p:nvSpPr>
        <p:spPr>
          <a:xfrm>
            <a:off x="9349622" y="4331684"/>
            <a:ext cx="3837024" cy="461665"/>
          </a:xfrm>
          <a:prstGeom prst="rect">
            <a:avLst/>
          </a:prstGeom>
          <a:noFill/>
        </p:spPr>
        <p:txBody>
          <a:bodyPr wrap="square" rtlCol="0">
            <a:spAutoFit/>
          </a:bodyPr>
          <a:lstStyle/>
          <a:p>
            <a:r>
              <a:rPr lang="en-US" altLang="zh-TW" sz="2400" dirty="0"/>
              <a:t>:</a:t>
            </a:r>
            <a:r>
              <a:rPr lang="en-US" altLang="zh-CN" sz="2400" dirty="0"/>
              <a:t>0.1</a:t>
            </a:r>
            <a:endParaRPr lang="zh-TW" altLang="en-US" sz="2000" dirty="0">
              <a:latin typeface="+mn-ea"/>
            </a:endParaRPr>
          </a:p>
        </p:txBody>
      </p:sp>
    </p:spTree>
    <p:extLst>
      <p:ext uri="{BB962C8B-B14F-4D97-AF65-F5344CB8AC3E}">
        <p14:creationId xmlns:p14="http://schemas.microsoft.com/office/powerpoint/2010/main" val="382164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dissolve">
                                      <p:cBhvr>
                                        <p:cTn id="7" dur="500"/>
                                        <p:tgtEl>
                                          <p:spTgt spid="148"/>
                                        </p:tgtEl>
                                      </p:cBhvr>
                                    </p:animEffect>
                                  </p:childTnLst>
                                </p:cTn>
                              </p:par>
                              <p:par>
                                <p:cTn id="8" presetID="9"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dissolve">
                                      <p:cBhvr>
                                        <p:cTn id="10" dur="500"/>
                                        <p:tgtEl>
                                          <p:spTgt spid="15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0"/>
                                        </p:tgtEl>
                                        <p:attrNameLst>
                                          <p:attrName>style.visibility</p:attrName>
                                        </p:attrNameLst>
                                      </p:cBhvr>
                                      <p:to>
                                        <p:strVal val="visible"/>
                                      </p:to>
                                    </p:set>
                                    <p:animEffect transition="in" filter="dissolve">
                                      <p:cBhvr>
                                        <p:cTn id="13" dur="500"/>
                                        <p:tgtEl>
                                          <p:spTgt spid="16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9"/>
                                        </p:tgtEl>
                                        <p:attrNameLst>
                                          <p:attrName>style.visibility</p:attrName>
                                        </p:attrNameLst>
                                      </p:cBhvr>
                                      <p:to>
                                        <p:strVal val="visible"/>
                                      </p:to>
                                    </p:set>
                                    <p:animEffect transition="in" filter="dissolve">
                                      <p:cBhvr>
                                        <p:cTn id="16" dur="500"/>
                                        <p:tgtEl>
                                          <p:spTgt spid="16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dissolve">
                                      <p:cBhvr>
                                        <p:cTn id="19" dur="500"/>
                                        <p:tgtEl>
                                          <p:spTgt spid="17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71"/>
                                        </p:tgtEl>
                                        <p:attrNameLst>
                                          <p:attrName>style.visibility</p:attrName>
                                        </p:attrNameLst>
                                      </p:cBhvr>
                                      <p:to>
                                        <p:strVal val="visible"/>
                                      </p:to>
                                    </p:set>
                                    <p:animEffect transition="in" filter="dissolve">
                                      <p:cBhvr>
                                        <p:cTn id="22" dur="500"/>
                                        <p:tgtEl>
                                          <p:spTgt spid="17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dissolve">
                                      <p:cBhvr>
                                        <p:cTn id="25" dur="500"/>
                                        <p:tgtEl>
                                          <p:spTgt spid="17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dissolve">
                                      <p:cBhvr>
                                        <p:cTn id="28" dur="500"/>
                                        <p:tgtEl>
                                          <p:spTgt spid="17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0"/>
                                        </p:tgtEl>
                                        <p:attrNameLst>
                                          <p:attrName>style.visibility</p:attrName>
                                        </p:attrNameLst>
                                      </p:cBhvr>
                                      <p:to>
                                        <p:strVal val="visible"/>
                                      </p:to>
                                    </p:set>
                                    <p:animEffect transition="in" filter="dissolve">
                                      <p:cBhvr>
                                        <p:cTn id="31" dur="500"/>
                                        <p:tgtEl>
                                          <p:spTgt spid="18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1"/>
                                        </p:tgtEl>
                                        <p:attrNameLst>
                                          <p:attrName>style.visibility</p:attrName>
                                        </p:attrNameLst>
                                      </p:cBhvr>
                                      <p:to>
                                        <p:strVal val="visible"/>
                                      </p:to>
                                    </p:set>
                                    <p:animEffect transition="in" filter="dissolve">
                                      <p:cBhvr>
                                        <p:cTn id="34" dur="500"/>
                                        <p:tgtEl>
                                          <p:spTgt spid="18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animEffect transition="in" filter="dissolve">
                                      <p:cBhvr>
                                        <p:cTn id="37" dur="500"/>
                                        <p:tgtEl>
                                          <p:spTgt spid="18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9" grpId="0" animBg="1"/>
      <p:bldP spid="170" grpId="0"/>
      <p:bldP spid="171" grpId="0"/>
      <p:bldP spid="8" grpId="0"/>
      <p:bldP spid="178" grpId="0"/>
      <p:bldP spid="179" grpId="0" animBg="1"/>
      <p:bldP spid="180" grpId="0" animBg="1"/>
      <p:bldP spid="181" grpId="0"/>
      <p:bldP spid="1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a:extLst>
              <a:ext uri="{FF2B5EF4-FFF2-40B4-BE49-F238E27FC236}">
                <a16:creationId xmlns:a16="http://schemas.microsoft.com/office/drawing/2014/main" id="{833FC11B-EB41-0847-9E1C-116354859717}"/>
              </a:ext>
            </a:extLst>
          </p:cNvPr>
          <p:cNvSpPr/>
          <p:nvPr/>
        </p:nvSpPr>
        <p:spPr>
          <a:xfrm>
            <a:off x="6354001" y="3466926"/>
            <a:ext cx="5362773" cy="1697337"/>
          </a:xfrm>
          <a:prstGeom prst="roundRect">
            <a:avLst/>
          </a:prstGeom>
          <a:ln w="2540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4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415197E-BAB0-9C4A-AF6E-8EE92B239C8C}"/>
                  </a:ext>
                </a:extLst>
              </p:cNvPr>
              <p:cNvSpPr txBox="1"/>
              <p:nvPr/>
            </p:nvSpPr>
            <p:spPr>
              <a:xfrm>
                <a:off x="9400299" y="3011837"/>
                <a:ext cx="2363660" cy="4933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TW" sz="2000" i="1" smtClean="0">
                              <a:solidFill>
                                <a:srgbClr val="FF0000"/>
                              </a:solidFill>
                              <a:latin typeface="Cambria Math" panose="02040503050406030204" pitchFamily="18" charset="0"/>
                            </a:rPr>
                          </m:ctrlPr>
                        </m:funcPr>
                        <m:fName>
                          <m:limLow>
                            <m:limLowPr>
                              <m:ctrlPr>
                                <a:rPr lang="en-US" altLang="zh-TW" sz="2000" i="1">
                                  <a:solidFill>
                                    <a:srgbClr val="FF0000"/>
                                  </a:solidFill>
                                  <a:latin typeface="Cambria Math" panose="02040503050406030204" pitchFamily="18" charset="0"/>
                                </a:rPr>
                              </m:ctrlPr>
                            </m:limLowPr>
                            <m:e>
                              <m:r>
                                <m:rPr>
                                  <m:sty m:val="p"/>
                                </m:rPr>
                                <a:rPr lang="en-US" altLang="zh-TW" sz="2000">
                                  <a:solidFill>
                                    <a:srgbClr val="FF0000"/>
                                  </a:solidFill>
                                  <a:latin typeface="Cambria Math" panose="02040503050406030204" pitchFamily="18" charset="0"/>
                                </a:rPr>
                                <m:t>min</m:t>
                              </m:r>
                            </m:e>
                            <m:lim>
                              <m:r>
                                <a:rPr lang="en-US" altLang="zh-TW" sz="2000" i="1">
                                  <a:solidFill>
                                    <a:srgbClr val="FF0000"/>
                                  </a:solidFill>
                                  <a:latin typeface="Cambria Math" panose="02040503050406030204" pitchFamily="18" charset="0"/>
                                </a:rPr>
                                <m:t>𝐺</m:t>
                              </m:r>
                            </m:lim>
                          </m:limLow>
                        </m:fName>
                        <m:e>
                          <m:func>
                            <m:funcPr>
                              <m:ctrlPr>
                                <a:rPr lang="en-US" altLang="zh-TW" sz="2000" i="1">
                                  <a:solidFill>
                                    <a:srgbClr val="FF0000"/>
                                  </a:solidFill>
                                  <a:latin typeface="Cambria Math" panose="02040503050406030204" pitchFamily="18" charset="0"/>
                                </a:rPr>
                              </m:ctrlPr>
                            </m:funcPr>
                            <m:fName>
                              <m:limLow>
                                <m:limLowPr>
                                  <m:ctrlPr>
                                    <a:rPr lang="en-US" altLang="zh-TW" sz="2000" i="1">
                                      <a:solidFill>
                                        <a:srgbClr val="FF0000"/>
                                      </a:solidFill>
                                      <a:latin typeface="Cambria Math" panose="02040503050406030204" pitchFamily="18" charset="0"/>
                                    </a:rPr>
                                  </m:ctrlPr>
                                </m:limLowPr>
                                <m:e>
                                  <m:r>
                                    <m:rPr>
                                      <m:sty m:val="p"/>
                                    </m:rPr>
                                    <a:rPr lang="en-US" altLang="zh-TW" sz="2000">
                                      <a:solidFill>
                                        <a:srgbClr val="FF0000"/>
                                      </a:solidFill>
                                      <a:latin typeface="Cambria Math" panose="02040503050406030204" pitchFamily="18" charset="0"/>
                                    </a:rPr>
                                    <m:t>max</m:t>
                                  </m:r>
                                </m:e>
                                <m:lim>
                                  <m:r>
                                    <a:rPr lang="en-US" altLang="zh-TW" sz="2000" i="1">
                                      <a:solidFill>
                                        <a:srgbClr val="FF0000"/>
                                      </a:solidFill>
                                      <a:latin typeface="Cambria Math" panose="02040503050406030204" pitchFamily="18" charset="0"/>
                                    </a:rPr>
                                    <m:t>𝐷</m:t>
                                  </m:r>
                                </m:lim>
                              </m:limLow>
                            </m:fName>
                            <m:e>
                              <m:r>
                                <a:rPr lang="en-US" altLang="zh-TW" sz="2000" i="1">
                                  <a:solidFill>
                                    <a:srgbClr val="FF0000"/>
                                  </a:solidFill>
                                  <a:latin typeface="Cambria Math" panose="02040503050406030204" pitchFamily="18" charset="0"/>
                                </a:rPr>
                                <m:t>𝑉</m:t>
                              </m:r>
                              <m:d>
                                <m:dPr>
                                  <m:ctrlPr>
                                    <a:rPr lang="en-US" altLang="zh-TW" sz="2000" i="1">
                                      <a:solidFill>
                                        <a:srgbClr val="FF0000"/>
                                      </a:solidFill>
                                      <a:latin typeface="Cambria Math" panose="02040503050406030204" pitchFamily="18" charset="0"/>
                                    </a:rPr>
                                  </m:ctrlPr>
                                </m:dPr>
                                <m:e>
                                  <m:r>
                                    <a:rPr lang="en-US" altLang="zh-TW" sz="2000" i="1">
                                      <a:solidFill>
                                        <a:srgbClr val="FF0000"/>
                                      </a:solidFill>
                                      <a:latin typeface="Cambria Math" panose="02040503050406030204" pitchFamily="18" charset="0"/>
                                    </a:rPr>
                                    <m:t>𝐷</m:t>
                                  </m:r>
                                  <m:r>
                                    <a:rPr lang="en-US" altLang="zh-TW" sz="2000" i="1">
                                      <a:solidFill>
                                        <a:srgbClr val="FF0000"/>
                                      </a:solidFill>
                                      <a:latin typeface="Cambria Math" panose="02040503050406030204" pitchFamily="18" charset="0"/>
                                    </a:rPr>
                                    <m:t>,</m:t>
                                  </m:r>
                                  <m:r>
                                    <a:rPr lang="en-US" altLang="zh-TW" sz="2000" i="1">
                                      <a:solidFill>
                                        <a:srgbClr val="FF0000"/>
                                      </a:solidFill>
                                      <a:latin typeface="Cambria Math" panose="02040503050406030204" pitchFamily="18" charset="0"/>
                                    </a:rPr>
                                    <m:t>𝐺</m:t>
                                  </m:r>
                                </m:e>
                              </m:d>
                            </m:e>
                          </m:func>
                          <m:r>
                            <a:rPr lang="zh-CN" altLang="en-US" sz="2000" b="0" i="1" dirty="0" smtClean="0">
                              <a:solidFill>
                                <a:srgbClr val="FF0000"/>
                              </a:solidFill>
                              <a:latin typeface="Cambria Math" panose="02040503050406030204" pitchFamily="18" charset="0"/>
                            </a:rPr>
                            <m:t>？</m:t>
                          </m:r>
                        </m:e>
                      </m:func>
                    </m:oMath>
                  </m:oMathPara>
                </a14:m>
                <a:endParaRPr kumimoji="1" lang="zh-CN" altLang="en-US" sz="2000" dirty="0">
                  <a:solidFill>
                    <a:srgbClr val="FF0000"/>
                  </a:solidFill>
                </a:endParaRPr>
              </a:p>
            </p:txBody>
          </p:sp>
        </mc:Choice>
        <mc:Fallback xmlns="">
          <p:sp>
            <p:nvSpPr>
              <p:cNvPr id="9" name="文本框 8">
                <a:extLst>
                  <a:ext uri="{FF2B5EF4-FFF2-40B4-BE49-F238E27FC236}">
                    <a16:creationId xmlns:a16="http://schemas.microsoft.com/office/drawing/2014/main" id="{7415197E-BAB0-9C4A-AF6E-8EE92B239C8C}"/>
                  </a:ext>
                </a:extLst>
              </p:cNvPr>
              <p:cNvSpPr txBox="1">
                <a:spLocks noRot="1" noChangeAspect="1" noMove="1" noResize="1" noEditPoints="1" noAdjustHandles="1" noChangeArrowheads="1" noChangeShapeType="1" noTextEdit="1"/>
              </p:cNvSpPr>
              <p:nvPr/>
            </p:nvSpPr>
            <p:spPr>
              <a:xfrm>
                <a:off x="9400299" y="3011837"/>
                <a:ext cx="2363660" cy="493340"/>
              </a:xfrm>
              <a:prstGeom prst="rect">
                <a:avLst/>
              </a:prstGeom>
              <a:blipFill>
                <a:blip r:embed="rId3"/>
                <a:stretch>
                  <a:fillRect b="-2500"/>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A25755F2-92F5-394E-BCD2-B5AB5347A4EE}"/>
              </a:ext>
            </a:extLst>
          </p:cNvPr>
          <p:cNvSpPr/>
          <p:nvPr/>
        </p:nvSpPr>
        <p:spPr>
          <a:xfrm>
            <a:off x="2280683" y="5358709"/>
            <a:ext cx="971032" cy="554515"/>
          </a:xfrm>
          <a:prstGeom prst="roundRect">
            <a:avLst/>
          </a:prstGeom>
          <a:ln w="2540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8" name="直線接點 14">
            <a:extLst>
              <a:ext uri="{FF2B5EF4-FFF2-40B4-BE49-F238E27FC236}">
                <a16:creationId xmlns:a16="http://schemas.microsoft.com/office/drawing/2014/main" id="{920373C4-EBD4-7C45-BD2E-EB264287B228}"/>
              </a:ext>
            </a:extLst>
          </p:cNvPr>
          <p:cNvCxnSpPr>
            <a:cxnSpLocks/>
          </p:cNvCxnSpPr>
          <p:nvPr/>
        </p:nvCxnSpPr>
        <p:spPr>
          <a:xfrm>
            <a:off x="2443318" y="4315156"/>
            <a:ext cx="14877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2.2</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的框架</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14</a:t>
            </a:r>
            <a:endParaRPr lang="zh-CN" altLang="en-US" dirty="0"/>
          </a:p>
        </p:txBody>
      </p:sp>
      <p:sp>
        <p:nvSpPr>
          <p:cNvPr id="2" name="矩形 1">
            <a:extLst>
              <a:ext uri="{FF2B5EF4-FFF2-40B4-BE49-F238E27FC236}">
                <a16:creationId xmlns:a16="http://schemas.microsoft.com/office/drawing/2014/main" id="{BAE98205-D819-2C4B-BEA7-7D6B82FF7840}"/>
              </a:ext>
            </a:extLst>
          </p:cNvPr>
          <p:cNvSpPr/>
          <p:nvPr/>
        </p:nvSpPr>
        <p:spPr>
          <a:xfrm>
            <a:off x="547688" y="1091461"/>
            <a:ext cx="1880643" cy="499560"/>
          </a:xfrm>
          <a:prstGeom prst="rect">
            <a:avLst/>
          </a:prstGeom>
        </p:spPr>
        <p:txBody>
          <a:bodyPr wrap="none">
            <a:spAutoFit/>
          </a:bodyPr>
          <a:lstStyle/>
          <a:p>
            <a:pPr marL="342891" indent="-342891">
              <a:lnSpc>
                <a:spcPct val="150000"/>
              </a:lnSpc>
              <a:buFont typeface="Wingdings" pitchFamily="2" charset="2"/>
              <a:buChar char="Ø"/>
            </a:pPr>
            <a:r>
              <a:rPr kumimoji="1" lang="en-US" altLang="zh-CN" sz="2000" dirty="0">
                <a:solidFill>
                  <a:schemeClr val="tx1"/>
                </a:solidFill>
                <a:latin typeface="+mn-ea"/>
              </a:rPr>
              <a:t>GAN</a:t>
            </a:r>
            <a:r>
              <a:rPr kumimoji="1" lang="zh-CN" altLang="en-US" sz="2000" dirty="0">
                <a:solidFill>
                  <a:schemeClr val="tx1"/>
                </a:solidFill>
                <a:latin typeface="+mn-ea"/>
              </a:rPr>
              <a:t>的框架</a:t>
            </a:r>
            <a:endParaRPr kumimoji="1" lang="en-US" altLang="zh-CN" sz="2000" dirty="0">
              <a:solidFill>
                <a:schemeClr val="tx1"/>
              </a:solidFill>
              <a:latin typeface="+mn-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2923E3A-1072-AC48-BE31-CBB88A1154C5}"/>
                  </a:ext>
                </a:extLst>
              </p:cNvPr>
              <p:cNvSpPr/>
              <p:nvPr/>
            </p:nvSpPr>
            <p:spPr>
              <a:xfrm>
                <a:off x="755709" y="3938060"/>
                <a:ext cx="3375218" cy="493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𝐺</m:t>
                          </m:r>
                        </m:e>
                        <m:sup>
                          <m:r>
                            <a:rPr lang="en-US" altLang="zh-TW" sz="2000" b="0" i="1" smtClean="0">
                              <a:latin typeface="Cambria Math" panose="02040503050406030204" pitchFamily="18" charset="0"/>
                            </a:rPr>
                            <m:t>∗</m:t>
                          </m:r>
                        </m:sup>
                      </m:s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𝑎𝑟𝑔</m:t>
                      </m:r>
                      <m:func>
                        <m:funcPr>
                          <m:ctrlPr>
                            <a:rPr lang="en-US" altLang="zh-TW" sz="2000" i="1" smtClean="0">
                              <a:latin typeface="Cambria Math" panose="02040503050406030204" pitchFamily="18" charset="0"/>
                            </a:rPr>
                          </m:ctrlPr>
                        </m:funcPr>
                        <m:fName>
                          <m:limLow>
                            <m:limLowPr>
                              <m:ctrlPr>
                                <a:rPr lang="en-US" altLang="zh-TW" sz="2000" i="1" smtClean="0">
                                  <a:latin typeface="Cambria Math" panose="02040503050406030204" pitchFamily="18" charset="0"/>
                                </a:rPr>
                              </m:ctrlPr>
                            </m:limLowPr>
                            <m:e>
                              <m:r>
                                <m:rPr>
                                  <m:sty m:val="p"/>
                                </m:rPr>
                                <a:rPr lang="en-US" altLang="zh-TW" sz="2000" i="0" smtClean="0">
                                  <a:latin typeface="Cambria Math" panose="02040503050406030204" pitchFamily="18" charset="0"/>
                                </a:rPr>
                                <m:t>min</m:t>
                              </m:r>
                            </m:e>
                            <m:lim>
                              <m:r>
                                <a:rPr lang="en-US" altLang="zh-TW" sz="2000" b="0" i="1" smtClean="0">
                                  <a:latin typeface="Cambria Math" panose="02040503050406030204" pitchFamily="18" charset="0"/>
                                </a:rPr>
                                <m:t>𝐺</m:t>
                              </m:r>
                            </m:lim>
                          </m:limLow>
                        </m:fName>
                        <m:e>
                          <m:r>
                            <a:rPr lang="en-US" altLang="zh-TW" sz="2000" b="0" i="1" smtClean="0">
                              <a:latin typeface="Cambria Math" panose="02040503050406030204" pitchFamily="18" charset="0"/>
                            </a:rPr>
                            <m:t>𝐷𝑖𝑣</m:t>
                          </m:r>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𝐺</m:t>
                                  </m:r>
                                </m:sub>
                              </m:sSub>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𝑑𝑎𝑡𝑎</m:t>
                                  </m:r>
                                </m:sub>
                              </m:sSub>
                            </m:e>
                          </m:d>
                        </m:e>
                      </m:func>
                    </m:oMath>
                  </m:oMathPara>
                </a14:m>
                <a:endParaRPr lang="zh-TW" altLang="en-US" sz="2000" dirty="0"/>
              </a:p>
            </p:txBody>
          </p:sp>
        </mc:Choice>
        <mc:Fallback xmlns="">
          <p:sp>
            <p:nvSpPr>
              <p:cNvPr id="6" name="矩形 5">
                <a:extLst>
                  <a:ext uri="{FF2B5EF4-FFF2-40B4-BE49-F238E27FC236}">
                    <a16:creationId xmlns:a16="http://schemas.microsoft.com/office/drawing/2014/main" id="{62923E3A-1072-AC48-BE31-CBB88A1154C5}"/>
                  </a:ext>
                </a:extLst>
              </p:cNvPr>
              <p:cNvSpPr>
                <a:spLocks noRot="1" noChangeAspect="1" noMove="1" noResize="1" noEditPoints="1" noAdjustHandles="1" noChangeArrowheads="1" noChangeShapeType="1" noTextEdit="1"/>
              </p:cNvSpPr>
              <p:nvPr/>
            </p:nvSpPr>
            <p:spPr>
              <a:xfrm>
                <a:off x="755709" y="3938060"/>
                <a:ext cx="3375218" cy="493340"/>
              </a:xfrm>
              <a:prstGeom prst="rect">
                <a:avLst/>
              </a:prstGeom>
              <a:blipFill>
                <a:blip r:embed="rId4"/>
                <a:stretch>
                  <a:fillRect/>
                </a:stretch>
              </a:blipFill>
            </p:spPr>
            <p:txBody>
              <a:bodyPr/>
              <a:lstStyle/>
              <a:p>
                <a:r>
                  <a:rPr lang="zh-CN" altLang="en-US">
                    <a:noFill/>
                  </a:rPr>
                  <a:t> </a:t>
                </a:r>
              </a:p>
            </p:txBody>
          </p:sp>
        </mc:Fallback>
      </mc:AlternateContent>
      <p:sp>
        <p:nvSpPr>
          <p:cNvPr id="11" name="圆角矩形 10">
            <a:extLst>
              <a:ext uri="{FF2B5EF4-FFF2-40B4-BE49-F238E27FC236}">
                <a16:creationId xmlns:a16="http://schemas.microsoft.com/office/drawing/2014/main" id="{F93379D1-A1BA-1F45-B410-0BA740F45C00}"/>
              </a:ext>
            </a:extLst>
          </p:cNvPr>
          <p:cNvSpPr/>
          <p:nvPr/>
        </p:nvSpPr>
        <p:spPr>
          <a:xfrm>
            <a:off x="2439441" y="3906506"/>
            <a:ext cx="1567813" cy="519112"/>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a:solidFill>
                <a:schemeClr val="bg1"/>
              </a:solidFill>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1142B48-30E7-DE46-AD17-697301CB4960}"/>
                  </a:ext>
                </a:extLst>
              </p:cNvPr>
              <p:cNvSpPr/>
              <p:nvPr/>
            </p:nvSpPr>
            <p:spPr>
              <a:xfrm>
                <a:off x="2417669" y="3923314"/>
                <a:ext cx="1433047" cy="4933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unc>
                        <m:funcPr>
                          <m:ctrlPr>
                            <a:rPr lang="en-US" altLang="zh-TW" sz="2000" i="1" smtClean="0">
                              <a:solidFill>
                                <a:schemeClr val="bg1"/>
                              </a:solidFill>
                              <a:latin typeface="Cambria Math" panose="02040503050406030204" pitchFamily="18" charset="0"/>
                            </a:rPr>
                          </m:ctrlPr>
                        </m:funcPr>
                        <m:fName>
                          <m:limLow>
                            <m:limLowPr>
                              <m:ctrlPr>
                                <a:rPr lang="en-US" altLang="zh-TW" sz="2000" i="1">
                                  <a:solidFill>
                                    <a:schemeClr val="bg1"/>
                                  </a:solidFill>
                                  <a:latin typeface="Cambria Math" panose="02040503050406030204" pitchFamily="18" charset="0"/>
                                </a:rPr>
                              </m:ctrlPr>
                            </m:limLowPr>
                            <m:e>
                              <m:r>
                                <m:rPr>
                                  <m:sty m:val="p"/>
                                </m:rPr>
                                <a:rPr lang="en-US" altLang="zh-TW" sz="2000">
                                  <a:solidFill>
                                    <a:schemeClr val="bg1"/>
                                  </a:solidFill>
                                  <a:latin typeface="Cambria Math" panose="02040503050406030204" pitchFamily="18" charset="0"/>
                                </a:rPr>
                                <m:t>max</m:t>
                              </m:r>
                            </m:e>
                            <m:lim>
                              <m:r>
                                <a:rPr lang="en-US" altLang="zh-TW" sz="2000" i="1">
                                  <a:solidFill>
                                    <a:schemeClr val="bg1"/>
                                  </a:solidFill>
                                  <a:latin typeface="Cambria Math" panose="02040503050406030204" pitchFamily="18" charset="0"/>
                                </a:rPr>
                                <m:t>𝐷</m:t>
                              </m:r>
                            </m:lim>
                          </m:limLow>
                        </m:fName>
                        <m:e>
                          <m:r>
                            <a:rPr lang="en-US" altLang="zh-TW" sz="2000" i="1">
                              <a:solidFill>
                                <a:schemeClr val="bg1"/>
                              </a:solidFill>
                              <a:latin typeface="Cambria Math" panose="02040503050406030204" pitchFamily="18" charset="0"/>
                            </a:rPr>
                            <m:t>𝑉</m:t>
                          </m:r>
                          <m:d>
                            <m:dPr>
                              <m:ctrlPr>
                                <a:rPr lang="en-US" altLang="zh-TW" sz="2000" i="1">
                                  <a:solidFill>
                                    <a:schemeClr val="bg1"/>
                                  </a:solidFill>
                                  <a:latin typeface="Cambria Math" panose="02040503050406030204" pitchFamily="18" charset="0"/>
                                </a:rPr>
                              </m:ctrlPr>
                            </m:dPr>
                            <m:e>
                              <m:r>
                                <a:rPr lang="en-US" altLang="zh-TW" sz="2000" i="1">
                                  <a:solidFill>
                                    <a:schemeClr val="bg1"/>
                                  </a:solidFill>
                                  <a:latin typeface="Cambria Math" panose="02040503050406030204" pitchFamily="18" charset="0"/>
                                </a:rPr>
                                <m:t>𝐺</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𝐷</m:t>
                              </m:r>
                            </m:e>
                          </m:d>
                        </m:e>
                      </m:func>
                    </m:oMath>
                  </m:oMathPara>
                </a14:m>
                <a:endParaRPr lang="zh-CN" altLang="en-US" sz="2000" dirty="0">
                  <a:solidFill>
                    <a:schemeClr val="bg1"/>
                  </a:solidFill>
                </a:endParaRPr>
              </a:p>
            </p:txBody>
          </p:sp>
        </mc:Choice>
        <mc:Fallback xmlns="">
          <p:sp>
            <p:nvSpPr>
              <p:cNvPr id="13" name="矩形 12">
                <a:extLst>
                  <a:ext uri="{FF2B5EF4-FFF2-40B4-BE49-F238E27FC236}">
                    <a16:creationId xmlns:a16="http://schemas.microsoft.com/office/drawing/2014/main" id="{71142B48-30E7-DE46-AD17-697301CB4960}"/>
                  </a:ext>
                </a:extLst>
              </p:cNvPr>
              <p:cNvSpPr>
                <a:spLocks noRot="1" noChangeAspect="1" noMove="1" noResize="1" noEditPoints="1" noAdjustHandles="1" noChangeArrowheads="1" noChangeShapeType="1" noTextEdit="1"/>
              </p:cNvSpPr>
              <p:nvPr/>
            </p:nvSpPr>
            <p:spPr>
              <a:xfrm>
                <a:off x="2417669" y="3923314"/>
                <a:ext cx="1433047" cy="4933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35B85CE-2CE7-3748-9269-0CC316DEA993}"/>
                  </a:ext>
                </a:extLst>
              </p:cNvPr>
              <p:cNvSpPr/>
              <p:nvPr/>
            </p:nvSpPr>
            <p:spPr>
              <a:xfrm>
                <a:off x="702403" y="4575205"/>
                <a:ext cx="4036746" cy="493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a:solidFill>
                            <a:srgbClr val="000000"/>
                          </a:solidFill>
                          <a:latin typeface="Cambria Math" panose="02040503050406030204" pitchFamily="18" charset="0"/>
                        </a:rPr>
                        <m:t>𝑎𝑟𝑔</m:t>
                      </m:r>
                      <m:func>
                        <m:funcPr>
                          <m:ctrlPr>
                            <a:rPr lang="en-US" altLang="zh-TW" sz="2000" i="1">
                              <a:solidFill>
                                <a:srgbClr val="000000"/>
                              </a:solidFill>
                              <a:latin typeface="Cambria Math" panose="02040503050406030204" pitchFamily="18" charset="0"/>
                            </a:rPr>
                          </m:ctrlPr>
                        </m:funcPr>
                        <m:fName>
                          <m:limLow>
                            <m:limLowPr>
                              <m:ctrlPr>
                                <a:rPr lang="en-US" altLang="zh-TW" sz="2000" i="1">
                                  <a:solidFill>
                                    <a:srgbClr val="000000"/>
                                  </a:solidFill>
                                  <a:latin typeface="Cambria Math" panose="02040503050406030204" pitchFamily="18" charset="0"/>
                                </a:rPr>
                              </m:ctrlPr>
                            </m:limLowPr>
                            <m:e>
                              <m:r>
                                <m:rPr>
                                  <m:sty m:val="p"/>
                                </m:rPr>
                                <a:rPr lang="en-US" altLang="zh-TW" sz="2000">
                                  <a:solidFill>
                                    <a:srgbClr val="000000"/>
                                  </a:solidFill>
                                  <a:latin typeface="Cambria Math" panose="02040503050406030204" pitchFamily="18" charset="0"/>
                                </a:rPr>
                                <m:t>max</m:t>
                              </m:r>
                            </m:e>
                            <m:lim>
                              <m:r>
                                <a:rPr lang="en-US" altLang="zh-TW" sz="2000" i="1">
                                  <a:solidFill>
                                    <a:srgbClr val="000000"/>
                                  </a:solidFill>
                                  <a:latin typeface="Cambria Math" panose="02040503050406030204" pitchFamily="18" charset="0"/>
                                </a:rPr>
                                <m:t>𝐷</m:t>
                              </m:r>
                            </m:lim>
                          </m:limLow>
                        </m:fName>
                        <m:e>
                          <m:r>
                            <a:rPr lang="en-US" altLang="zh-TW" sz="2000" i="1">
                              <a:solidFill>
                                <a:srgbClr val="000000"/>
                              </a:solidFill>
                              <a:latin typeface="Cambria Math" panose="02040503050406030204" pitchFamily="18" charset="0"/>
                            </a:rPr>
                            <m:t>𝑉</m:t>
                          </m:r>
                          <m:d>
                            <m:dPr>
                              <m:ctrlPr>
                                <a:rPr lang="en-US" altLang="zh-TW" sz="2000" i="1">
                                  <a:solidFill>
                                    <a:srgbClr val="000000"/>
                                  </a:solidFill>
                                  <a:latin typeface="Cambria Math" panose="02040503050406030204" pitchFamily="18" charset="0"/>
                                </a:rPr>
                              </m:ctrlPr>
                            </m:dPr>
                            <m:e>
                              <m:r>
                                <a:rPr lang="en-US" altLang="zh-TW" sz="2000" i="1">
                                  <a:solidFill>
                                    <a:srgbClr val="000000"/>
                                  </a:solidFill>
                                  <a:latin typeface="Cambria Math" panose="02040503050406030204" pitchFamily="18" charset="0"/>
                                </a:rPr>
                                <m:t>𝐷</m:t>
                              </m:r>
                              <m:r>
                                <a:rPr lang="en-US" altLang="zh-TW" sz="2000" i="1">
                                  <a:solidFill>
                                    <a:srgbClr val="000000"/>
                                  </a:solidFill>
                                  <a:latin typeface="Cambria Math" panose="02040503050406030204" pitchFamily="18" charset="0"/>
                                </a:rPr>
                                <m:t>,</m:t>
                              </m:r>
                              <m:r>
                                <a:rPr lang="en-US" altLang="zh-TW" sz="2000" i="1">
                                  <a:solidFill>
                                    <a:srgbClr val="000000"/>
                                  </a:solidFill>
                                  <a:latin typeface="Cambria Math" panose="02040503050406030204" pitchFamily="18" charset="0"/>
                                </a:rPr>
                                <m:t>𝐺</m:t>
                              </m:r>
                            </m:e>
                          </m:d>
                        </m:e>
                      </m:func>
                      <m:r>
                        <m:rPr>
                          <m:nor/>
                        </m:rPr>
                        <a:rPr lang="zh-CN" altLang="en-US" sz="2000" dirty="0">
                          <a:solidFill>
                            <a:prstClr val="black"/>
                          </a:solidFill>
                        </a:rPr>
                        <m:t> </m:t>
                      </m:r>
                      <m:r>
                        <m:rPr>
                          <m:nor/>
                        </m:rPr>
                        <a:rPr lang="en-US" altLang="zh-CN" sz="2000" dirty="0">
                          <a:solidFill>
                            <a:prstClr val="black"/>
                          </a:solidFill>
                        </a:rPr>
                        <m:t>=</m:t>
                      </m:r>
                      <m:r>
                        <m:rPr>
                          <m:nor/>
                        </m:rPr>
                        <a:rPr lang="zh-CN" altLang="en-US" sz="2000" dirty="0">
                          <a:solidFill>
                            <a:prstClr val="black"/>
                          </a:solidFill>
                        </a:rPr>
                        <m:t>  </m:t>
                      </m:r>
                      <m:r>
                        <a:rPr lang="en-US" altLang="zh-TW" sz="2000" i="1">
                          <a:solidFill>
                            <a:srgbClr val="000000"/>
                          </a:solidFill>
                          <a:latin typeface="Cambria Math" panose="02040503050406030204" pitchFamily="18" charset="0"/>
                        </a:rPr>
                        <m:t>𝐷𝑖𝑣</m:t>
                      </m:r>
                      <m:d>
                        <m:dPr>
                          <m:ctrlPr>
                            <a:rPr lang="en-US" altLang="zh-TW" sz="2000" i="1">
                              <a:solidFill>
                                <a:srgbClr val="000000"/>
                              </a:solidFill>
                              <a:latin typeface="Cambria Math" panose="02040503050406030204" pitchFamily="18" charset="0"/>
                            </a:rPr>
                          </m:ctrlPr>
                        </m:dPr>
                        <m:e>
                          <m:sSub>
                            <m:sSubPr>
                              <m:ctrlPr>
                                <a:rPr lang="en-US" altLang="zh-TW" sz="2000" i="1">
                                  <a:solidFill>
                                    <a:srgbClr val="000000"/>
                                  </a:solidFill>
                                  <a:latin typeface="Cambria Math" panose="02040503050406030204" pitchFamily="18" charset="0"/>
                                </a:rPr>
                              </m:ctrlPr>
                            </m:sSubPr>
                            <m:e>
                              <m:r>
                                <a:rPr lang="en-US" altLang="zh-TW" sz="2000" i="1">
                                  <a:solidFill>
                                    <a:srgbClr val="000000"/>
                                  </a:solidFill>
                                  <a:latin typeface="Cambria Math" panose="02040503050406030204" pitchFamily="18" charset="0"/>
                                </a:rPr>
                                <m:t>𝑃</m:t>
                              </m:r>
                            </m:e>
                            <m:sub>
                              <m:r>
                                <a:rPr lang="en-US" altLang="zh-TW" sz="2000" i="1">
                                  <a:solidFill>
                                    <a:srgbClr val="000000"/>
                                  </a:solidFill>
                                  <a:latin typeface="Cambria Math" panose="02040503050406030204" pitchFamily="18" charset="0"/>
                                </a:rPr>
                                <m:t>𝐺</m:t>
                              </m:r>
                            </m:sub>
                          </m:sSub>
                          <m:r>
                            <a:rPr lang="en-US" altLang="zh-TW" sz="2000" i="1">
                              <a:solidFill>
                                <a:srgbClr val="000000"/>
                              </a:solidFill>
                              <a:latin typeface="Cambria Math" panose="02040503050406030204" pitchFamily="18" charset="0"/>
                            </a:rPr>
                            <m:t>,</m:t>
                          </m:r>
                          <m:sSub>
                            <m:sSubPr>
                              <m:ctrlPr>
                                <a:rPr lang="en-US" altLang="zh-TW" sz="2000" i="1">
                                  <a:solidFill>
                                    <a:srgbClr val="000000"/>
                                  </a:solidFill>
                                  <a:latin typeface="Cambria Math" panose="02040503050406030204" pitchFamily="18" charset="0"/>
                                </a:rPr>
                              </m:ctrlPr>
                            </m:sSubPr>
                            <m:e>
                              <m:r>
                                <a:rPr lang="en-US" altLang="zh-TW" sz="2000" i="1">
                                  <a:solidFill>
                                    <a:srgbClr val="000000"/>
                                  </a:solidFill>
                                  <a:latin typeface="Cambria Math" panose="02040503050406030204" pitchFamily="18" charset="0"/>
                                </a:rPr>
                                <m:t>𝑃</m:t>
                              </m:r>
                            </m:e>
                            <m:sub>
                              <m:r>
                                <a:rPr lang="en-US" altLang="zh-TW" sz="2000" i="1">
                                  <a:solidFill>
                                    <a:srgbClr val="000000"/>
                                  </a:solidFill>
                                  <a:latin typeface="Cambria Math" panose="02040503050406030204" pitchFamily="18" charset="0"/>
                                </a:rPr>
                                <m:t>𝑑𝑎𝑡𝑎</m:t>
                              </m:r>
                            </m:sub>
                          </m:sSub>
                        </m:e>
                      </m:d>
                    </m:oMath>
                  </m:oMathPara>
                </a14:m>
                <a:endParaRPr lang="zh-TW" altLang="en-US" sz="2000" dirty="0"/>
              </a:p>
            </p:txBody>
          </p:sp>
        </mc:Choice>
        <mc:Fallback xmlns="">
          <p:sp>
            <p:nvSpPr>
              <p:cNvPr id="14" name="矩形 13">
                <a:extLst>
                  <a:ext uri="{FF2B5EF4-FFF2-40B4-BE49-F238E27FC236}">
                    <a16:creationId xmlns:a16="http://schemas.microsoft.com/office/drawing/2014/main" id="{935B85CE-2CE7-3748-9269-0CC316DEA993}"/>
                  </a:ext>
                </a:extLst>
              </p:cNvPr>
              <p:cNvSpPr>
                <a:spLocks noRot="1" noChangeAspect="1" noMove="1" noResize="1" noEditPoints="1" noAdjustHandles="1" noChangeArrowheads="1" noChangeShapeType="1" noTextEdit="1"/>
              </p:cNvSpPr>
              <p:nvPr/>
            </p:nvSpPr>
            <p:spPr>
              <a:xfrm>
                <a:off x="702403" y="4575205"/>
                <a:ext cx="4036746" cy="493340"/>
              </a:xfrm>
              <a:prstGeom prst="rect">
                <a:avLst/>
              </a:prstGeom>
              <a:blipFill>
                <a:blip r:embed="rId6"/>
                <a:stretch>
                  <a:fillRect t="-2564" b="-2564"/>
                </a:stretch>
              </a:blipFill>
            </p:spPr>
            <p:txBody>
              <a:bodyPr/>
              <a:lstStyle/>
              <a:p>
                <a:r>
                  <a:rPr lang="zh-CN" altLang="en-US">
                    <a:noFill/>
                  </a:rPr>
                  <a:t> </a:t>
                </a:r>
              </a:p>
            </p:txBody>
          </p:sp>
        </mc:Fallback>
      </mc:AlternateContent>
      <p:sp>
        <p:nvSpPr>
          <p:cNvPr id="10" name="左大括号 9">
            <a:extLst>
              <a:ext uri="{FF2B5EF4-FFF2-40B4-BE49-F238E27FC236}">
                <a16:creationId xmlns:a16="http://schemas.microsoft.com/office/drawing/2014/main" id="{31AE6E6C-C85A-F04A-A646-F90F4BF06318}"/>
              </a:ext>
            </a:extLst>
          </p:cNvPr>
          <p:cNvSpPr/>
          <p:nvPr/>
        </p:nvSpPr>
        <p:spPr>
          <a:xfrm>
            <a:off x="698938" y="3950764"/>
            <a:ext cx="117404" cy="1052673"/>
          </a:xfrm>
          <a:prstGeom prst="leftBrace">
            <a:avLst/>
          </a:pr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dirty="0"/>
          </a:p>
        </p:txBody>
      </p:sp>
      <p:sp>
        <p:nvSpPr>
          <p:cNvPr id="12" name="直角上箭头 11">
            <a:extLst>
              <a:ext uri="{FF2B5EF4-FFF2-40B4-BE49-F238E27FC236}">
                <a16:creationId xmlns:a16="http://schemas.microsoft.com/office/drawing/2014/main" id="{5468CA2F-FB07-174A-B0B3-4F8DB5FAFC43}"/>
              </a:ext>
            </a:extLst>
          </p:cNvPr>
          <p:cNvSpPr/>
          <p:nvPr/>
        </p:nvSpPr>
        <p:spPr>
          <a:xfrm>
            <a:off x="2639346" y="4433754"/>
            <a:ext cx="81430" cy="344259"/>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788BA523-0A75-2844-8C71-DFC5F4FBB2DC}"/>
              </a:ext>
            </a:extLst>
          </p:cNvPr>
          <p:cNvCxnSpPr>
            <a:cxnSpLocks/>
          </p:cNvCxnSpPr>
          <p:nvPr/>
        </p:nvCxnSpPr>
        <p:spPr>
          <a:xfrm>
            <a:off x="3776835" y="4470579"/>
            <a:ext cx="0" cy="102662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66" name="组合 65">
            <a:extLst>
              <a:ext uri="{FF2B5EF4-FFF2-40B4-BE49-F238E27FC236}">
                <a16:creationId xmlns:a16="http://schemas.microsoft.com/office/drawing/2014/main" id="{09D11EB2-DCB4-D643-9B32-C59667D96E6A}"/>
              </a:ext>
            </a:extLst>
          </p:cNvPr>
          <p:cNvGrpSpPr/>
          <p:nvPr/>
        </p:nvGrpSpPr>
        <p:grpSpPr>
          <a:xfrm>
            <a:off x="776253" y="1660935"/>
            <a:ext cx="7943020" cy="2158436"/>
            <a:chOff x="776253" y="1660935"/>
            <a:chExt cx="7943020" cy="2158436"/>
          </a:xfrm>
        </p:grpSpPr>
        <p:grpSp>
          <p:nvGrpSpPr>
            <p:cNvPr id="26" name="组合 25">
              <a:extLst>
                <a:ext uri="{FF2B5EF4-FFF2-40B4-BE49-F238E27FC236}">
                  <a16:creationId xmlns:a16="http://schemas.microsoft.com/office/drawing/2014/main" id="{8BB03A37-F573-A94D-A700-61864EA48403}"/>
                </a:ext>
              </a:extLst>
            </p:cNvPr>
            <p:cNvGrpSpPr/>
            <p:nvPr/>
          </p:nvGrpSpPr>
          <p:grpSpPr>
            <a:xfrm>
              <a:off x="776253" y="1660935"/>
              <a:ext cx="7943020" cy="2158436"/>
              <a:chOff x="82974" y="2698244"/>
              <a:chExt cx="11647787" cy="3047630"/>
            </a:xfrm>
          </p:grpSpPr>
          <p:pic>
            <p:nvPicPr>
              <p:cNvPr id="27" name="图片 26">
                <a:extLst>
                  <a:ext uri="{FF2B5EF4-FFF2-40B4-BE49-F238E27FC236}">
                    <a16:creationId xmlns:a16="http://schemas.microsoft.com/office/drawing/2014/main" id="{E51D952C-0AC6-4241-8FBB-5693CAAFC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497" y="2811644"/>
                <a:ext cx="503358" cy="503358"/>
              </a:xfrm>
              <a:prstGeom prst="rect">
                <a:avLst/>
              </a:prstGeom>
            </p:spPr>
          </p:pic>
          <p:pic>
            <p:nvPicPr>
              <p:cNvPr id="28" name="图片 27">
                <a:extLst>
                  <a:ext uri="{FF2B5EF4-FFF2-40B4-BE49-F238E27FC236}">
                    <a16:creationId xmlns:a16="http://schemas.microsoft.com/office/drawing/2014/main" id="{1DFF4D00-F31F-4F4B-81B1-BF34442AF3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9995" y="3353156"/>
                <a:ext cx="432354" cy="432354"/>
              </a:xfrm>
              <a:prstGeom prst="rect">
                <a:avLst/>
              </a:prstGeom>
            </p:spPr>
          </p:pic>
          <p:cxnSp>
            <p:nvCxnSpPr>
              <p:cNvPr id="29" name="直線單箭頭接點 50">
                <a:extLst>
                  <a:ext uri="{FF2B5EF4-FFF2-40B4-BE49-F238E27FC236}">
                    <a16:creationId xmlns:a16="http://schemas.microsoft.com/office/drawing/2014/main" id="{CA5A08D0-E09F-D04A-AC9F-EAAFF599F785}"/>
                  </a:ext>
                </a:extLst>
              </p:cNvPr>
              <p:cNvCxnSpPr>
                <a:cxnSpLocks/>
              </p:cNvCxnSpPr>
              <p:nvPr/>
            </p:nvCxnSpPr>
            <p:spPr>
              <a:xfrm flipV="1">
                <a:off x="2697139" y="4915082"/>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F2B9E8B-DBCC-AB4F-A2B9-FC468644F563}"/>
                  </a:ext>
                </a:extLst>
              </p:cNvPr>
              <p:cNvSpPr/>
              <p:nvPr/>
            </p:nvSpPr>
            <p:spPr>
              <a:xfrm rot="5400000">
                <a:off x="862224" y="4767683"/>
                <a:ext cx="905437" cy="2988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31" name="矩形 30">
                <a:extLst>
                  <a:ext uri="{FF2B5EF4-FFF2-40B4-BE49-F238E27FC236}">
                    <a16:creationId xmlns:a16="http://schemas.microsoft.com/office/drawing/2014/main" id="{5814CEE2-1895-B84B-8812-253A94B51727}"/>
                  </a:ext>
                </a:extLst>
              </p:cNvPr>
              <p:cNvSpPr/>
              <p:nvPr/>
            </p:nvSpPr>
            <p:spPr>
              <a:xfrm rot="5400000">
                <a:off x="1246661" y="4767683"/>
                <a:ext cx="905437" cy="298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p>
            </p:txBody>
          </p:sp>
          <p:sp>
            <p:nvSpPr>
              <p:cNvPr id="32" name="矩形 31">
                <a:extLst>
                  <a:ext uri="{FF2B5EF4-FFF2-40B4-BE49-F238E27FC236}">
                    <a16:creationId xmlns:a16="http://schemas.microsoft.com/office/drawing/2014/main" id="{2FDC67B5-D094-414E-83E9-778BC847917A}"/>
                  </a:ext>
                </a:extLst>
              </p:cNvPr>
              <p:cNvSpPr/>
              <p:nvPr/>
            </p:nvSpPr>
            <p:spPr>
              <a:xfrm rot="5400000">
                <a:off x="1631098" y="4767683"/>
                <a:ext cx="905437" cy="2988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33" name="矩形 32">
                <a:extLst>
                  <a:ext uri="{FF2B5EF4-FFF2-40B4-BE49-F238E27FC236}">
                    <a16:creationId xmlns:a16="http://schemas.microsoft.com/office/drawing/2014/main" id="{19B9561B-CB9C-284A-B3D9-D40404A9DF77}"/>
                  </a:ext>
                </a:extLst>
              </p:cNvPr>
              <p:cNvSpPr/>
              <p:nvPr/>
            </p:nvSpPr>
            <p:spPr>
              <a:xfrm rot="5400000">
                <a:off x="2015534" y="4767683"/>
                <a:ext cx="905437" cy="29882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dirty="0"/>
              </a:p>
            </p:txBody>
          </p:sp>
          <p:grpSp>
            <p:nvGrpSpPr>
              <p:cNvPr id="34" name="群組 69">
                <a:extLst>
                  <a:ext uri="{FF2B5EF4-FFF2-40B4-BE49-F238E27FC236}">
                    <a16:creationId xmlns:a16="http://schemas.microsoft.com/office/drawing/2014/main" id="{9A7B123B-F6FD-8741-B81D-C964CC747088}"/>
                  </a:ext>
                </a:extLst>
              </p:cNvPr>
              <p:cNvGrpSpPr/>
              <p:nvPr/>
            </p:nvGrpSpPr>
            <p:grpSpPr>
              <a:xfrm>
                <a:off x="1290441" y="2698244"/>
                <a:ext cx="1426287" cy="1307774"/>
                <a:chOff x="996182" y="4258170"/>
                <a:chExt cx="2975087" cy="2387400"/>
              </a:xfrm>
            </p:grpSpPr>
            <p:pic>
              <p:nvPicPr>
                <p:cNvPr id="55" name="圖片 79">
                  <a:extLst>
                    <a:ext uri="{FF2B5EF4-FFF2-40B4-BE49-F238E27FC236}">
                      <a16:creationId xmlns:a16="http://schemas.microsoft.com/office/drawing/2014/main" id="{A0A0C86C-93A9-384B-B6AD-A1CB6F683A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56" name="圖片 71">
                  <a:extLst>
                    <a:ext uri="{FF2B5EF4-FFF2-40B4-BE49-F238E27FC236}">
                      <a16:creationId xmlns:a16="http://schemas.microsoft.com/office/drawing/2014/main" id="{FF2B37EA-ECAD-9649-97D6-743749D1B1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57" name="圖片 73">
                  <a:extLst>
                    <a:ext uri="{FF2B5EF4-FFF2-40B4-BE49-F238E27FC236}">
                      <a16:creationId xmlns:a16="http://schemas.microsoft.com/office/drawing/2014/main" id="{5E82D767-7090-F844-AADD-C12584FBCD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58" name="圖片 75">
                  <a:extLst>
                    <a:ext uri="{FF2B5EF4-FFF2-40B4-BE49-F238E27FC236}">
                      <a16:creationId xmlns:a16="http://schemas.microsoft.com/office/drawing/2014/main" id="{717D72F3-A56D-0E4B-BF07-E9BA5A9D51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59" name="圖片 76">
                  <a:extLst>
                    <a:ext uri="{FF2B5EF4-FFF2-40B4-BE49-F238E27FC236}">
                      <a16:creationId xmlns:a16="http://schemas.microsoft.com/office/drawing/2014/main" id="{1CA0C650-693A-BA4C-BB14-E4CE8380F8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35663" y="4816768"/>
                  <a:ext cx="914401" cy="914401"/>
                </a:xfrm>
                <a:prstGeom prst="rect">
                  <a:avLst/>
                </a:prstGeom>
              </p:spPr>
            </p:pic>
            <p:pic>
              <p:nvPicPr>
                <p:cNvPr id="60" name="圖片 77">
                  <a:extLst>
                    <a:ext uri="{FF2B5EF4-FFF2-40B4-BE49-F238E27FC236}">
                      <a16:creationId xmlns:a16="http://schemas.microsoft.com/office/drawing/2014/main" id="{27890A21-3499-0947-B4C7-0EA72BABCE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61" name="圖片 78">
                  <a:extLst>
                    <a:ext uri="{FF2B5EF4-FFF2-40B4-BE49-F238E27FC236}">
                      <a16:creationId xmlns:a16="http://schemas.microsoft.com/office/drawing/2014/main" id="{8EAEDB06-6223-4946-8C9E-C78B8F65221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grpSp>
          <p:cxnSp>
            <p:nvCxnSpPr>
              <p:cNvPr id="35" name="直線單箭頭接點 83">
                <a:extLst>
                  <a:ext uri="{FF2B5EF4-FFF2-40B4-BE49-F238E27FC236}">
                    <a16:creationId xmlns:a16="http://schemas.microsoft.com/office/drawing/2014/main" id="{01D13D30-0D49-E249-8FEB-D117A2B454F8}"/>
                  </a:ext>
                </a:extLst>
              </p:cNvPr>
              <p:cNvCxnSpPr>
                <a:cxnSpLocks/>
              </p:cNvCxnSpPr>
              <p:nvPr/>
            </p:nvCxnSpPr>
            <p:spPr>
              <a:xfrm flipV="1">
                <a:off x="4033170" y="4919833"/>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86">
                    <a:extLst>
                      <a:ext uri="{FF2B5EF4-FFF2-40B4-BE49-F238E27FC236}">
                        <a16:creationId xmlns:a16="http://schemas.microsoft.com/office/drawing/2014/main" id="{5AC03822-C85B-8140-A23C-DA6B7F96C4FC}"/>
                      </a:ext>
                    </a:extLst>
                  </p:cNvPr>
                  <p:cNvSpPr txBox="1"/>
                  <p:nvPr/>
                </p:nvSpPr>
                <p:spPr>
                  <a:xfrm>
                    <a:off x="4220785" y="3822303"/>
                    <a:ext cx="3450012" cy="522480"/>
                  </a:xfrm>
                  <a:prstGeom prst="rect">
                    <a:avLst/>
                  </a:prstGeom>
                  <a:noFill/>
                </p:spPr>
                <p:txBody>
                  <a:bodyPr wrap="square" rtlCol="0">
                    <a:spAutoFit/>
                  </a:bodyPr>
                  <a:lstStyle/>
                  <a:p>
                    <a:pPr algn="ctr"/>
                    <a:r>
                      <a:rPr lang="en-US" altLang="zh-TW" b="1" dirty="0"/>
                      <a:t> </a:t>
                    </a:r>
                    <a14:m>
                      <m:oMath xmlns:m="http://schemas.openxmlformats.org/officeDocument/2006/math">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𝑷</m:t>
                            </m:r>
                          </m:e>
                          <m:sub>
                            <m:r>
                              <a:rPr lang="en-US" altLang="zh-TW" b="1" i="1" smtClean="0">
                                <a:latin typeface="Cambria Math" panose="02040503050406030204" pitchFamily="18" charset="0"/>
                              </a:rPr>
                              <m:t>𝒅𝒂𝒕𝒂</m:t>
                            </m:r>
                          </m:sub>
                        </m:sSub>
                        <m:r>
                          <a:rPr lang="zh-CN" altLang="en-US" b="1" i="1" smtClean="0">
                            <a:latin typeface="Cambria Math" panose="02040503050406030204" pitchFamily="18" charset="0"/>
                          </a:rPr>
                          <m:t> </m:t>
                        </m:r>
                        <m:r>
                          <a:rPr lang="zh-CN" altLang="en-US" b="0" i="1" smtClean="0">
                            <a:latin typeface="Cambria Math" panose="02040503050406030204" pitchFamily="18" charset="0"/>
                          </a:rPr>
                          <m:t>样</m:t>
                        </m:r>
                        <m:r>
                          <a:rPr lang="zh-CN" altLang="en-US" i="1">
                            <a:latin typeface="Cambria Math" panose="02040503050406030204" pitchFamily="18" charset="0"/>
                          </a:rPr>
                          <m:t>本</m:t>
                        </m:r>
                      </m:oMath>
                    </a14:m>
                    <a:r>
                      <a:rPr lang="en-US" altLang="zh-TW" dirty="0"/>
                      <a:t>  </a:t>
                    </a:r>
                    <a:endParaRPr lang="zh-TW" altLang="en-US" dirty="0"/>
                  </a:p>
                </p:txBody>
              </p:sp>
            </mc:Choice>
            <mc:Fallback xmlns="">
              <p:sp>
                <p:nvSpPr>
                  <p:cNvPr id="37" name="文字方塊 86">
                    <a:extLst>
                      <a:ext uri="{FF2B5EF4-FFF2-40B4-BE49-F238E27FC236}">
                        <a16:creationId xmlns:a16="http://schemas.microsoft.com/office/drawing/2014/main" id="{5AC03822-C85B-8140-A23C-DA6B7F96C4FC}"/>
                      </a:ext>
                    </a:extLst>
                  </p:cNvPr>
                  <p:cNvSpPr txBox="1">
                    <a:spLocks noRot="1" noChangeAspect="1" noMove="1" noResize="1" noEditPoints="1" noAdjustHandles="1" noChangeArrowheads="1" noChangeShapeType="1" noTextEdit="1"/>
                  </p:cNvSpPr>
                  <p:nvPr/>
                </p:nvSpPr>
                <p:spPr>
                  <a:xfrm>
                    <a:off x="4220785" y="3822303"/>
                    <a:ext cx="3450012" cy="522480"/>
                  </a:xfrm>
                  <a:prstGeom prst="rect">
                    <a:avLst/>
                  </a:prstGeom>
                  <a:blipFill>
                    <a:blip r:embed="rId16"/>
                    <a:stretch>
                      <a:fillRect b="-16129"/>
                    </a:stretch>
                  </a:blipFill>
                </p:spPr>
                <p:txBody>
                  <a:bodyPr/>
                  <a:lstStyle/>
                  <a:p>
                    <a:r>
                      <a:rPr lang="zh-CN" altLang="en-US">
                        <a:noFill/>
                      </a:rPr>
                      <a:t> </a:t>
                    </a:r>
                  </a:p>
                </p:txBody>
              </p:sp>
            </mc:Fallback>
          </mc:AlternateContent>
          <p:sp>
            <p:nvSpPr>
              <p:cNvPr id="38" name="梯形 37">
                <a:extLst>
                  <a:ext uri="{FF2B5EF4-FFF2-40B4-BE49-F238E27FC236}">
                    <a16:creationId xmlns:a16="http://schemas.microsoft.com/office/drawing/2014/main" id="{689631F3-D280-944E-B68A-95EEE4072E4A}"/>
                  </a:ext>
                </a:extLst>
              </p:cNvPr>
              <p:cNvSpPr/>
              <p:nvPr/>
            </p:nvSpPr>
            <p:spPr>
              <a:xfrm rot="16200000">
                <a:off x="2792386" y="4569777"/>
                <a:ext cx="1582547" cy="706255"/>
              </a:xfrm>
              <a:prstGeom prst="trapezoid">
                <a:avLst/>
              </a:prstGeom>
              <a:solidFill>
                <a:srgbClr val="4E50B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000" dirty="0"/>
                  <a:t>G</a:t>
                </a:r>
                <a:endParaRPr lang="zh-TW" altLang="en-US" sz="2000" dirty="0"/>
              </a:p>
            </p:txBody>
          </p:sp>
          <p:sp>
            <p:nvSpPr>
              <p:cNvPr id="39" name="圆角矩形 38">
                <a:extLst>
                  <a:ext uri="{FF2B5EF4-FFF2-40B4-BE49-F238E27FC236}">
                    <a16:creationId xmlns:a16="http://schemas.microsoft.com/office/drawing/2014/main" id="{C8D3ABAC-EDEE-014C-8946-69C51A9C8FEA}"/>
                  </a:ext>
                </a:extLst>
              </p:cNvPr>
              <p:cNvSpPr/>
              <p:nvPr/>
            </p:nvSpPr>
            <p:spPr>
              <a:xfrm>
                <a:off x="8731113" y="3641397"/>
                <a:ext cx="1235242" cy="1086708"/>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D</a:t>
                </a:r>
                <a:endParaRPr kumimoji="1" lang="zh-CN" altLang="en-US" sz="2000" dirty="0"/>
              </a:p>
            </p:txBody>
          </p:sp>
          <p:sp>
            <p:nvSpPr>
              <p:cNvPr id="40" name="文字方塊 49">
                <a:extLst>
                  <a:ext uri="{FF2B5EF4-FFF2-40B4-BE49-F238E27FC236}">
                    <a16:creationId xmlns:a16="http://schemas.microsoft.com/office/drawing/2014/main" id="{1BF31418-0B01-5744-8D33-138904B20A67}"/>
                  </a:ext>
                </a:extLst>
              </p:cNvPr>
              <p:cNvSpPr txBox="1"/>
              <p:nvPr/>
            </p:nvSpPr>
            <p:spPr>
              <a:xfrm>
                <a:off x="7470836" y="3730227"/>
                <a:ext cx="1093087" cy="521483"/>
              </a:xfrm>
              <a:prstGeom prst="rect">
                <a:avLst/>
              </a:prstGeom>
              <a:noFill/>
            </p:spPr>
            <p:txBody>
              <a:bodyPr wrap="square" rtlCol="0">
                <a:spAutoFit/>
              </a:bodyPr>
              <a:lstStyle/>
              <a:p>
                <a:pPr algn="ctr"/>
                <a:r>
                  <a:rPr lang="zh-TW" altLang="en-US" dirty="0"/>
                  <a:t>训练</a:t>
                </a:r>
              </a:p>
            </p:txBody>
          </p:sp>
          <p:pic>
            <p:nvPicPr>
              <p:cNvPr id="41" name="图片 40">
                <a:extLst>
                  <a:ext uri="{FF2B5EF4-FFF2-40B4-BE49-F238E27FC236}">
                    <a16:creationId xmlns:a16="http://schemas.microsoft.com/office/drawing/2014/main" id="{CF29C7D2-7A24-BB42-BE9B-A169C6758BBD}"/>
                  </a:ext>
                </a:extLst>
              </p:cNvPr>
              <p:cNvPicPr>
                <a:picLocks noChangeAspect="1"/>
              </p:cNvPicPr>
              <p:nvPr/>
            </p:nvPicPr>
            <p:blipFill>
              <a:blip r:embed="rId17"/>
              <a:stretch>
                <a:fillRect/>
              </a:stretch>
            </p:blipFill>
            <p:spPr>
              <a:xfrm>
                <a:off x="4532366" y="4531740"/>
                <a:ext cx="2827489" cy="683956"/>
              </a:xfrm>
              <a:prstGeom prst="rect">
                <a:avLst/>
              </a:prstGeom>
              <a:ln w="12700">
                <a:solidFill>
                  <a:schemeClr val="tx1"/>
                </a:solidFill>
              </a:ln>
            </p:spPr>
          </p:pic>
          <p:pic>
            <p:nvPicPr>
              <p:cNvPr id="42" name="图片 41">
                <a:extLst>
                  <a:ext uri="{FF2B5EF4-FFF2-40B4-BE49-F238E27FC236}">
                    <a16:creationId xmlns:a16="http://schemas.microsoft.com/office/drawing/2014/main" id="{FED6D249-5CDB-804E-B74D-CAD1CF0C137C}"/>
                  </a:ext>
                </a:extLst>
              </p:cNvPr>
              <p:cNvPicPr>
                <a:picLocks noChangeAspect="1"/>
              </p:cNvPicPr>
              <p:nvPr/>
            </p:nvPicPr>
            <p:blipFill>
              <a:blip r:embed="rId18"/>
              <a:stretch>
                <a:fillRect/>
              </a:stretch>
            </p:blipFill>
            <p:spPr>
              <a:xfrm>
                <a:off x="4402742" y="3049164"/>
                <a:ext cx="2957113" cy="792758"/>
              </a:xfrm>
              <a:prstGeom prst="rect">
                <a:avLst/>
              </a:prstGeom>
            </p:spPr>
          </p:pic>
          <p:sp>
            <p:nvSpPr>
              <p:cNvPr id="43" name="文本框 42">
                <a:extLst>
                  <a:ext uri="{FF2B5EF4-FFF2-40B4-BE49-F238E27FC236}">
                    <a16:creationId xmlns:a16="http://schemas.microsoft.com/office/drawing/2014/main" id="{00A49DE4-B7E3-7542-8540-DE1F9872285D}"/>
                  </a:ext>
                </a:extLst>
              </p:cNvPr>
              <p:cNvSpPr txBox="1"/>
              <p:nvPr/>
            </p:nvSpPr>
            <p:spPr>
              <a:xfrm>
                <a:off x="3120823" y="2967204"/>
                <a:ext cx="947791" cy="521483"/>
              </a:xfrm>
              <a:prstGeom prst="rect">
                <a:avLst/>
              </a:prstGeom>
              <a:noFill/>
            </p:spPr>
            <p:txBody>
              <a:bodyPr wrap="none" rtlCol="0">
                <a:spAutoFit/>
              </a:bodyPr>
              <a:lstStyle/>
              <a:p>
                <a:r>
                  <a:rPr kumimoji="1" lang="zh-CN" altLang="en-US" dirty="0"/>
                  <a:t>抽样</a:t>
                </a:r>
              </a:p>
            </p:txBody>
          </p:sp>
          <p:cxnSp>
            <p:nvCxnSpPr>
              <p:cNvPr id="44" name="直線單箭頭接點 83">
                <a:extLst>
                  <a:ext uri="{FF2B5EF4-FFF2-40B4-BE49-F238E27FC236}">
                    <a16:creationId xmlns:a16="http://schemas.microsoft.com/office/drawing/2014/main" id="{0B4223F6-6F30-CC48-89F3-7E4B58637871}"/>
                  </a:ext>
                </a:extLst>
              </p:cNvPr>
              <p:cNvCxnSpPr>
                <a:cxnSpLocks/>
              </p:cNvCxnSpPr>
              <p:nvPr/>
            </p:nvCxnSpPr>
            <p:spPr>
              <a:xfrm>
                <a:off x="3023884" y="3520708"/>
                <a:ext cx="12678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14F85D2F-D212-8E4C-9A3D-EFF7CB1D4C0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22292" y="3742854"/>
                <a:ext cx="432353" cy="432353"/>
              </a:xfrm>
              <a:prstGeom prst="rect">
                <a:avLst/>
              </a:prstGeom>
              <a:ln w="0">
                <a:noFill/>
              </a:ln>
            </p:spPr>
          </p:pic>
          <p:pic>
            <p:nvPicPr>
              <p:cNvPr id="46" name="图片 45">
                <a:extLst>
                  <a:ext uri="{FF2B5EF4-FFF2-40B4-BE49-F238E27FC236}">
                    <a16:creationId xmlns:a16="http://schemas.microsoft.com/office/drawing/2014/main" id="{684CF6E1-E239-D542-ACD3-52314C86EF0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1179" y="3650534"/>
                <a:ext cx="432353" cy="432353"/>
              </a:xfrm>
              <a:prstGeom prst="rect">
                <a:avLst/>
              </a:prstGeom>
              <a:ln w="0">
                <a:noFill/>
              </a:ln>
            </p:spPr>
          </p:pic>
          <mc:AlternateContent xmlns:mc="http://schemas.openxmlformats.org/markup-compatibility/2006" xmlns:a14="http://schemas.microsoft.com/office/drawing/2010/main">
            <mc:Choice Requires="a14">
              <p:sp>
                <p:nvSpPr>
                  <p:cNvPr id="47" name="文字方塊 86">
                    <a:extLst>
                      <a:ext uri="{FF2B5EF4-FFF2-40B4-BE49-F238E27FC236}">
                        <a16:creationId xmlns:a16="http://schemas.microsoft.com/office/drawing/2014/main" id="{21542B39-9EC9-644A-AF65-0C4782819BBD}"/>
                      </a:ext>
                    </a:extLst>
                  </p:cNvPr>
                  <p:cNvSpPr txBox="1"/>
                  <p:nvPr/>
                </p:nvSpPr>
                <p:spPr>
                  <a:xfrm>
                    <a:off x="4220785" y="5223394"/>
                    <a:ext cx="3450012" cy="522480"/>
                  </a:xfrm>
                  <a:prstGeom prst="rect">
                    <a:avLst/>
                  </a:prstGeom>
                  <a:noFill/>
                </p:spPr>
                <p:txBody>
                  <a:bodyPr wrap="square" rtlCol="0">
                    <a:spAutoFit/>
                  </a:bodyPr>
                  <a:lstStyle/>
                  <a:p>
                    <a:pPr algn="ctr"/>
                    <a:r>
                      <a:rPr lang="en-US" altLang="zh-TW" b="1" dirty="0"/>
                      <a:t> </a:t>
                    </a:r>
                    <a14:m>
                      <m:oMath xmlns:m="http://schemas.openxmlformats.org/officeDocument/2006/math">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𝑷</m:t>
                            </m:r>
                          </m:e>
                          <m:sub>
                            <m:r>
                              <a:rPr lang="en-US" altLang="zh-CN" b="1" i="1" smtClean="0">
                                <a:latin typeface="Cambria Math" panose="02040503050406030204" pitchFamily="18" charset="0"/>
                              </a:rPr>
                              <m:t>𝑮</m:t>
                            </m:r>
                          </m:sub>
                        </m:sSub>
                        <m:r>
                          <a:rPr lang="zh-CN" altLang="en-US" b="1" i="1" smtClean="0">
                            <a:latin typeface="Cambria Math" panose="02040503050406030204" pitchFamily="18" charset="0"/>
                          </a:rPr>
                          <m:t> </m:t>
                        </m:r>
                        <m:r>
                          <a:rPr lang="zh-CN" altLang="en-US" b="0" i="1" smtClean="0">
                            <a:latin typeface="Cambria Math" panose="02040503050406030204" pitchFamily="18" charset="0"/>
                          </a:rPr>
                          <m:t>样</m:t>
                        </m:r>
                        <m:r>
                          <a:rPr lang="zh-CN" altLang="en-US" i="1">
                            <a:latin typeface="Cambria Math" panose="02040503050406030204" pitchFamily="18" charset="0"/>
                          </a:rPr>
                          <m:t>本</m:t>
                        </m:r>
                      </m:oMath>
                    </a14:m>
                    <a:r>
                      <a:rPr lang="en-US" altLang="zh-TW" dirty="0"/>
                      <a:t>  </a:t>
                    </a:r>
                    <a:endParaRPr lang="zh-TW" altLang="en-US" dirty="0"/>
                  </a:p>
                </p:txBody>
              </p:sp>
            </mc:Choice>
            <mc:Fallback xmlns="">
              <p:sp>
                <p:nvSpPr>
                  <p:cNvPr id="47" name="文字方塊 86">
                    <a:extLst>
                      <a:ext uri="{FF2B5EF4-FFF2-40B4-BE49-F238E27FC236}">
                        <a16:creationId xmlns:a16="http://schemas.microsoft.com/office/drawing/2014/main" id="{21542B39-9EC9-644A-AF65-0C4782819BBD}"/>
                      </a:ext>
                    </a:extLst>
                  </p:cNvPr>
                  <p:cNvSpPr txBox="1">
                    <a:spLocks noRot="1" noChangeAspect="1" noMove="1" noResize="1" noEditPoints="1" noAdjustHandles="1" noChangeArrowheads="1" noChangeShapeType="1" noTextEdit="1"/>
                  </p:cNvSpPr>
                  <p:nvPr/>
                </p:nvSpPr>
                <p:spPr>
                  <a:xfrm>
                    <a:off x="4220785" y="5223394"/>
                    <a:ext cx="3450012" cy="522480"/>
                  </a:xfrm>
                  <a:prstGeom prst="rect">
                    <a:avLst/>
                  </a:prstGeom>
                  <a:blipFill>
                    <a:blip r:embed="rId21"/>
                    <a:stretch>
                      <a:fillRect b="-16667"/>
                    </a:stretch>
                  </a:blipFill>
                </p:spPr>
                <p:txBody>
                  <a:bodyPr/>
                  <a:lstStyle/>
                  <a:p>
                    <a:r>
                      <a:rPr lang="zh-CN" altLang="en-US">
                        <a:noFill/>
                      </a:rPr>
                      <a:t> </a:t>
                    </a:r>
                  </a:p>
                </p:txBody>
              </p:sp>
            </mc:Fallback>
          </mc:AlternateContent>
          <p:cxnSp>
            <p:nvCxnSpPr>
              <p:cNvPr id="48" name="直線單箭頭接點 83">
                <a:extLst>
                  <a:ext uri="{FF2B5EF4-FFF2-40B4-BE49-F238E27FC236}">
                    <a16:creationId xmlns:a16="http://schemas.microsoft.com/office/drawing/2014/main" id="{A2AB417D-3D17-734C-B9A6-F25AA122A8CA}"/>
                  </a:ext>
                </a:extLst>
              </p:cNvPr>
              <p:cNvCxnSpPr>
                <a:cxnSpLocks/>
              </p:cNvCxnSpPr>
              <p:nvPr/>
            </p:nvCxnSpPr>
            <p:spPr>
              <a:xfrm>
                <a:off x="7359855" y="4218189"/>
                <a:ext cx="1204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9407A92F-FC73-2048-9941-F69691977996}"/>
                      </a:ext>
                    </a:extLst>
                  </p:cNvPr>
                  <p:cNvSpPr/>
                  <p:nvPr/>
                </p:nvSpPr>
                <p:spPr>
                  <a:xfrm>
                    <a:off x="82974" y="3254678"/>
                    <a:ext cx="1259237" cy="5649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1" i="1" smtClean="0">
                                  <a:latin typeface="Cambria Math" panose="02040503050406030204" pitchFamily="18" charset="0"/>
                                </a:rPr>
                              </m:ctrlPr>
                            </m:sSubPr>
                            <m:e>
                              <m:r>
                                <a:rPr lang="en-US" altLang="zh-TW" sz="2000" b="1" i="1">
                                  <a:latin typeface="Cambria Math" panose="02040503050406030204" pitchFamily="18" charset="0"/>
                                </a:rPr>
                                <m:t>𝑷</m:t>
                              </m:r>
                            </m:e>
                            <m:sub>
                              <m:r>
                                <a:rPr lang="en-US" altLang="zh-TW" sz="2000" b="1" i="1">
                                  <a:latin typeface="Cambria Math" panose="02040503050406030204" pitchFamily="18" charset="0"/>
                                </a:rPr>
                                <m:t>𝒅𝒂𝒕𝒂</m:t>
                              </m:r>
                            </m:sub>
                          </m:sSub>
                          <m:r>
                            <a:rPr lang="zh-CN" altLang="en-US" sz="2000" b="1" i="1">
                              <a:latin typeface="Cambria Math" panose="02040503050406030204" pitchFamily="18" charset="0"/>
                            </a:rPr>
                            <m:t> </m:t>
                          </m:r>
                        </m:oMath>
                      </m:oMathPara>
                    </a14:m>
                    <a:endParaRPr lang="zh-CN" altLang="en-US" sz="2000" dirty="0"/>
                  </a:p>
                </p:txBody>
              </p:sp>
            </mc:Choice>
            <mc:Fallback xmlns="">
              <p:sp>
                <p:nvSpPr>
                  <p:cNvPr id="49" name="矩形 48">
                    <a:extLst>
                      <a:ext uri="{FF2B5EF4-FFF2-40B4-BE49-F238E27FC236}">
                        <a16:creationId xmlns:a16="http://schemas.microsoft.com/office/drawing/2014/main" id="{9407A92F-FC73-2048-9941-F69691977996}"/>
                      </a:ext>
                    </a:extLst>
                  </p:cNvPr>
                  <p:cNvSpPr>
                    <a:spLocks noRot="1" noChangeAspect="1" noMove="1" noResize="1" noEditPoints="1" noAdjustHandles="1" noChangeArrowheads="1" noChangeShapeType="1" noTextEdit="1"/>
                  </p:cNvSpPr>
                  <p:nvPr/>
                </p:nvSpPr>
                <p:spPr>
                  <a:xfrm>
                    <a:off x="82974" y="3254678"/>
                    <a:ext cx="1259237" cy="564940"/>
                  </a:xfrm>
                  <a:prstGeom prst="rect">
                    <a:avLst/>
                  </a:prstGeom>
                  <a:blipFill>
                    <a:blip r:embed="rId22"/>
                    <a:stretch>
                      <a:fillRect r="-2899" b="-18750"/>
                    </a:stretch>
                  </a:blipFill>
                </p:spPr>
                <p:txBody>
                  <a:bodyPr/>
                  <a:lstStyle/>
                  <a:p>
                    <a:r>
                      <a:rPr lang="zh-CN" altLang="en-US">
                        <a:noFill/>
                      </a:rPr>
                      <a:t> </a:t>
                    </a:r>
                  </a:p>
                </p:txBody>
              </p:sp>
            </mc:Fallback>
          </mc:AlternateContent>
          <p:cxnSp>
            <p:nvCxnSpPr>
              <p:cNvPr id="51" name="直線單箭頭接點 83">
                <a:extLst>
                  <a:ext uri="{FF2B5EF4-FFF2-40B4-BE49-F238E27FC236}">
                    <a16:creationId xmlns:a16="http://schemas.microsoft.com/office/drawing/2014/main" id="{2CF194F1-D895-DA49-B8AC-515235DADD77}"/>
                  </a:ext>
                </a:extLst>
              </p:cNvPr>
              <p:cNvCxnSpPr>
                <a:cxnSpLocks/>
              </p:cNvCxnSpPr>
              <p:nvPr/>
            </p:nvCxnSpPr>
            <p:spPr>
              <a:xfrm>
                <a:off x="10038424" y="4218189"/>
                <a:ext cx="6144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51">
                <a:extLst>
                  <a:ext uri="{FF2B5EF4-FFF2-40B4-BE49-F238E27FC236}">
                    <a16:creationId xmlns:a16="http://schemas.microsoft.com/office/drawing/2014/main" id="{D63F0866-835C-6D43-9ED0-898C8F218273}"/>
                  </a:ext>
                </a:extLst>
              </p:cNvPr>
              <p:cNvSpPr/>
              <p:nvPr/>
            </p:nvSpPr>
            <p:spPr>
              <a:xfrm>
                <a:off x="10696288" y="3708402"/>
                <a:ext cx="1034473" cy="937083"/>
              </a:xfrm>
              <a:prstGeom prst="round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圆角矩形 52">
                <a:extLst>
                  <a:ext uri="{FF2B5EF4-FFF2-40B4-BE49-F238E27FC236}">
                    <a16:creationId xmlns:a16="http://schemas.microsoft.com/office/drawing/2014/main" id="{4C378AAA-F781-664D-86F2-D1845EBF65C9}"/>
                  </a:ext>
                </a:extLst>
              </p:cNvPr>
              <p:cNvSpPr/>
              <p:nvPr/>
            </p:nvSpPr>
            <p:spPr>
              <a:xfrm>
                <a:off x="10797887" y="3820745"/>
                <a:ext cx="831273" cy="335532"/>
              </a:xfrm>
              <a:prstGeom prst="round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真</a:t>
                </a:r>
              </a:p>
            </p:txBody>
          </p:sp>
          <p:sp>
            <p:nvSpPr>
              <p:cNvPr id="54" name="圆角矩形 53">
                <a:extLst>
                  <a:ext uri="{FF2B5EF4-FFF2-40B4-BE49-F238E27FC236}">
                    <a16:creationId xmlns:a16="http://schemas.microsoft.com/office/drawing/2014/main" id="{3139A10D-7761-154C-8144-4BFEC6F73971}"/>
                  </a:ext>
                </a:extLst>
              </p:cNvPr>
              <p:cNvSpPr/>
              <p:nvPr/>
            </p:nvSpPr>
            <p:spPr>
              <a:xfrm>
                <a:off x="10797887" y="4218189"/>
                <a:ext cx="831273" cy="335532"/>
              </a:xfrm>
              <a:prstGeom prst="round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假</a:t>
                </a:r>
              </a:p>
            </p:txBody>
          </p:sp>
        </p:grpSp>
        <p:sp>
          <p:nvSpPr>
            <p:cNvPr id="62" name="文本框 61">
              <a:extLst>
                <a:ext uri="{FF2B5EF4-FFF2-40B4-BE49-F238E27FC236}">
                  <a16:creationId xmlns:a16="http://schemas.microsoft.com/office/drawing/2014/main" id="{CF6E514B-AE25-6D42-BCE9-95F08DED15C9}"/>
                </a:ext>
              </a:extLst>
            </p:cNvPr>
            <p:cNvSpPr txBox="1"/>
            <p:nvPr/>
          </p:nvSpPr>
          <p:spPr>
            <a:xfrm rot="5400000">
              <a:off x="1253446" y="3092719"/>
              <a:ext cx="756671" cy="307777"/>
            </a:xfrm>
            <a:prstGeom prst="rect">
              <a:avLst/>
            </a:prstGeom>
            <a:noFill/>
          </p:spPr>
          <p:txBody>
            <a:bodyPr wrap="square" rtlCol="0">
              <a:spAutoFit/>
            </a:bodyPr>
            <a:lstStyle/>
            <a:p>
              <a:r>
                <a:rPr kumimoji="1" lang="en-US" altLang="zh-CN" sz="1400" dirty="0">
                  <a:solidFill>
                    <a:schemeClr val="bg1"/>
                  </a:solidFill>
                </a:rPr>
                <a:t>vector</a:t>
              </a:r>
              <a:endParaRPr kumimoji="1" lang="zh-CN" altLang="en-US" sz="1400" dirty="0">
                <a:solidFill>
                  <a:schemeClr val="bg1"/>
                </a:solidFill>
              </a:endParaRPr>
            </a:p>
          </p:txBody>
        </p:sp>
        <p:sp>
          <p:nvSpPr>
            <p:cNvPr id="63" name="文本框 62">
              <a:extLst>
                <a:ext uri="{FF2B5EF4-FFF2-40B4-BE49-F238E27FC236}">
                  <a16:creationId xmlns:a16="http://schemas.microsoft.com/office/drawing/2014/main" id="{FF97405F-0452-AA46-BA58-395CFA0728FD}"/>
                </a:ext>
              </a:extLst>
            </p:cNvPr>
            <p:cNvSpPr txBox="1"/>
            <p:nvPr/>
          </p:nvSpPr>
          <p:spPr>
            <a:xfrm rot="5400000">
              <a:off x="1514705" y="3081831"/>
              <a:ext cx="756671" cy="307777"/>
            </a:xfrm>
            <a:prstGeom prst="rect">
              <a:avLst/>
            </a:prstGeom>
            <a:noFill/>
          </p:spPr>
          <p:txBody>
            <a:bodyPr wrap="square" rtlCol="0">
              <a:spAutoFit/>
            </a:bodyPr>
            <a:lstStyle/>
            <a:p>
              <a:r>
                <a:rPr kumimoji="1" lang="en-US" altLang="zh-CN" sz="1400" dirty="0">
                  <a:solidFill>
                    <a:schemeClr val="bg1"/>
                  </a:solidFill>
                </a:rPr>
                <a:t>vector</a:t>
              </a:r>
              <a:endParaRPr kumimoji="1" lang="zh-CN" altLang="en-US" sz="1400" dirty="0">
                <a:solidFill>
                  <a:schemeClr val="bg1"/>
                </a:solidFill>
              </a:endParaRPr>
            </a:p>
          </p:txBody>
        </p:sp>
        <p:sp>
          <p:nvSpPr>
            <p:cNvPr id="64" name="文本框 63">
              <a:extLst>
                <a:ext uri="{FF2B5EF4-FFF2-40B4-BE49-F238E27FC236}">
                  <a16:creationId xmlns:a16="http://schemas.microsoft.com/office/drawing/2014/main" id="{B54089B4-D964-F148-90AB-B6D266ACFD23}"/>
                </a:ext>
              </a:extLst>
            </p:cNvPr>
            <p:cNvSpPr txBox="1"/>
            <p:nvPr/>
          </p:nvSpPr>
          <p:spPr>
            <a:xfrm rot="5400000">
              <a:off x="1786846" y="3092719"/>
              <a:ext cx="756671" cy="307777"/>
            </a:xfrm>
            <a:prstGeom prst="rect">
              <a:avLst/>
            </a:prstGeom>
            <a:noFill/>
          </p:spPr>
          <p:txBody>
            <a:bodyPr wrap="square" rtlCol="0">
              <a:spAutoFit/>
            </a:bodyPr>
            <a:lstStyle/>
            <a:p>
              <a:r>
                <a:rPr kumimoji="1" lang="en-US" altLang="zh-CN" sz="1400" dirty="0">
                  <a:solidFill>
                    <a:schemeClr val="bg1"/>
                  </a:solidFill>
                </a:rPr>
                <a:t>vector</a:t>
              </a:r>
              <a:endParaRPr kumimoji="1" lang="zh-CN" altLang="en-US" sz="1400" dirty="0">
                <a:solidFill>
                  <a:schemeClr val="bg1"/>
                </a:solidFill>
              </a:endParaRPr>
            </a:p>
          </p:txBody>
        </p:sp>
        <p:sp>
          <p:nvSpPr>
            <p:cNvPr id="65" name="文本框 64">
              <a:extLst>
                <a:ext uri="{FF2B5EF4-FFF2-40B4-BE49-F238E27FC236}">
                  <a16:creationId xmlns:a16="http://schemas.microsoft.com/office/drawing/2014/main" id="{887EE7DD-4D24-F64D-8073-7706A3C755E3}"/>
                </a:ext>
              </a:extLst>
            </p:cNvPr>
            <p:cNvSpPr txBox="1"/>
            <p:nvPr/>
          </p:nvSpPr>
          <p:spPr>
            <a:xfrm rot="5400000">
              <a:off x="2048103" y="3092718"/>
              <a:ext cx="756671" cy="307777"/>
            </a:xfrm>
            <a:prstGeom prst="rect">
              <a:avLst/>
            </a:prstGeom>
            <a:noFill/>
          </p:spPr>
          <p:txBody>
            <a:bodyPr wrap="square" rtlCol="0">
              <a:spAutoFit/>
            </a:bodyPr>
            <a:lstStyle/>
            <a:p>
              <a:r>
                <a:rPr kumimoji="1" lang="en-US" altLang="zh-CN" sz="1400" dirty="0">
                  <a:solidFill>
                    <a:schemeClr val="bg1"/>
                  </a:solidFill>
                </a:rPr>
                <a:t>vector</a:t>
              </a:r>
              <a:endParaRPr kumimoji="1" lang="zh-CN" altLang="en-US" sz="1400" dirty="0">
                <a:solidFill>
                  <a:schemeClr val="bg1"/>
                </a:solidFill>
              </a:endParaRPr>
            </a:p>
          </p:txBody>
        </p:sp>
      </p:grpSp>
      <p:cxnSp>
        <p:nvCxnSpPr>
          <p:cNvPr id="67" name="直線單箭頭接點 5">
            <a:extLst>
              <a:ext uri="{FF2B5EF4-FFF2-40B4-BE49-F238E27FC236}">
                <a16:creationId xmlns:a16="http://schemas.microsoft.com/office/drawing/2014/main" id="{3CFFA8F4-8355-6740-B635-0B9E3A780DE5}"/>
              </a:ext>
            </a:extLst>
          </p:cNvPr>
          <p:cNvCxnSpPr>
            <a:cxnSpLocks/>
          </p:cNvCxnSpPr>
          <p:nvPr/>
        </p:nvCxnSpPr>
        <p:spPr>
          <a:xfrm>
            <a:off x="6806916" y="4701465"/>
            <a:ext cx="13857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7">
            <a:extLst>
              <a:ext uri="{FF2B5EF4-FFF2-40B4-BE49-F238E27FC236}">
                <a16:creationId xmlns:a16="http://schemas.microsoft.com/office/drawing/2014/main" id="{EDE7A7A7-792B-5345-8F6A-2B108637C722}"/>
              </a:ext>
            </a:extLst>
          </p:cNvPr>
          <p:cNvCxnSpPr>
            <a:cxnSpLocks/>
          </p:cNvCxnSpPr>
          <p:nvPr/>
        </p:nvCxnSpPr>
        <p:spPr>
          <a:xfrm flipV="1">
            <a:off x="7507044" y="3833609"/>
            <a:ext cx="0" cy="8678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9">
            <a:extLst>
              <a:ext uri="{FF2B5EF4-FFF2-40B4-BE49-F238E27FC236}">
                <a16:creationId xmlns:a16="http://schemas.microsoft.com/office/drawing/2014/main" id="{D2A9D222-DE8B-8043-95CB-E668A6A603BE}"/>
              </a:ext>
            </a:extLst>
          </p:cNvPr>
          <p:cNvCxnSpPr>
            <a:cxnSpLocks/>
          </p:cNvCxnSpPr>
          <p:nvPr/>
        </p:nvCxnSpPr>
        <p:spPr>
          <a:xfrm>
            <a:off x="8438401" y="4701465"/>
            <a:ext cx="13857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0">
            <a:extLst>
              <a:ext uri="{FF2B5EF4-FFF2-40B4-BE49-F238E27FC236}">
                <a16:creationId xmlns:a16="http://schemas.microsoft.com/office/drawing/2014/main" id="{CC2D03E5-2AFB-D24E-8273-6C5673A6442D}"/>
              </a:ext>
            </a:extLst>
          </p:cNvPr>
          <p:cNvCxnSpPr>
            <a:cxnSpLocks/>
          </p:cNvCxnSpPr>
          <p:nvPr/>
        </p:nvCxnSpPr>
        <p:spPr>
          <a:xfrm flipV="1">
            <a:off x="9138528" y="3833609"/>
            <a:ext cx="0" cy="8678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11">
            <a:extLst>
              <a:ext uri="{FF2B5EF4-FFF2-40B4-BE49-F238E27FC236}">
                <a16:creationId xmlns:a16="http://schemas.microsoft.com/office/drawing/2014/main" id="{DCC13634-2BEB-4A46-9726-EB107800BA33}"/>
              </a:ext>
            </a:extLst>
          </p:cNvPr>
          <p:cNvCxnSpPr>
            <a:cxnSpLocks/>
          </p:cNvCxnSpPr>
          <p:nvPr/>
        </p:nvCxnSpPr>
        <p:spPr>
          <a:xfrm>
            <a:off x="9989874" y="4701465"/>
            <a:ext cx="13857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12">
            <a:extLst>
              <a:ext uri="{FF2B5EF4-FFF2-40B4-BE49-F238E27FC236}">
                <a16:creationId xmlns:a16="http://schemas.microsoft.com/office/drawing/2014/main" id="{C3FB93F2-1159-FF4A-BFF9-0F776AB07B89}"/>
              </a:ext>
            </a:extLst>
          </p:cNvPr>
          <p:cNvCxnSpPr>
            <a:cxnSpLocks/>
          </p:cNvCxnSpPr>
          <p:nvPr/>
        </p:nvCxnSpPr>
        <p:spPr>
          <a:xfrm flipV="1">
            <a:off x="10690002" y="3833609"/>
            <a:ext cx="0" cy="8678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13">
                <a:extLst>
                  <a:ext uri="{FF2B5EF4-FFF2-40B4-BE49-F238E27FC236}">
                    <a16:creationId xmlns:a16="http://schemas.microsoft.com/office/drawing/2014/main" id="{F7275EF1-48F7-3F42-B984-E29C930691A4}"/>
                  </a:ext>
                </a:extLst>
              </p:cNvPr>
              <p:cNvSpPr txBox="1"/>
              <p:nvPr/>
            </p:nvSpPr>
            <p:spPr>
              <a:xfrm>
                <a:off x="7366223" y="4824273"/>
                <a:ext cx="331851" cy="274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𝐺</m:t>
                          </m:r>
                        </m:e>
                        <m:sub>
                          <m:r>
                            <a:rPr lang="en-US" altLang="zh-TW" sz="2000" b="0" i="1" smtClean="0">
                              <a:latin typeface="Cambria Math" panose="02040503050406030204" pitchFamily="18" charset="0"/>
                            </a:rPr>
                            <m:t>1</m:t>
                          </m:r>
                        </m:sub>
                      </m:sSub>
                    </m:oMath>
                  </m:oMathPara>
                </a14:m>
                <a:endParaRPr lang="zh-TW" altLang="en-US" sz="2000" dirty="0"/>
              </a:p>
            </p:txBody>
          </p:sp>
        </mc:Choice>
        <mc:Fallback xmlns="">
          <p:sp>
            <p:nvSpPr>
              <p:cNvPr id="73" name="文字方塊 13">
                <a:extLst>
                  <a:ext uri="{FF2B5EF4-FFF2-40B4-BE49-F238E27FC236}">
                    <a16:creationId xmlns:a16="http://schemas.microsoft.com/office/drawing/2014/main" id="{F7275EF1-48F7-3F42-B984-E29C930691A4}"/>
                  </a:ext>
                </a:extLst>
              </p:cNvPr>
              <p:cNvSpPr txBox="1">
                <a:spLocks noRot="1" noChangeAspect="1" noMove="1" noResize="1" noEditPoints="1" noAdjustHandles="1" noChangeArrowheads="1" noChangeShapeType="1" noTextEdit="1"/>
              </p:cNvSpPr>
              <p:nvPr/>
            </p:nvSpPr>
            <p:spPr>
              <a:xfrm>
                <a:off x="7366223" y="4824273"/>
                <a:ext cx="331851" cy="274734"/>
              </a:xfrm>
              <a:prstGeom prst="rect">
                <a:avLst/>
              </a:prstGeom>
              <a:blipFill>
                <a:blip r:embed="rId23"/>
                <a:stretch>
                  <a:fillRect l="-11111" r="-3704"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14">
                <a:extLst>
                  <a:ext uri="{FF2B5EF4-FFF2-40B4-BE49-F238E27FC236}">
                    <a16:creationId xmlns:a16="http://schemas.microsoft.com/office/drawing/2014/main" id="{350D632E-F00A-0242-897B-DD44D8EDD86F}"/>
                  </a:ext>
                </a:extLst>
              </p:cNvPr>
              <p:cNvSpPr txBox="1"/>
              <p:nvPr/>
            </p:nvSpPr>
            <p:spPr>
              <a:xfrm>
                <a:off x="8985206" y="4824273"/>
                <a:ext cx="337696" cy="274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𝐺</m:t>
                          </m:r>
                        </m:e>
                        <m:sub>
                          <m:r>
                            <a:rPr lang="en-US" altLang="zh-TW" sz="2000" b="0" i="1" smtClean="0">
                              <a:latin typeface="Cambria Math" panose="02040503050406030204" pitchFamily="18" charset="0"/>
                            </a:rPr>
                            <m:t>2</m:t>
                          </m:r>
                        </m:sub>
                      </m:sSub>
                    </m:oMath>
                  </m:oMathPara>
                </a14:m>
                <a:endParaRPr lang="zh-TW" altLang="en-US" sz="2000" dirty="0"/>
              </a:p>
            </p:txBody>
          </p:sp>
        </mc:Choice>
        <mc:Fallback xmlns="">
          <p:sp>
            <p:nvSpPr>
              <p:cNvPr id="74" name="文字方塊 14">
                <a:extLst>
                  <a:ext uri="{FF2B5EF4-FFF2-40B4-BE49-F238E27FC236}">
                    <a16:creationId xmlns:a16="http://schemas.microsoft.com/office/drawing/2014/main" id="{350D632E-F00A-0242-897B-DD44D8EDD86F}"/>
                  </a:ext>
                </a:extLst>
              </p:cNvPr>
              <p:cNvSpPr txBox="1">
                <a:spLocks noRot="1" noChangeAspect="1" noMove="1" noResize="1" noEditPoints="1" noAdjustHandles="1" noChangeArrowheads="1" noChangeShapeType="1" noTextEdit="1"/>
              </p:cNvSpPr>
              <p:nvPr/>
            </p:nvSpPr>
            <p:spPr>
              <a:xfrm>
                <a:off x="8985206" y="4824273"/>
                <a:ext cx="337696" cy="274734"/>
              </a:xfrm>
              <a:prstGeom prst="rect">
                <a:avLst/>
              </a:prstGeom>
              <a:blipFill>
                <a:blip r:embed="rId24"/>
                <a:stretch>
                  <a:fillRect l="-10714" r="-3571"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15">
                <a:extLst>
                  <a:ext uri="{FF2B5EF4-FFF2-40B4-BE49-F238E27FC236}">
                    <a16:creationId xmlns:a16="http://schemas.microsoft.com/office/drawing/2014/main" id="{DEADAF90-5F79-F941-A007-E88A68E38CE9}"/>
                  </a:ext>
                </a:extLst>
              </p:cNvPr>
              <p:cNvSpPr txBox="1"/>
              <p:nvPr/>
            </p:nvSpPr>
            <p:spPr>
              <a:xfrm>
                <a:off x="10596023" y="4824273"/>
                <a:ext cx="286748" cy="2747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𝐺</m:t>
                          </m:r>
                        </m:e>
                        <m:sub>
                          <m:r>
                            <a:rPr lang="en-US" altLang="zh-TW" sz="2000" b="0" i="1" smtClean="0">
                              <a:latin typeface="Cambria Math" panose="02040503050406030204" pitchFamily="18" charset="0"/>
                            </a:rPr>
                            <m:t>3</m:t>
                          </m:r>
                        </m:sub>
                      </m:sSub>
                    </m:oMath>
                  </m:oMathPara>
                </a14:m>
                <a:endParaRPr lang="zh-TW" altLang="en-US" sz="2000" dirty="0"/>
              </a:p>
            </p:txBody>
          </p:sp>
        </mc:Choice>
        <mc:Fallback xmlns="">
          <p:sp>
            <p:nvSpPr>
              <p:cNvPr id="75" name="文字方塊 15">
                <a:extLst>
                  <a:ext uri="{FF2B5EF4-FFF2-40B4-BE49-F238E27FC236}">
                    <a16:creationId xmlns:a16="http://schemas.microsoft.com/office/drawing/2014/main" id="{DEADAF90-5F79-F941-A007-E88A68E38CE9}"/>
                  </a:ext>
                </a:extLst>
              </p:cNvPr>
              <p:cNvSpPr txBox="1">
                <a:spLocks noRot="1" noChangeAspect="1" noMove="1" noResize="1" noEditPoints="1" noAdjustHandles="1" noChangeArrowheads="1" noChangeShapeType="1" noTextEdit="1"/>
              </p:cNvSpPr>
              <p:nvPr/>
            </p:nvSpPr>
            <p:spPr>
              <a:xfrm>
                <a:off x="10596023" y="4824273"/>
                <a:ext cx="286748" cy="274734"/>
              </a:xfrm>
              <a:prstGeom prst="rect">
                <a:avLst/>
              </a:prstGeom>
              <a:blipFill>
                <a:blip r:embed="rId25"/>
                <a:stretch>
                  <a:fillRect l="-20833" r="-12500"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B397344-6240-E246-B8DC-683DED35D484}"/>
                  </a:ext>
                </a:extLst>
              </p:cNvPr>
              <p:cNvSpPr/>
              <p:nvPr/>
            </p:nvSpPr>
            <p:spPr>
              <a:xfrm>
                <a:off x="6990742" y="3496349"/>
                <a:ext cx="1231137" cy="357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𝑉</m:t>
                      </m:r>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𝐺</m:t>
                              </m:r>
                            </m:e>
                            <m:sub>
                              <m:r>
                                <a:rPr lang="en-US" altLang="zh-TW" sz="2000" i="1">
                                  <a:latin typeface="Cambria Math" panose="02040503050406030204" pitchFamily="18" charset="0"/>
                                </a:rPr>
                                <m:t>1</m:t>
                              </m:r>
                            </m:sub>
                          </m:sSub>
                          <m:r>
                            <m:rPr>
                              <m:nor/>
                            </m:rPr>
                            <a:rPr lang="zh-TW" altLang="en-US" sz="2000" dirty="0"/>
                            <m:t> </m:t>
                          </m:r>
                          <m:r>
                            <a:rPr lang="en-US" altLang="zh-TW" sz="2000" i="1">
                              <a:latin typeface="Cambria Math" panose="02040503050406030204" pitchFamily="18" charset="0"/>
                            </a:rPr>
                            <m:t>,</m:t>
                          </m:r>
                          <m:r>
                            <a:rPr lang="en-US" altLang="zh-TW" sz="2000" i="1">
                              <a:latin typeface="Cambria Math" panose="02040503050406030204" pitchFamily="18" charset="0"/>
                            </a:rPr>
                            <m:t>𝐷</m:t>
                          </m:r>
                        </m:e>
                      </m:d>
                    </m:oMath>
                  </m:oMathPara>
                </a14:m>
                <a:endParaRPr lang="zh-TW" altLang="en-US" sz="2000" dirty="0"/>
              </a:p>
            </p:txBody>
          </p:sp>
        </mc:Choice>
        <mc:Fallback xmlns="">
          <p:sp>
            <p:nvSpPr>
              <p:cNvPr id="76" name="矩形 75">
                <a:extLst>
                  <a:ext uri="{FF2B5EF4-FFF2-40B4-BE49-F238E27FC236}">
                    <a16:creationId xmlns:a16="http://schemas.microsoft.com/office/drawing/2014/main" id="{4B397344-6240-E246-B8DC-683DED35D484}"/>
                  </a:ext>
                </a:extLst>
              </p:cNvPr>
              <p:cNvSpPr>
                <a:spLocks noRot="1" noChangeAspect="1" noMove="1" noResize="1" noEditPoints="1" noAdjustHandles="1" noChangeArrowheads="1" noChangeShapeType="1" noTextEdit="1"/>
              </p:cNvSpPr>
              <p:nvPr/>
            </p:nvSpPr>
            <p:spPr>
              <a:xfrm>
                <a:off x="6990742" y="3496349"/>
                <a:ext cx="1231137" cy="357154"/>
              </a:xfrm>
              <a:prstGeom prst="rect">
                <a:avLst/>
              </a:prstGeom>
              <a:blipFill>
                <a:blip r:embed="rId26"/>
                <a:stretch>
                  <a:fillRect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7B847A12-A3C8-3546-9096-927FB7EAE9BE}"/>
                  </a:ext>
                </a:extLst>
              </p:cNvPr>
              <p:cNvSpPr/>
              <p:nvPr/>
            </p:nvSpPr>
            <p:spPr>
              <a:xfrm>
                <a:off x="8629464" y="3496349"/>
                <a:ext cx="1236982" cy="357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𝑉</m:t>
                      </m:r>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𝐺</m:t>
                              </m:r>
                            </m:e>
                            <m:sub>
                              <m:r>
                                <a:rPr lang="en-US" altLang="zh-TW" sz="2000" b="0" i="1" smtClean="0">
                                  <a:latin typeface="Cambria Math" panose="02040503050406030204" pitchFamily="18" charset="0"/>
                                </a:rPr>
                                <m:t>2</m:t>
                              </m:r>
                            </m:sub>
                          </m:sSub>
                          <m:r>
                            <m:rPr>
                              <m:nor/>
                            </m:rPr>
                            <a:rPr lang="zh-TW" altLang="en-US" sz="2000" dirty="0"/>
                            <m:t> </m:t>
                          </m:r>
                          <m:r>
                            <a:rPr lang="en-US" altLang="zh-TW" sz="2000" i="1">
                              <a:latin typeface="Cambria Math" panose="02040503050406030204" pitchFamily="18" charset="0"/>
                            </a:rPr>
                            <m:t>,</m:t>
                          </m:r>
                          <m:r>
                            <a:rPr lang="en-US" altLang="zh-TW" sz="2000" i="1">
                              <a:latin typeface="Cambria Math" panose="02040503050406030204" pitchFamily="18" charset="0"/>
                            </a:rPr>
                            <m:t>𝐷</m:t>
                          </m:r>
                        </m:e>
                      </m:d>
                    </m:oMath>
                  </m:oMathPara>
                </a14:m>
                <a:endParaRPr lang="zh-TW" altLang="en-US" sz="2000" dirty="0"/>
              </a:p>
            </p:txBody>
          </p:sp>
        </mc:Choice>
        <mc:Fallback xmlns="">
          <p:sp>
            <p:nvSpPr>
              <p:cNvPr id="77" name="矩形 76">
                <a:extLst>
                  <a:ext uri="{FF2B5EF4-FFF2-40B4-BE49-F238E27FC236}">
                    <a16:creationId xmlns:a16="http://schemas.microsoft.com/office/drawing/2014/main" id="{7B847A12-A3C8-3546-9096-927FB7EAE9BE}"/>
                  </a:ext>
                </a:extLst>
              </p:cNvPr>
              <p:cNvSpPr>
                <a:spLocks noRot="1" noChangeAspect="1" noMove="1" noResize="1" noEditPoints="1" noAdjustHandles="1" noChangeArrowheads="1" noChangeShapeType="1" noTextEdit="1"/>
              </p:cNvSpPr>
              <p:nvPr/>
            </p:nvSpPr>
            <p:spPr>
              <a:xfrm>
                <a:off x="8629464" y="3496349"/>
                <a:ext cx="1236982" cy="357154"/>
              </a:xfrm>
              <a:prstGeom prst="rect">
                <a:avLst/>
              </a:prstGeom>
              <a:blipFill>
                <a:blip r:embed="rId27"/>
                <a:stretch>
                  <a:fillRect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3F6791B-5256-A54F-A815-AF2DB68CD9CB}"/>
                  </a:ext>
                </a:extLst>
              </p:cNvPr>
              <p:cNvSpPr/>
              <p:nvPr/>
            </p:nvSpPr>
            <p:spPr>
              <a:xfrm>
                <a:off x="10173700" y="3529097"/>
                <a:ext cx="1236982" cy="357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𝑉</m:t>
                      </m:r>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𝐺</m:t>
                              </m:r>
                            </m:e>
                            <m:sub>
                              <m:r>
                                <a:rPr lang="en-US" altLang="zh-TW" sz="2000" b="0" i="1" smtClean="0">
                                  <a:latin typeface="Cambria Math" panose="02040503050406030204" pitchFamily="18" charset="0"/>
                                </a:rPr>
                                <m:t>3</m:t>
                              </m:r>
                            </m:sub>
                          </m:sSub>
                          <m:r>
                            <m:rPr>
                              <m:nor/>
                            </m:rPr>
                            <a:rPr lang="zh-TW" altLang="en-US" sz="2000" dirty="0"/>
                            <m:t> </m:t>
                          </m:r>
                          <m:r>
                            <a:rPr lang="en-US" altLang="zh-TW" sz="2000" i="1">
                              <a:latin typeface="Cambria Math" panose="02040503050406030204" pitchFamily="18" charset="0"/>
                            </a:rPr>
                            <m:t>,</m:t>
                          </m:r>
                          <m:r>
                            <a:rPr lang="en-US" altLang="zh-TW" sz="2000" i="1">
                              <a:latin typeface="Cambria Math" panose="02040503050406030204" pitchFamily="18" charset="0"/>
                            </a:rPr>
                            <m:t>𝐷</m:t>
                          </m:r>
                        </m:e>
                      </m:d>
                    </m:oMath>
                  </m:oMathPara>
                </a14:m>
                <a:endParaRPr lang="zh-TW" altLang="en-US" sz="2000" dirty="0"/>
              </a:p>
            </p:txBody>
          </p:sp>
        </mc:Choice>
        <mc:Fallback xmlns="">
          <p:sp>
            <p:nvSpPr>
              <p:cNvPr id="78" name="矩形 77">
                <a:extLst>
                  <a:ext uri="{FF2B5EF4-FFF2-40B4-BE49-F238E27FC236}">
                    <a16:creationId xmlns:a16="http://schemas.microsoft.com/office/drawing/2014/main" id="{93F6791B-5256-A54F-A815-AF2DB68CD9CB}"/>
                  </a:ext>
                </a:extLst>
              </p:cNvPr>
              <p:cNvSpPr>
                <a:spLocks noRot="1" noChangeAspect="1" noMove="1" noResize="1" noEditPoints="1" noAdjustHandles="1" noChangeArrowheads="1" noChangeShapeType="1" noTextEdit="1"/>
              </p:cNvSpPr>
              <p:nvPr/>
            </p:nvSpPr>
            <p:spPr>
              <a:xfrm>
                <a:off x="10173700" y="3529097"/>
                <a:ext cx="1236982" cy="357154"/>
              </a:xfrm>
              <a:prstGeom prst="rect">
                <a:avLst/>
              </a:prstGeom>
              <a:blipFill>
                <a:blip r:embed="rId28"/>
                <a:stretch>
                  <a:fillRect t="-3448"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A8D6F78-4690-0D42-9B7E-127104E524BB}"/>
                  </a:ext>
                </a:extLst>
              </p:cNvPr>
              <p:cNvSpPr/>
              <p:nvPr/>
            </p:nvSpPr>
            <p:spPr>
              <a:xfrm>
                <a:off x="7882774" y="4399529"/>
                <a:ext cx="431828" cy="357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𝐷</m:t>
                      </m:r>
                    </m:oMath>
                  </m:oMathPara>
                </a14:m>
                <a:endParaRPr lang="zh-TW" altLang="en-US" sz="2000" dirty="0"/>
              </a:p>
            </p:txBody>
          </p:sp>
        </mc:Choice>
        <mc:Fallback xmlns="">
          <p:sp>
            <p:nvSpPr>
              <p:cNvPr id="79" name="矩形 78">
                <a:extLst>
                  <a:ext uri="{FF2B5EF4-FFF2-40B4-BE49-F238E27FC236}">
                    <a16:creationId xmlns:a16="http://schemas.microsoft.com/office/drawing/2014/main" id="{7A8D6F78-4690-0D42-9B7E-127104E524BB}"/>
                  </a:ext>
                </a:extLst>
              </p:cNvPr>
              <p:cNvSpPr>
                <a:spLocks noRot="1" noChangeAspect="1" noMove="1" noResize="1" noEditPoints="1" noAdjustHandles="1" noChangeArrowheads="1" noChangeShapeType="1" noTextEdit="1"/>
              </p:cNvSpPr>
              <p:nvPr/>
            </p:nvSpPr>
            <p:spPr>
              <a:xfrm>
                <a:off x="7882774" y="4399529"/>
                <a:ext cx="431828" cy="357154"/>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41617935-97A1-924E-9B90-F2C32A92543B}"/>
                  </a:ext>
                </a:extLst>
              </p:cNvPr>
              <p:cNvSpPr/>
              <p:nvPr/>
            </p:nvSpPr>
            <p:spPr>
              <a:xfrm>
                <a:off x="9589867" y="4399529"/>
                <a:ext cx="431828" cy="357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𝐷</m:t>
                      </m:r>
                    </m:oMath>
                  </m:oMathPara>
                </a14:m>
                <a:endParaRPr lang="zh-TW" altLang="en-US" sz="2000" dirty="0"/>
              </a:p>
            </p:txBody>
          </p:sp>
        </mc:Choice>
        <mc:Fallback xmlns="">
          <p:sp>
            <p:nvSpPr>
              <p:cNvPr id="80" name="矩形 79">
                <a:extLst>
                  <a:ext uri="{FF2B5EF4-FFF2-40B4-BE49-F238E27FC236}">
                    <a16:creationId xmlns:a16="http://schemas.microsoft.com/office/drawing/2014/main" id="{41617935-97A1-924E-9B90-F2C32A92543B}"/>
                  </a:ext>
                </a:extLst>
              </p:cNvPr>
              <p:cNvSpPr>
                <a:spLocks noRot="1" noChangeAspect="1" noMove="1" noResize="1" noEditPoints="1" noAdjustHandles="1" noChangeArrowheads="1" noChangeShapeType="1" noTextEdit="1"/>
              </p:cNvSpPr>
              <p:nvPr/>
            </p:nvSpPr>
            <p:spPr>
              <a:xfrm>
                <a:off x="9589867" y="4399529"/>
                <a:ext cx="431828" cy="357154"/>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857A3FCF-2318-8B4A-9C55-ADF2DE025150}"/>
                  </a:ext>
                </a:extLst>
              </p:cNvPr>
              <p:cNvSpPr/>
              <p:nvPr/>
            </p:nvSpPr>
            <p:spPr>
              <a:xfrm>
                <a:off x="11109177" y="4399529"/>
                <a:ext cx="431828" cy="357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𝐷</m:t>
                      </m:r>
                    </m:oMath>
                  </m:oMathPara>
                </a14:m>
                <a:endParaRPr lang="zh-TW" altLang="en-US" sz="2000" dirty="0"/>
              </a:p>
            </p:txBody>
          </p:sp>
        </mc:Choice>
        <mc:Fallback xmlns="">
          <p:sp>
            <p:nvSpPr>
              <p:cNvPr id="81" name="矩形 80">
                <a:extLst>
                  <a:ext uri="{FF2B5EF4-FFF2-40B4-BE49-F238E27FC236}">
                    <a16:creationId xmlns:a16="http://schemas.microsoft.com/office/drawing/2014/main" id="{857A3FCF-2318-8B4A-9C55-ADF2DE025150}"/>
                  </a:ext>
                </a:extLst>
              </p:cNvPr>
              <p:cNvSpPr>
                <a:spLocks noRot="1" noChangeAspect="1" noMove="1" noResize="1" noEditPoints="1" noAdjustHandles="1" noChangeArrowheads="1" noChangeShapeType="1" noTextEdit="1"/>
              </p:cNvSpPr>
              <p:nvPr/>
            </p:nvSpPr>
            <p:spPr>
              <a:xfrm>
                <a:off x="11109177" y="4399529"/>
                <a:ext cx="431828" cy="357154"/>
              </a:xfrm>
              <a:prstGeom prst="rect">
                <a:avLst/>
              </a:prstGeom>
              <a:blipFill>
                <a:blip r:embed="rId29"/>
                <a:stretch>
                  <a:fillRect/>
                </a:stretch>
              </a:blipFill>
            </p:spPr>
            <p:txBody>
              <a:bodyPr/>
              <a:lstStyle/>
              <a:p>
                <a:r>
                  <a:rPr lang="zh-CN" altLang="en-US">
                    <a:noFill/>
                  </a:rPr>
                  <a:t> </a:t>
                </a:r>
              </a:p>
            </p:txBody>
          </p:sp>
        </mc:Fallback>
      </mc:AlternateContent>
      <p:sp>
        <p:nvSpPr>
          <p:cNvPr id="82" name="手繪多邊形: 圖案 22">
            <a:extLst>
              <a:ext uri="{FF2B5EF4-FFF2-40B4-BE49-F238E27FC236}">
                <a16:creationId xmlns:a16="http://schemas.microsoft.com/office/drawing/2014/main" id="{4BFD0282-F211-8341-A1E7-2E12A510EAD1}"/>
              </a:ext>
            </a:extLst>
          </p:cNvPr>
          <p:cNvSpPr/>
          <p:nvPr/>
        </p:nvSpPr>
        <p:spPr>
          <a:xfrm>
            <a:off x="6624515" y="3968966"/>
            <a:ext cx="1580817" cy="642439"/>
          </a:xfrm>
          <a:custGeom>
            <a:avLst/>
            <a:gdLst>
              <a:gd name="connsiteX0" fmla="*/ 0 w 2560320"/>
              <a:gd name="connsiteY0" fmla="*/ 386404 h 1103856"/>
              <a:gd name="connsiteX1" fmla="*/ 815926 w 2560320"/>
              <a:gd name="connsiteY1" fmla="*/ 20644 h 1103856"/>
              <a:gd name="connsiteX2" fmla="*/ 1645920 w 2560320"/>
              <a:gd name="connsiteY2" fmla="*/ 935044 h 1103856"/>
              <a:gd name="connsiteX3" fmla="*/ 2194560 w 2560320"/>
              <a:gd name="connsiteY3" fmla="*/ 569284 h 1103856"/>
              <a:gd name="connsiteX4" fmla="*/ 2560320 w 2560320"/>
              <a:gd name="connsiteY4" fmla="*/ 1103856 h 110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1103856">
                <a:moveTo>
                  <a:pt x="0" y="386404"/>
                </a:moveTo>
                <a:cubicBezTo>
                  <a:pt x="270803" y="157804"/>
                  <a:pt x="541606" y="-70796"/>
                  <a:pt x="815926" y="20644"/>
                </a:cubicBezTo>
                <a:cubicBezTo>
                  <a:pt x="1090246" y="112084"/>
                  <a:pt x="1416148" y="843604"/>
                  <a:pt x="1645920" y="935044"/>
                </a:cubicBezTo>
                <a:cubicBezTo>
                  <a:pt x="1875692" y="1026484"/>
                  <a:pt x="2042160" y="541149"/>
                  <a:pt x="2194560" y="569284"/>
                </a:cubicBezTo>
                <a:cubicBezTo>
                  <a:pt x="2346960" y="597419"/>
                  <a:pt x="2453640" y="850637"/>
                  <a:pt x="2560320" y="1103856"/>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3" name="手繪多邊形: 圖案 23">
            <a:extLst>
              <a:ext uri="{FF2B5EF4-FFF2-40B4-BE49-F238E27FC236}">
                <a16:creationId xmlns:a16="http://schemas.microsoft.com/office/drawing/2014/main" id="{6A418613-FE4B-6345-B20D-4E44F0367B5F}"/>
              </a:ext>
            </a:extLst>
          </p:cNvPr>
          <p:cNvSpPr/>
          <p:nvPr/>
        </p:nvSpPr>
        <p:spPr>
          <a:xfrm>
            <a:off x="8639622" y="3904242"/>
            <a:ext cx="1077040" cy="952782"/>
          </a:xfrm>
          <a:custGeom>
            <a:avLst/>
            <a:gdLst>
              <a:gd name="connsiteX0" fmla="*/ 0 w 1744394"/>
              <a:gd name="connsiteY0" fmla="*/ 1046254 h 1637097"/>
              <a:gd name="connsiteX1" fmla="*/ 253219 w 1744394"/>
              <a:gd name="connsiteY1" fmla="*/ 680494 h 1637097"/>
              <a:gd name="connsiteX2" fmla="*/ 618979 w 1744394"/>
              <a:gd name="connsiteY2" fmla="*/ 1102525 h 1637097"/>
              <a:gd name="connsiteX3" fmla="*/ 1012874 w 1744394"/>
              <a:gd name="connsiteY3" fmla="*/ 5245 h 1637097"/>
              <a:gd name="connsiteX4" fmla="*/ 1744394 w 1744394"/>
              <a:gd name="connsiteY4" fmla="*/ 1637097 h 163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394" h="1637097">
                <a:moveTo>
                  <a:pt x="0" y="1046254"/>
                </a:moveTo>
                <a:cubicBezTo>
                  <a:pt x="75028" y="858684"/>
                  <a:pt x="150056" y="671115"/>
                  <a:pt x="253219" y="680494"/>
                </a:cubicBezTo>
                <a:cubicBezTo>
                  <a:pt x="356382" y="689872"/>
                  <a:pt x="492370" y="1215067"/>
                  <a:pt x="618979" y="1102525"/>
                </a:cubicBezTo>
                <a:cubicBezTo>
                  <a:pt x="745588" y="989983"/>
                  <a:pt x="825305" y="-83850"/>
                  <a:pt x="1012874" y="5245"/>
                </a:cubicBezTo>
                <a:cubicBezTo>
                  <a:pt x="1200443" y="94340"/>
                  <a:pt x="1472418" y="865718"/>
                  <a:pt x="1744394" y="1637097"/>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4" name="手繪多邊形: 圖案 24">
            <a:extLst>
              <a:ext uri="{FF2B5EF4-FFF2-40B4-BE49-F238E27FC236}">
                <a16:creationId xmlns:a16="http://schemas.microsoft.com/office/drawing/2014/main" id="{78DEF749-E4F3-EC42-8316-A675C5838463}"/>
              </a:ext>
            </a:extLst>
          </p:cNvPr>
          <p:cNvSpPr/>
          <p:nvPr/>
        </p:nvSpPr>
        <p:spPr>
          <a:xfrm>
            <a:off x="10090153" y="4357597"/>
            <a:ext cx="1146527" cy="499427"/>
          </a:xfrm>
          <a:custGeom>
            <a:avLst/>
            <a:gdLst>
              <a:gd name="connsiteX0" fmla="*/ 0 w 1856935"/>
              <a:gd name="connsiteY0" fmla="*/ 309489 h 858129"/>
              <a:gd name="connsiteX1" fmla="*/ 365760 w 1856935"/>
              <a:gd name="connsiteY1" fmla="*/ 0 h 858129"/>
              <a:gd name="connsiteX2" fmla="*/ 900332 w 1856935"/>
              <a:gd name="connsiteY2" fmla="*/ 309489 h 858129"/>
              <a:gd name="connsiteX3" fmla="*/ 1266092 w 1856935"/>
              <a:gd name="connsiteY3" fmla="*/ 281354 h 858129"/>
              <a:gd name="connsiteX4" fmla="*/ 1406769 w 1856935"/>
              <a:gd name="connsiteY4" fmla="*/ 211015 h 858129"/>
              <a:gd name="connsiteX5" fmla="*/ 1659988 w 1856935"/>
              <a:gd name="connsiteY5" fmla="*/ 196948 h 858129"/>
              <a:gd name="connsiteX6" fmla="*/ 1856935 w 1856935"/>
              <a:gd name="connsiteY6" fmla="*/ 858129 h 85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6935" h="858129">
                <a:moveTo>
                  <a:pt x="0" y="309489"/>
                </a:moveTo>
                <a:cubicBezTo>
                  <a:pt x="107852" y="154744"/>
                  <a:pt x="215705" y="0"/>
                  <a:pt x="365760" y="0"/>
                </a:cubicBezTo>
                <a:cubicBezTo>
                  <a:pt x="515815" y="0"/>
                  <a:pt x="750277" y="262597"/>
                  <a:pt x="900332" y="309489"/>
                </a:cubicBezTo>
                <a:cubicBezTo>
                  <a:pt x="1050387" y="356381"/>
                  <a:pt x="1181686" y="297766"/>
                  <a:pt x="1266092" y="281354"/>
                </a:cubicBezTo>
                <a:cubicBezTo>
                  <a:pt x="1350498" y="264942"/>
                  <a:pt x="1341120" y="225083"/>
                  <a:pt x="1406769" y="211015"/>
                </a:cubicBezTo>
                <a:cubicBezTo>
                  <a:pt x="1472418" y="196947"/>
                  <a:pt x="1584960" y="89096"/>
                  <a:pt x="1659988" y="196948"/>
                </a:cubicBezTo>
                <a:cubicBezTo>
                  <a:pt x="1735016" y="304800"/>
                  <a:pt x="1795975" y="581464"/>
                  <a:pt x="1856935" y="85812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5" name="橢圓 25">
            <a:extLst>
              <a:ext uri="{FF2B5EF4-FFF2-40B4-BE49-F238E27FC236}">
                <a16:creationId xmlns:a16="http://schemas.microsoft.com/office/drawing/2014/main" id="{D4A848FC-C793-EB48-9E6F-E90BE9581D6A}"/>
              </a:ext>
            </a:extLst>
          </p:cNvPr>
          <p:cNvSpPr/>
          <p:nvPr/>
        </p:nvSpPr>
        <p:spPr>
          <a:xfrm>
            <a:off x="7022350" y="3927240"/>
            <a:ext cx="86858" cy="818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6" name="橢圓 26">
            <a:extLst>
              <a:ext uri="{FF2B5EF4-FFF2-40B4-BE49-F238E27FC236}">
                <a16:creationId xmlns:a16="http://schemas.microsoft.com/office/drawing/2014/main" id="{DD3AEF1C-A3FD-D642-B3AA-0D21BACB3990}"/>
              </a:ext>
            </a:extLst>
          </p:cNvPr>
          <p:cNvSpPr/>
          <p:nvPr/>
        </p:nvSpPr>
        <p:spPr>
          <a:xfrm>
            <a:off x="9233911" y="3868935"/>
            <a:ext cx="86858" cy="818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7" name="橢圓 27">
            <a:extLst>
              <a:ext uri="{FF2B5EF4-FFF2-40B4-BE49-F238E27FC236}">
                <a16:creationId xmlns:a16="http://schemas.microsoft.com/office/drawing/2014/main" id="{00E72CA0-3DF4-A64D-B822-8B0C816E062F}"/>
              </a:ext>
            </a:extLst>
          </p:cNvPr>
          <p:cNvSpPr/>
          <p:nvPr/>
        </p:nvSpPr>
        <p:spPr>
          <a:xfrm>
            <a:off x="10278119" y="4316662"/>
            <a:ext cx="86858" cy="818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8" name="矩形 87">
            <a:extLst>
              <a:ext uri="{FF2B5EF4-FFF2-40B4-BE49-F238E27FC236}">
                <a16:creationId xmlns:a16="http://schemas.microsoft.com/office/drawing/2014/main" id="{BC2339DE-5384-434A-AF7F-AEF189FAC434}"/>
              </a:ext>
            </a:extLst>
          </p:cNvPr>
          <p:cNvSpPr/>
          <p:nvPr/>
        </p:nvSpPr>
        <p:spPr>
          <a:xfrm>
            <a:off x="10188177" y="4219937"/>
            <a:ext cx="232898" cy="2753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9" name="矩形 88">
            <a:extLst>
              <a:ext uri="{FF2B5EF4-FFF2-40B4-BE49-F238E27FC236}">
                <a16:creationId xmlns:a16="http://schemas.microsoft.com/office/drawing/2014/main" id="{41AF0F3C-B13D-0C4B-BAC0-63FEB8AC4BFB}"/>
              </a:ext>
            </a:extLst>
          </p:cNvPr>
          <p:cNvSpPr/>
          <p:nvPr/>
        </p:nvSpPr>
        <p:spPr>
          <a:xfrm>
            <a:off x="10575995" y="4826515"/>
            <a:ext cx="302274" cy="271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cxnSp>
        <p:nvCxnSpPr>
          <p:cNvPr id="90" name="直線接點 39">
            <a:extLst>
              <a:ext uri="{FF2B5EF4-FFF2-40B4-BE49-F238E27FC236}">
                <a16:creationId xmlns:a16="http://schemas.microsoft.com/office/drawing/2014/main" id="{474FE5A3-698D-E642-84C0-A032E0150719}"/>
              </a:ext>
            </a:extLst>
          </p:cNvPr>
          <p:cNvCxnSpPr>
            <a:cxnSpLocks/>
          </p:cNvCxnSpPr>
          <p:nvPr/>
        </p:nvCxnSpPr>
        <p:spPr>
          <a:xfrm>
            <a:off x="7080230" y="4050839"/>
            <a:ext cx="0" cy="669575"/>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線接點 40">
            <a:extLst>
              <a:ext uri="{FF2B5EF4-FFF2-40B4-BE49-F238E27FC236}">
                <a16:creationId xmlns:a16="http://schemas.microsoft.com/office/drawing/2014/main" id="{ED91741B-55A6-B44D-9858-6FA45F89FDDC}"/>
              </a:ext>
            </a:extLst>
          </p:cNvPr>
          <p:cNvCxnSpPr>
            <a:cxnSpLocks/>
          </p:cNvCxnSpPr>
          <p:nvPr/>
        </p:nvCxnSpPr>
        <p:spPr>
          <a:xfrm>
            <a:off x="9285039" y="3950808"/>
            <a:ext cx="0" cy="784203"/>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線接點 41">
            <a:extLst>
              <a:ext uri="{FF2B5EF4-FFF2-40B4-BE49-F238E27FC236}">
                <a16:creationId xmlns:a16="http://schemas.microsoft.com/office/drawing/2014/main" id="{DBCD1348-83CD-324C-A8DB-8FB70EFB6E33}"/>
              </a:ext>
            </a:extLst>
          </p:cNvPr>
          <p:cNvCxnSpPr>
            <a:cxnSpLocks/>
          </p:cNvCxnSpPr>
          <p:nvPr/>
        </p:nvCxnSpPr>
        <p:spPr>
          <a:xfrm>
            <a:off x="10328304" y="4410915"/>
            <a:ext cx="0" cy="29055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3D1B0E5F-02D3-0B4A-A5EF-8942A51834F7}"/>
                  </a:ext>
                </a:extLst>
              </p:cNvPr>
              <p:cNvSpPr/>
              <p:nvPr/>
            </p:nvSpPr>
            <p:spPr>
              <a:xfrm>
                <a:off x="812360" y="5375377"/>
                <a:ext cx="11231925" cy="51546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14:m>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ℒ</m:t>
                        </m:r>
                      </m:e>
                      <m:sub>
                        <m:r>
                          <a:rPr lang="en-US" altLang="zh-CN" sz="2000" b="0" i="1" smtClean="0">
                            <a:latin typeface="Cambria Math" panose="02040503050406030204" pitchFamily="18" charset="0"/>
                            <a:ea typeface="Cambria Math" panose="02040503050406030204" pitchFamily="18" charset="0"/>
                          </a:rPr>
                          <m:t>𝐺𝐴𝑁</m:t>
                        </m:r>
                      </m:sub>
                    </m:sSub>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r>
                      <a:rPr lang="en-US" altLang="zh-TW" sz="2000" i="1" smtClean="0">
                        <a:latin typeface="Cambria Math" panose="02040503050406030204" pitchFamily="18" charset="0"/>
                      </a:rPr>
                      <m:t>𝑎𝑟𝑔</m:t>
                    </m:r>
                    <m:func>
                      <m:funcPr>
                        <m:ctrlPr>
                          <a:rPr lang="en-US" altLang="zh-TW" sz="2000" i="1">
                            <a:latin typeface="Cambria Math" panose="02040503050406030204" pitchFamily="18" charset="0"/>
                          </a:rPr>
                        </m:ctrlPr>
                      </m:funcPr>
                      <m:fName>
                        <m:limLow>
                          <m:limLowPr>
                            <m:ctrlPr>
                              <a:rPr lang="en-US" altLang="zh-TW" sz="2000" i="1">
                                <a:latin typeface="Cambria Math" panose="02040503050406030204" pitchFamily="18" charset="0"/>
                              </a:rPr>
                            </m:ctrlPr>
                          </m:limLowPr>
                          <m:e>
                            <m:r>
                              <m:rPr>
                                <m:sty m:val="p"/>
                              </m:rPr>
                              <a:rPr lang="en-US" altLang="zh-TW" sz="2000">
                                <a:latin typeface="Cambria Math" panose="02040503050406030204" pitchFamily="18" charset="0"/>
                              </a:rPr>
                              <m:t>min</m:t>
                            </m:r>
                          </m:e>
                          <m:lim>
                            <m:r>
                              <a:rPr lang="en-US" altLang="zh-TW" sz="2000" i="1">
                                <a:latin typeface="Cambria Math" panose="02040503050406030204" pitchFamily="18" charset="0"/>
                              </a:rPr>
                              <m:t>𝐺</m:t>
                            </m:r>
                          </m:lim>
                        </m:limLow>
                      </m:fName>
                      <m:e>
                        <m:func>
                          <m:funcPr>
                            <m:ctrlPr>
                              <a:rPr lang="en-US" altLang="zh-TW" sz="2000" i="1" smtClean="0">
                                <a:latin typeface="Cambria Math" panose="02040503050406030204" pitchFamily="18" charset="0"/>
                              </a:rPr>
                            </m:ctrlPr>
                          </m:funcPr>
                          <m:fName>
                            <m:limLow>
                              <m:limLowPr>
                                <m:ctrlPr>
                                  <a:rPr lang="en-US" altLang="zh-TW" sz="2000" i="1">
                                    <a:latin typeface="Cambria Math" panose="02040503050406030204" pitchFamily="18" charset="0"/>
                                  </a:rPr>
                                </m:ctrlPr>
                              </m:limLowPr>
                              <m:e>
                                <m:r>
                                  <m:rPr>
                                    <m:sty m:val="p"/>
                                  </m:rPr>
                                  <a:rPr lang="en-US" altLang="zh-TW" sz="2000">
                                    <a:latin typeface="Cambria Math" panose="02040503050406030204" pitchFamily="18" charset="0"/>
                                  </a:rPr>
                                  <m:t>max</m:t>
                                </m:r>
                              </m:e>
                              <m:lim>
                                <m:r>
                                  <a:rPr lang="en-US" altLang="zh-TW" sz="2000" i="1">
                                    <a:latin typeface="Cambria Math" panose="02040503050406030204" pitchFamily="18" charset="0"/>
                                  </a:rPr>
                                  <m:t>𝐷</m:t>
                                </m:r>
                              </m:lim>
                            </m:limLow>
                          </m:fName>
                          <m:e>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𝑙𝑜𝑔𝐷</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e>
                            </m:d>
                            <m:r>
                              <a:rPr lang="en-US" altLang="zh-TW" sz="2000" i="1">
                                <a:solidFill>
                                  <a:prstClr val="black"/>
                                </a:solidFill>
                                <a:latin typeface="Cambria Math" panose="02040503050406030204" pitchFamily="18" charset="0"/>
                              </a:rPr>
                              <m:t>+</m:t>
                            </m:r>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𝐺</m:t>
                                    </m:r>
                                  </m:sub>
                                </m:sSub>
                              </m:sub>
                            </m:sSub>
                            <m:d>
                              <m:dPr>
                                <m:begChr m:val="["/>
                                <m:endChr m:val="]"/>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𝑙𝑜𝑔</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1−</m:t>
                                    </m:r>
                                    <m:r>
                                      <a:rPr lang="en-US" altLang="zh-TW" sz="2000" i="1">
                                        <a:solidFill>
                                          <a:prstClr val="black"/>
                                        </a:solidFill>
                                        <a:latin typeface="Cambria Math" panose="02040503050406030204" pitchFamily="18" charset="0"/>
                                      </a:rPr>
                                      <m:t>𝐷</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e>
                                </m:d>
                              </m:e>
                            </m:d>
                            <m:r>
                              <m:rPr>
                                <m:nor/>
                              </m:rPr>
                              <a:rPr lang="zh-CN" altLang="en-US" sz="2000" dirty="0"/>
                              <m:t> </m:t>
                            </m:r>
                          </m:e>
                        </m:func>
                      </m:e>
                    </m:func>
                  </m:oMath>
                </a14:m>
                <a:r>
                  <a:rPr lang="zh-CN" altLang="en-US" sz="2000" dirty="0">
                    <a:solidFill>
                      <a:schemeClr val="tx1"/>
                    </a:solidFill>
                  </a:rPr>
                  <a:t> </a:t>
                </a:r>
              </a:p>
            </p:txBody>
          </p:sp>
        </mc:Choice>
        <mc:Fallback xmlns="">
          <p:sp>
            <p:nvSpPr>
              <p:cNvPr id="16" name="矩形 15">
                <a:extLst>
                  <a:ext uri="{FF2B5EF4-FFF2-40B4-BE49-F238E27FC236}">
                    <a16:creationId xmlns:a16="http://schemas.microsoft.com/office/drawing/2014/main" id="{3D1B0E5F-02D3-0B4A-A5EF-8942A51834F7}"/>
                  </a:ext>
                </a:extLst>
              </p:cNvPr>
              <p:cNvSpPr>
                <a:spLocks noRot="1" noChangeAspect="1" noMove="1" noResize="1" noEditPoints="1" noAdjustHandles="1" noChangeArrowheads="1" noChangeShapeType="1" noTextEdit="1"/>
              </p:cNvSpPr>
              <p:nvPr/>
            </p:nvSpPr>
            <p:spPr>
              <a:xfrm>
                <a:off x="812360" y="5375377"/>
                <a:ext cx="11231925" cy="515462"/>
              </a:xfrm>
              <a:prstGeom prst="rect">
                <a:avLst/>
              </a:prstGeom>
              <a:blipFill>
                <a:blip r:embed="rId31"/>
                <a:stretch>
                  <a:fillRect b="-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3550AF93-4DEA-D64E-AE09-FFF9E35F854D}"/>
                  </a:ext>
                </a:extLst>
              </p:cNvPr>
              <p:cNvSpPr/>
              <p:nvPr/>
            </p:nvSpPr>
            <p:spPr>
              <a:xfrm>
                <a:off x="848588" y="3088828"/>
                <a:ext cx="702436" cy="400110"/>
              </a:xfrm>
              <a:prstGeom prst="rect">
                <a:avLst/>
              </a:prstGeom>
            </p:spPr>
            <p:txBody>
              <a:bodyPr wrap="none">
                <a:spAutoFit/>
              </a:bodyPr>
              <a:lstStyle/>
              <a:p>
                <a:r>
                  <a:rPr lang="zh-CN" altLang="en-US" dirty="0"/>
                  <a:t>噪音</a:t>
                </a:r>
                <a14:m>
                  <m:oMath xmlns:m="http://schemas.openxmlformats.org/officeDocument/2006/math">
                    <m:r>
                      <a:rPr lang="zh-CN" altLang="en-US" sz="2000" b="1" i="1">
                        <a:latin typeface="Cambria Math" panose="02040503050406030204" pitchFamily="18" charset="0"/>
                      </a:rPr>
                      <m:t> </m:t>
                    </m:r>
                  </m:oMath>
                </a14:m>
                <a:endParaRPr lang="zh-CN" altLang="en-US" sz="2000" dirty="0"/>
              </a:p>
            </p:txBody>
          </p:sp>
        </mc:Choice>
        <mc:Fallback xmlns="">
          <p:sp>
            <p:nvSpPr>
              <p:cNvPr id="101" name="矩形 100">
                <a:extLst>
                  <a:ext uri="{FF2B5EF4-FFF2-40B4-BE49-F238E27FC236}">
                    <a16:creationId xmlns:a16="http://schemas.microsoft.com/office/drawing/2014/main" id="{3550AF93-4DEA-D64E-AE09-FFF9E35F854D}"/>
                  </a:ext>
                </a:extLst>
              </p:cNvPr>
              <p:cNvSpPr>
                <a:spLocks noRot="1" noChangeAspect="1" noMove="1" noResize="1" noEditPoints="1" noAdjustHandles="1" noChangeArrowheads="1" noChangeShapeType="1" noTextEdit="1"/>
              </p:cNvSpPr>
              <p:nvPr/>
            </p:nvSpPr>
            <p:spPr>
              <a:xfrm>
                <a:off x="848588" y="3088828"/>
                <a:ext cx="702436" cy="400110"/>
              </a:xfrm>
              <a:prstGeom prst="rect">
                <a:avLst/>
              </a:prstGeom>
              <a:blipFill>
                <a:blip r:embed="rId32"/>
                <a:stretch>
                  <a:fillRect l="-7143" r="-3571"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28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17"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ppt_h/2"/>
                                          </p:val>
                                        </p:tav>
                                        <p:tav tm="100000">
                                          <p:val>
                                            <p:strVal val="#ppt_y"/>
                                          </p:val>
                                        </p:tav>
                                      </p:tavLst>
                                    </p:anim>
                                    <p:anim calcmode="lin" valueType="num">
                                      <p:cBhvr>
                                        <p:cTn id="15" dur="500" fill="hold"/>
                                        <p:tgtEl>
                                          <p:spTgt spid="12"/>
                                        </p:tgtEl>
                                        <p:attrNameLst>
                                          <p:attrName>ppt_w</p:attrName>
                                        </p:attrNameLst>
                                      </p:cBhvr>
                                      <p:tavLst>
                                        <p:tav tm="0">
                                          <p:val>
                                            <p:strVal val="#ppt_w"/>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17" presetClass="entr" presetSubtype="1"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barn(inVertical)">
                                      <p:cBhvr>
                                        <p:cTn id="35" dur="500"/>
                                        <p:tgtEl>
                                          <p:spTgt spid="78"/>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barn(inVertical)">
                                      <p:cBhvr>
                                        <p:cTn id="38" dur="500"/>
                                        <p:tgtEl>
                                          <p:spTgt spid="79"/>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barn(inVertical)">
                                      <p:cBhvr>
                                        <p:cTn id="41" dur="500"/>
                                        <p:tgtEl>
                                          <p:spTgt spid="80"/>
                                        </p:tgtEl>
                                      </p:cBhvr>
                                    </p:animEffect>
                                  </p:childTnLst>
                                </p:cTn>
                              </p:par>
                              <p:par>
                                <p:cTn id="42" presetID="16" presetClass="entr" presetSubtype="21" fill="hold"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barn(inVertical)">
                                      <p:cBhvr>
                                        <p:cTn id="44" dur="500"/>
                                        <p:tgtEl>
                                          <p:spTgt spid="67"/>
                                        </p:tgtEl>
                                      </p:cBhvr>
                                    </p:animEffect>
                                  </p:childTnLst>
                                </p:cTn>
                              </p:par>
                              <p:par>
                                <p:cTn id="45" presetID="16" presetClass="entr" presetSubtype="21"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barn(inVertical)">
                                      <p:cBhvr>
                                        <p:cTn id="47" dur="500"/>
                                        <p:tgtEl>
                                          <p:spTgt spid="69"/>
                                        </p:tgtEl>
                                      </p:cBhvr>
                                    </p:animEffect>
                                  </p:childTnLst>
                                </p:cTn>
                              </p:par>
                              <p:par>
                                <p:cTn id="48" presetID="16" presetClass="entr" presetSubtype="21" fill="hold"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barn(inVertical)">
                                      <p:cBhvr>
                                        <p:cTn id="50" dur="500"/>
                                        <p:tgtEl>
                                          <p:spTgt spid="68"/>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barn(inVertical)">
                                      <p:cBhvr>
                                        <p:cTn id="53" dur="500"/>
                                        <p:tgtEl>
                                          <p:spTgt spid="76"/>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barn(inVertical)">
                                      <p:cBhvr>
                                        <p:cTn id="56" dur="500"/>
                                        <p:tgtEl>
                                          <p:spTgt spid="8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barn(inVertical)">
                                      <p:cBhvr>
                                        <p:cTn id="59" dur="500"/>
                                        <p:tgtEl>
                                          <p:spTgt spid="73"/>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barn(inVertical)">
                                      <p:cBhvr>
                                        <p:cTn id="62" dur="500"/>
                                        <p:tgtEl>
                                          <p:spTgt spid="77"/>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barn(inVertical)">
                                      <p:cBhvr>
                                        <p:cTn id="65" dur="500"/>
                                        <p:tgtEl>
                                          <p:spTgt spid="75"/>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barn(inVertical)">
                                      <p:cBhvr>
                                        <p:cTn id="68" dur="500"/>
                                        <p:tgtEl>
                                          <p:spTgt spid="74"/>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barn(inVertical)">
                                      <p:cBhvr>
                                        <p:cTn id="71" dur="500"/>
                                        <p:tgtEl>
                                          <p:spTgt spid="84"/>
                                        </p:tgtEl>
                                      </p:cBhvr>
                                    </p:animEffect>
                                  </p:childTnLst>
                                </p:cTn>
                              </p:par>
                              <p:par>
                                <p:cTn id="72" presetID="16" presetClass="entr" presetSubtype="21"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barn(inVertical)">
                                      <p:cBhvr>
                                        <p:cTn id="74" dur="500"/>
                                        <p:tgtEl>
                                          <p:spTgt spid="72"/>
                                        </p:tgtEl>
                                      </p:cBhvr>
                                    </p:animEffect>
                                  </p:childTnLst>
                                </p:cTn>
                              </p:par>
                              <p:par>
                                <p:cTn id="75" presetID="16" presetClass="entr" presetSubtype="21"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barn(inVertical)">
                                      <p:cBhvr>
                                        <p:cTn id="77" dur="500"/>
                                        <p:tgtEl>
                                          <p:spTgt spid="70"/>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animEffect transition="in" filter="barn(inVertical)">
                                      <p:cBhvr>
                                        <p:cTn id="80" dur="500"/>
                                        <p:tgtEl>
                                          <p:spTgt spid="83"/>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barn(inVertical)">
                                      <p:cBhvr>
                                        <p:cTn id="83" dur="500"/>
                                        <p:tgtEl>
                                          <p:spTgt spid="81"/>
                                        </p:tgtEl>
                                      </p:cBhvr>
                                    </p:animEffect>
                                  </p:childTnLst>
                                </p:cTn>
                              </p:par>
                              <p:par>
                                <p:cTn id="84" presetID="16" presetClass="entr" presetSubtype="21" fill="hold"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barn(inVertical)">
                                      <p:cBhvr>
                                        <p:cTn id="86" dur="500"/>
                                        <p:tgtEl>
                                          <p:spTgt spid="71"/>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barn(inVertical)">
                                      <p:cBhvr>
                                        <p:cTn id="89" dur="500"/>
                                        <p:tgtEl>
                                          <p:spTgt spid="20"/>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barn(inVertical)">
                                      <p:cBhvr>
                                        <p:cTn id="92" dur="500"/>
                                        <p:tgtEl>
                                          <p:spTgt spid="9"/>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90"/>
                                        </p:tgtEl>
                                        <p:attrNameLst>
                                          <p:attrName>style.visibility</p:attrName>
                                        </p:attrNameLst>
                                      </p:cBhvr>
                                      <p:to>
                                        <p:strVal val="visible"/>
                                      </p:to>
                                    </p:set>
                                    <p:animEffect transition="in" filter="barn(inVertical)">
                                      <p:cBhvr>
                                        <p:cTn id="97" dur="500"/>
                                        <p:tgtEl>
                                          <p:spTgt spid="90"/>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barn(inVertical)">
                                      <p:cBhvr>
                                        <p:cTn id="100" dur="500"/>
                                        <p:tgtEl>
                                          <p:spTgt spid="85"/>
                                        </p:tgtEl>
                                      </p:cBhvr>
                                    </p:animEffect>
                                  </p:childTnLst>
                                </p:cTn>
                              </p:par>
                              <p:par>
                                <p:cTn id="101" presetID="16" presetClass="entr" presetSubtype="21" fill="hold" grpId="1" nodeType="withEffect">
                                  <p:stCondLst>
                                    <p:cond delay="0"/>
                                  </p:stCondLst>
                                  <p:childTnLst>
                                    <p:set>
                                      <p:cBhvr>
                                        <p:cTn id="102" dur="1" fill="hold">
                                          <p:stCondLst>
                                            <p:cond delay="0"/>
                                          </p:stCondLst>
                                        </p:cTn>
                                        <p:tgtEl>
                                          <p:spTgt spid="86"/>
                                        </p:tgtEl>
                                        <p:attrNameLst>
                                          <p:attrName>style.visibility</p:attrName>
                                        </p:attrNameLst>
                                      </p:cBhvr>
                                      <p:to>
                                        <p:strVal val="visible"/>
                                      </p:to>
                                    </p:set>
                                    <p:animEffect transition="in" filter="barn(inVertical)">
                                      <p:cBhvr>
                                        <p:cTn id="103" dur="500"/>
                                        <p:tgtEl>
                                          <p:spTgt spid="86"/>
                                        </p:tgtEl>
                                      </p:cBhvr>
                                    </p:animEffect>
                                  </p:childTnLst>
                                </p:cTn>
                              </p:par>
                              <p:par>
                                <p:cTn id="104" presetID="16" presetClass="entr" presetSubtype="21" fill="hold" nodeType="withEffect">
                                  <p:stCondLst>
                                    <p:cond delay="0"/>
                                  </p:stCondLst>
                                  <p:childTnLst>
                                    <p:set>
                                      <p:cBhvr>
                                        <p:cTn id="105" dur="1" fill="hold">
                                          <p:stCondLst>
                                            <p:cond delay="0"/>
                                          </p:stCondLst>
                                        </p:cTn>
                                        <p:tgtEl>
                                          <p:spTgt spid="91"/>
                                        </p:tgtEl>
                                        <p:attrNameLst>
                                          <p:attrName>style.visibility</p:attrName>
                                        </p:attrNameLst>
                                      </p:cBhvr>
                                      <p:to>
                                        <p:strVal val="visible"/>
                                      </p:to>
                                    </p:set>
                                    <p:animEffect transition="in" filter="barn(inVertical)">
                                      <p:cBhvr>
                                        <p:cTn id="106" dur="500"/>
                                        <p:tgtEl>
                                          <p:spTgt spid="91"/>
                                        </p:tgtEl>
                                      </p:cBhvr>
                                    </p:animEffect>
                                  </p:childTnLst>
                                </p:cTn>
                              </p:par>
                              <p:par>
                                <p:cTn id="107" presetID="16" presetClass="entr" presetSubtype="21" fill="hold" grpId="1" nodeType="withEffect">
                                  <p:stCondLst>
                                    <p:cond delay="0"/>
                                  </p:stCondLst>
                                  <p:childTnLst>
                                    <p:set>
                                      <p:cBhvr>
                                        <p:cTn id="108" dur="1" fill="hold">
                                          <p:stCondLst>
                                            <p:cond delay="0"/>
                                          </p:stCondLst>
                                        </p:cTn>
                                        <p:tgtEl>
                                          <p:spTgt spid="87"/>
                                        </p:tgtEl>
                                        <p:attrNameLst>
                                          <p:attrName>style.visibility</p:attrName>
                                        </p:attrNameLst>
                                      </p:cBhvr>
                                      <p:to>
                                        <p:strVal val="visible"/>
                                      </p:to>
                                    </p:set>
                                    <p:animEffect transition="in" filter="barn(inVertical)">
                                      <p:cBhvr>
                                        <p:cTn id="109" dur="500"/>
                                        <p:tgtEl>
                                          <p:spTgt spid="87"/>
                                        </p:tgtEl>
                                      </p:cBhvr>
                                    </p:animEffect>
                                  </p:childTnLst>
                                </p:cTn>
                              </p:par>
                              <p:par>
                                <p:cTn id="110" presetID="16" presetClass="entr" presetSubtype="21" fill="hold" nodeType="withEffect">
                                  <p:stCondLst>
                                    <p:cond delay="0"/>
                                  </p:stCondLst>
                                  <p:childTnLst>
                                    <p:set>
                                      <p:cBhvr>
                                        <p:cTn id="111" dur="1" fill="hold">
                                          <p:stCondLst>
                                            <p:cond delay="0"/>
                                          </p:stCondLst>
                                        </p:cTn>
                                        <p:tgtEl>
                                          <p:spTgt spid="92"/>
                                        </p:tgtEl>
                                        <p:attrNameLst>
                                          <p:attrName>style.visibility</p:attrName>
                                        </p:attrNameLst>
                                      </p:cBhvr>
                                      <p:to>
                                        <p:strVal val="visible"/>
                                      </p:to>
                                    </p:set>
                                    <p:animEffect transition="in" filter="barn(inVertical)">
                                      <p:cBhvr>
                                        <p:cTn id="112" dur="500"/>
                                        <p:tgtEl>
                                          <p:spTgt spid="92"/>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88"/>
                                        </p:tgtEl>
                                        <p:attrNameLst>
                                          <p:attrName>style.visibility</p:attrName>
                                        </p:attrNameLst>
                                      </p:cBhvr>
                                      <p:to>
                                        <p:strVal val="visible"/>
                                      </p:to>
                                    </p:set>
                                    <p:animEffect transition="in" filter="barn(inVertical)">
                                      <p:cBhvr>
                                        <p:cTn id="117" dur="500"/>
                                        <p:tgtEl>
                                          <p:spTgt spid="88"/>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89"/>
                                        </p:tgtEl>
                                        <p:attrNameLst>
                                          <p:attrName>style.visibility</p:attrName>
                                        </p:attrNameLst>
                                      </p:cBhvr>
                                      <p:to>
                                        <p:strVal val="visible"/>
                                      </p:to>
                                    </p:set>
                                    <p:animEffect transition="in" filter="barn(inVertical)">
                                      <p:cBhvr>
                                        <p:cTn id="12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p:bldP spid="8" grpId="0" animBg="1"/>
      <p:bldP spid="11" grpId="0" animBg="1"/>
      <p:bldP spid="13" grpId="0"/>
      <p:bldP spid="12" grpId="0" animBg="1"/>
      <p:bldP spid="73" grpId="0"/>
      <p:bldP spid="74" grpId="0"/>
      <p:bldP spid="75" grpId="0"/>
      <p:bldP spid="76" grpId="0"/>
      <p:bldP spid="77" grpId="0"/>
      <p:bldP spid="78" grpId="0"/>
      <p:bldP spid="79" grpId="0"/>
      <p:bldP spid="80" grpId="0"/>
      <p:bldP spid="81" grpId="0"/>
      <p:bldP spid="82" grpId="0" animBg="1"/>
      <p:bldP spid="83" grpId="0" animBg="1"/>
      <p:bldP spid="84" grpId="0" animBg="1"/>
      <p:bldP spid="85" grpId="0" animBg="1"/>
      <p:bldP spid="86" grpId="1" animBg="1"/>
      <p:bldP spid="87" grpId="1" animBg="1"/>
      <p:bldP spid="88" grpId="0" animBg="1"/>
      <p:bldP spid="89"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2.3</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的训练过程</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451079" y="5842087"/>
            <a:ext cx="1805609" cy="369332"/>
          </a:xfrm>
          <a:prstGeom prst="rect">
            <a:avLst/>
          </a:prstGeom>
          <a:noFill/>
        </p:spPr>
        <p:txBody>
          <a:bodyPr wrap="square" rtlCol="0">
            <a:spAutoFit/>
          </a:bodyPr>
          <a:lstStyle/>
          <a:p>
            <a:pPr algn="ctr"/>
            <a:r>
              <a:rPr lang="en-US" altLang="zh-CN" dirty="0"/>
              <a:t>15</a:t>
            </a:r>
            <a:endParaRPr lang="zh-CN" altLang="en-US" dirty="0"/>
          </a:p>
        </p:txBody>
      </p:sp>
      <p:cxnSp>
        <p:nvCxnSpPr>
          <p:cNvPr id="29" name="直线连接符 28">
            <a:extLst>
              <a:ext uri="{FF2B5EF4-FFF2-40B4-BE49-F238E27FC236}">
                <a16:creationId xmlns:a16="http://schemas.microsoft.com/office/drawing/2014/main" id="{160B16C0-C23E-E74C-B542-F8D5760176A3}"/>
              </a:ext>
            </a:extLst>
          </p:cNvPr>
          <p:cNvCxnSpPr>
            <a:cxnSpLocks/>
          </p:cNvCxnSpPr>
          <p:nvPr/>
        </p:nvCxnSpPr>
        <p:spPr>
          <a:xfrm>
            <a:off x="9280693" y="3519747"/>
            <a:ext cx="2131671" cy="0"/>
          </a:xfrm>
          <a:prstGeom prst="line">
            <a:avLst/>
          </a:prstGeom>
          <a:ln w="44450"/>
        </p:spPr>
        <p:style>
          <a:lnRef idx="1">
            <a:schemeClr val="dk1"/>
          </a:lnRef>
          <a:fillRef idx="0">
            <a:schemeClr val="dk1"/>
          </a:fillRef>
          <a:effectRef idx="0">
            <a:schemeClr val="dk1"/>
          </a:effectRef>
          <a:fontRef idx="minor">
            <a:schemeClr val="tx1"/>
          </a:fontRef>
        </p:style>
      </p:cxnSp>
      <p:sp>
        <p:nvSpPr>
          <p:cNvPr id="37" name="橢圓 31">
            <a:extLst>
              <a:ext uri="{FF2B5EF4-FFF2-40B4-BE49-F238E27FC236}">
                <a16:creationId xmlns:a16="http://schemas.microsoft.com/office/drawing/2014/main" id="{83FF5D63-D9F2-E741-AE65-3D3A47584B39}"/>
              </a:ext>
            </a:extLst>
          </p:cNvPr>
          <p:cNvSpPr/>
          <p:nvPr/>
        </p:nvSpPr>
        <p:spPr>
          <a:xfrm>
            <a:off x="10114499" y="3455065"/>
            <a:ext cx="121835" cy="129363"/>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38" name="橢圓 31">
            <a:extLst>
              <a:ext uri="{FF2B5EF4-FFF2-40B4-BE49-F238E27FC236}">
                <a16:creationId xmlns:a16="http://schemas.microsoft.com/office/drawing/2014/main" id="{231CC245-736E-334F-A49D-DE949D8F6182}"/>
              </a:ext>
            </a:extLst>
          </p:cNvPr>
          <p:cNvSpPr/>
          <p:nvPr/>
        </p:nvSpPr>
        <p:spPr>
          <a:xfrm>
            <a:off x="10390162" y="3455065"/>
            <a:ext cx="121835" cy="129363"/>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39" name="橢圓 31">
            <a:extLst>
              <a:ext uri="{FF2B5EF4-FFF2-40B4-BE49-F238E27FC236}">
                <a16:creationId xmlns:a16="http://schemas.microsoft.com/office/drawing/2014/main" id="{88B1A2BF-69A1-E24E-900B-70F009D5A4EB}"/>
              </a:ext>
            </a:extLst>
          </p:cNvPr>
          <p:cNvSpPr/>
          <p:nvPr/>
        </p:nvSpPr>
        <p:spPr>
          <a:xfrm>
            <a:off x="10252330" y="3455065"/>
            <a:ext cx="121835" cy="129363"/>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1" name="橢圓 31">
            <a:extLst>
              <a:ext uri="{FF2B5EF4-FFF2-40B4-BE49-F238E27FC236}">
                <a16:creationId xmlns:a16="http://schemas.microsoft.com/office/drawing/2014/main" id="{D5A79200-3505-5744-83DF-3B2669E9F49E}"/>
              </a:ext>
            </a:extLst>
          </p:cNvPr>
          <p:cNvSpPr/>
          <p:nvPr/>
        </p:nvSpPr>
        <p:spPr>
          <a:xfrm>
            <a:off x="10511996" y="3455065"/>
            <a:ext cx="121835" cy="129363"/>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2" name="橢圓 31">
            <a:extLst>
              <a:ext uri="{FF2B5EF4-FFF2-40B4-BE49-F238E27FC236}">
                <a16:creationId xmlns:a16="http://schemas.microsoft.com/office/drawing/2014/main" id="{B683DF03-4D76-C740-8FC3-2E955D2301FA}"/>
              </a:ext>
            </a:extLst>
          </p:cNvPr>
          <p:cNvSpPr/>
          <p:nvPr/>
        </p:nvSpPr>
        <p:spPr>
          <a:xfrm>
            <a:off x="10745819" y="3455065"/>
            <a:ext cx="121835" cy="129363"/>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3" name="橢圓 31">
            <a:extLst>
              <a:ext uri="{FF2B5EF4-FFF2-40B4-BE49-F238E27FC236}">
                <a16:creationId xmlns:a16="http://schemas.microsoft.com/office/drawing/2014/main" id="{AD476FC5-12A8-3C4C-93A1-D38B872FB7A7}"/>
              </a:ext>
            </a:extLst>
          </p:cNvPr>
          <p:cNvSpPr/>
          <p:nvPr/>
        </p:nvSpPr>
        <p:spPr>
          <a:xfrm>
            <a:off x="9749319" y="3446626"/>
            <a:ext cx="121835" cy="129363"/>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4" name="橢圓 31">
            <a:extLst>
              <a:ext uri="{FF2B5EF4-FFF2-40B4-BE49-F238E27FC236}">
                <a16:creationId xmlns:a16="http://schemas.microsoft.com/office/drawing/2014/main" id="{2FFDEC1F-45B3-C247-83F1-B18E1358185F}"/>
              </a:ext>
            </a:extLst>
          </p:cNvPr>
          <p:cNvSpPr/>
          <p:nvPr/>
        </p:nvSpPr>
        <p:spPr>
          <a:xfrm>
            <a:off x="10227419" y="3455071"/>
            <a:ext cx="121835" cy="129363"/>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5" name="橢圓 31">
            <a:extLst>
              <a:ext uri="{FF2B5EF4-FFF2-40B4-BE49-F238E27FC236}">
                <a16:creationId xmlns:a16="http://schemas.microsoft.com/office/drawing/2014/main" id="{6DD7E3CB-A626-BE49-AC66-6ACB7BD1B0EE}"/>
              </a:ext>
            </a:extLst>
          </p:cNvPr>
          <p:cNvSpPr/>
          <p:nvPr/>
        </p:nvSpPr>
        <p:spPr>
          <a:xfrm>
            <a:off x="9934531" y="3455069"/>
            <a:ext cx="121835" cy="129363"/>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6" name="橢圓 31">
            <a:extLst>
              <a:ext uri="{FF2B5EF4-FFF2-40B4-BE49-F238E27FC236}">
                <a16:creationId xmlns:a16="http://schemas.microsoft.com/office/drawing/2014/main" id="{37CC7E19-478C-5448-B5D3-766F1D3C35AC}"/>
              </a:ext>
            </a:extLst>
          </p:cNvPr>
          <p:cNvSpPr/>
          <p:nvPr/>
        </p:nvSpPr>
        <p:spPr>
          <a:xfrm>
            <a:off x="10085899" y="3455071"/>
            <a:ext cx="121835" cy="129363"/>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7" name="橢圓 31">
            <a:extLst>
              <a:ext uri="{FF2B5EF4-FFF2-40B4-BE49-F238E27FC236}">
                <a16:creationId xmlns:a16="http://schemas.microsoft.com/office/drawing/2014/main" id="{88E22C4E-87E3-AD43-8A15-29550DD2D0A4}"/>
              </a:ext>
            </a:extLst>
          </p:cNvPr>
          <p:cNvSpPr/>
          <p:nvPr/>
        </p:nvSpPr>
        <p:spPr>
          <a:xfrm>
            <a:off x="10349257" y="3455071"/>
            <a:ext cx="121835" cy="129363"/>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8" name="任意形状 47">
            <a:extLst>
              <a:ext uri="{FF2B5EF4-FFF2-40B4-BE49-F238E27FC236}">
                <a16:creationId xmlns:a16="http://schemas.microsoft.com/office/drawing/2014/main" id="{9B44C70D-1563-5044-A16F-7A2AAF4E29D3}"/>
              </a:ext>
            </a:extLst>
          </p:cNvPr>
          <p:cNvSpPr/>
          <p:nvPr/>
        </p:nvSpPr>
        <p:spPr>
          <a:xfrm>
            <a:off x="9987124" y="2689512"/>
            <a:ext cx="1004207" cy="763111"/>
          </a:xfrm>
          <a:custGeom>
            <a:avLst/>
            <a:gdLst>
              <a:gd name="connsiteX0" fmla="*/ 0 w 1727200"/>
              <a:gd name="connsiteY0" fmla="*/ 1236141 h 1236141"/>
              <a:gd name="connsiteX1" fmla="*/ 321733 w 1727200"/>
              <a:gd name="connsiteY1" fmla="*/ 897475 h 1236141"/>
              <a:gd name="connsiteX2" fmla="*/ 677333 w 1727200"/>
              <a:gd name="connsiteY2" fmla="*/ 8 h 1236141"/>
              <a:gd name="connsiteX3" fmla="*/ 1168400 w 1727200"/>
              <a:gd name="connsiteY3" fmla="*/ 914408 h 1236141"/>
              <a:gd name="connsiteX4" fmla="*/ 1727200 w 1727200"/>
              <a:gd name="connsiteY4" fmla="*/ 1185341 h 1236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236141">
                <a:moveTo>
                  <a:pt x="0" y="1236141"/>
                </a:moveTo>
                <a:cubicBezTo>
                  <a:pt x="104422" y="1169819"/>
                  <a:pt x="208844" y="1103497"/>
                  <a:pt x="321733" y="897475"/>
                </a:cubicBezTo>
                <a:cubicBezTo>
                  <a:pt x="434622" y="691453"/>
                  <a:pt x="536222" y="-2814"/>
                  <a:pt x="677333" y="8"/>
                </a:cubicBezTo>
                <a:cubicBezTo>
                  <a:pt x="818444" y="2830"/>
                  <a:pt x="993422" y="716853"/>
                  <a:pt x="1168400" y="914408"/>
                </a:cubicBezTo>
                <a:cubicBezTo>
                  <a:pt x="1343378" y="1111963"/>
                  <a:pt x="1535289" y="1148652"/>
                  <a:pt x="1727200" y="1185341"/>
                </a:cubicBezTo>
              </a:path>
            </a:pathLst>
          </a:custGeom>
          <a:ln w="25400">
            <a:solidFill>
              <a:srgbClr val="394479"/>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9" name="任意形状 48">
            <a:extLst>
              <a:ext uri="{FF2B5EF4-FFF2-40B4-BE49-F238E27FC236}">
                <a16:creationId xmlns:a16="http://schemas.microsoft.com/office/drawing/2014/main" id="{C59DAC53-F9C4-F042-B395-06176BC55D50}"/>
              </a:ext>
            </a:extLst>
          </p:cNvPr>
          <p:cNvSpPr/>
          <p:nvPr/>
        </p:nvSpPr>
        <p:spPr>
          <a:xfrm>
            <a:off x="9680403" y="2701912"/>
            <a:ext cx="824878" cy="745888"/>
          </a:xfrm>
          <a:custGeom>
            <a:avLst/>
            <a:gdLst>
              <a:gd name="connsiteX0" fmla="*/ 0 w 1418760"/>
              <a:gd name="connsiteY0" fmla="*/ 1202295 h 1208241"/>
              <a:gd name="connsiteX1" fmla="*/ 169333 w 1418760"/>
              <a:gd name="connsiteY1" fmla="*/ 1016028 h 1208241"/>
              <a:gd name="connsiteX2" fmla="*/ 677333 w 1418760"/>
              <a:gd name="connsiteY2" fmla="*/ 28 h 1208241"/>
              <a:gd name="connsiteX3" fmla="*/ 1320800 w 1418760"/>
              <a:gd name="connsiteY3" fmla="*/ 1049895 h 1208241"/>
              <a:gd name="connsiteX4" fmla="*/ 1405466 w 1418760"/>
              <a:gd name="connsiteY4" fmla="*/ 1185361 h 120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760" h="1208241">
                <a:moveTo>
                  <a:pt x="0" y="1202295"/>
                </a:moveTo>
                <a:cubicBezTo>
                  <a:pt x="28222" y="1209350"/>
                  <a:pt x="56444" y="1216406"/>
                  <a:pt x="169333" y="1016028"/>
                </a:cubicBezTo>
                <a:cubicBezTo>
                  <a:pt x="282222" y="815650"/>
                  <a:pt x="485422" y="-5616"/>
                  <a:pt x="677333" y="28"/>
                </a:cubicBezTo>
                <a:cubicBezTo>
                  <a:pt x="869244" y="5672"/>
                  <a:pt x="1199445" y="852340"/>
                  <a:pt x="1320800" y="1049895"/>
                </a:cubicBezTo>
                <a:cubicBezTo>
                  <a:pt x="1442155" y="1247450"/>
                  <a:pt x="1423810" y="1216405"/>
                  <a:pt x="1405466" y="118536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897F3F21-5B2D-4D48-AF7B-5FD683777414}"/>
                  </a:ext>
                </a:extLst>
              </p:cNvPr>
              <p:cNvSpPr/>
              <p:nvPr/>
            </p:nvSpPr>
            <p:spPr>
              <a:xfrm>
                <a:off x="11043448" y="3155391"/>
                <a:ext cx="7378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𝐷</m:t>
                      </m:r>
                      <m:d>
                        <m:dPr>
                          <m:ctrlPr>
                            <a:rPr lang="en-US" altLang="zh-TW" i="1">
                              <a:solidFill>
                                <a:srgbClr val="FF0000"/>
                              </a:solidFill>
                              <a:latin typeface="Cambria Math" panose="02040503050406030204" pitchFamily="18" charset="0"/>
                            </a:rPr>
                          </m:ctrlPr>
                        </m:dPr>
                        <m:e>
                          <m:r>
                            <a:rPr lang="en-US" altLang="zh-TW" b="0" i="1">
                              <a:solidFill>
                                <a:srgbClr val="FF0000"/>
                              </a:solidFill>
                              <a:latin typeface="Cambria Math" panose="02040503050406030204" pitchFamily="18" charset="0"/>
                            </a:rPr>
                            <m:t>𝑥</m:t>
                          </m:r>
                        </m:e>
                      </m:d>
                    </m:oMath>
                  </m:oMathPara>
                </a14:m>
                <a:endParaRPr lang="zh-CN" altLang="en-US" i="1" dirty="0">
                  <a:solidFill>
                    <a:srgbClr val="FF0000"/>
                  </a:solidFill>
                </a:endParaRPr>
              </a:p>
            </p:txBody>
          </p:sp>
        </mc:Choice>
        <mc:Fallback xmlns="">
          <p:sp>
            <p:nvSpPr>
              <p:cNvPr id="51" name="矩形 50">
                <a:extLst>
                  <a:ext uri="{FF2B5EF4-FFF2-40B4-BE49-F238E27FC236}">
                    <a16:creationId xmlns:a16="http://schemas.microsoft.com/office/drawing/2014/main" id="{897F3F21-5B2D-4D48-AF7B-5FD683777414}"/>
                  </a:ext>
                </a:extLst>
              </p:cNvPr>
              <p:cNvSpPr>
                <a:spLocks noRot="1" noChangeAspect="1" noMove="1" noResize="1" noEditPoints="1" noAdjustHandles="1" noChangeArrowheads="1" noChangeShapeType="1" noTextEdit="1"/>
              </p:cNvSpPr>
              <p:nvPr/>
            </p:nvSpPr>
            <p:spPr>
              <a:xfrm>
                <a:off x="11043448" y="3155391"/>
                <a:ext cx="737831" cy="369332"/>
              </a:xfrm>
              <a:prstGeom prst="rect">
                <a:avLst/>
              </a:prstGeom>
              <a:blipFill>
                <a:blip r:embed="rId3"/>
                <a:stretch>
                  <a:fillRect/>
                </a:stretch>
              </a:blipFill>
            </p:spPr>
            <p:txBody>
              <a:bodyPr/>
              <a:lstStyle/>
              <a:p>
                <a:r>
                  <a:rPr lang="zh-CN" altLang="en-US">
                    <a:noFill/>
                  </a:rPr>
                  <a:t> </a:t>
                </a:r>
              </a:p>
            </p:txBody>
          </p:sp>
        </mc:Fallback>
      </mc:AlternateContent>
      <p:sp>
        <p:nvSpPr>
          <p:cNvPr id="3" name="任意形状 2">
            <a:extLst>
              <a:ext uri="{FF2B5EF4-FFF2-40B4-BE49-F238E27FC236}">
                <a16:creationId xmlns:a16="http://schemas.microsoft.com/office/drawing/2014/main" id="{8BE3A0D5-FC7D-3E4E-AC09-925F9CB4CA31}"/>
              </a:ext>
            </a:extLst>
          </p:cNvPr>
          <p:cNvSpPr/>
          <p:nvPr/>
        </p:nvSpPr>
        <p:spPr>
          <a:xfrm>
            <a:off x="9640817" y="2722299"/>
            <a:ext cx="1509855" cy="694174"/>
          </a:xfrm>
          <a:custGeom>
            <a:avLst/>
            <a:gdLst>
              <a:gd name="connsiteX0" fmla="*/ 0 w 2596896"/>
              <a:gd name="connsiteY0" fmla="*/ 8903 h 1124471"/>
              <a:gd name="connsiteX1" fmla="*/ 603504 w 2596896"/>
              <a:gd name="connsiteY1" fmla="*/ 63767 h 1124471"/>
              <a:gd name="connsiteX2" fmla="*/ 1024128 w 2596896"/>
              <a:gd name="connsiteY2" fmla="*/ 484391 h 1124471"/>
              <a:gd name="connsiteX3" fmla="*/ 1335024 w 2596896"/>
              <a:gd name="connsiteY3" fmla="*/ 923303 h 1124471"/>
              <a:gd name="connsiteX4" fmla="*/ 2596896 w 2596896"/>
              <a:gd name="connsiteY4" fmla="*/ 1124471 h 11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96" h="1124471">
                <a:moveTo>
                  <a:pt x="0" y="8903"/>
                </a:moveTo>
                <a:cubicBezTo>
                  <a:pt x="216408" y="-3289"/>
                  <a:pt x="432816" y="-15481"/>
                  <a:pt x="603504" y="63767"/>
                </a:cubicBezTo>
                <a:cubicBezTo>
                  <a:pt x="774192" y="143015"/>
                  <a:pt x="902208" y="341135"/>
                  <a:pt x="1024128" y="484391"/>
                </a:cubicBezTo>
                <a:cubicBezTo>
                  <a:pt x="1146048" y="627647"/>
                  <a:pt x="1072896" y="816623"/>
                  <a:pt x="1335024" y="923303"/>
                </a:cubicBezTo>
                <a:cubicBezTo>
                  <a:pt x="1597152" y="1029983"/>
                  <a:pt x="2368296" y="1093991"/>
                  <a:pt x="2596896" y="112447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p>
        </p:txBody>
      </p:sp>
      <p:cxnSp>
        <p:nvCxnSpPr>
          <p:cNvPr id="6" name="直线连接符 5">
            <a:extLst>
              <a:ext uri="{FF2B5EF4-FFF2-40B4-BE49-F238E27FC236}">
                <a16:creationId xmlns:a16="http://schemas.microsoft.com/office/drawing/2014/main" id="{61375E1C-D755-C247-BA8F-EA5628D28274}"/>
              </a:ext>
            </a:extLst>
          </p:cNvPr>
          <p:cNvCxnSpPr>
            <a:cxnSpLocks/>
          </p:cNvCxnSpPr>
          <p:nvPr/>
        </p:nvCxnSpPr>
        <p:spPr>
          <a:xfrm>
            <a:off x="9300560" y="2432571"/>
            <a:ext cx="2047221" cy="0"/>
          </a:xfrm>
          <a:prstGeom prst="line">
            <a:avLst/>
          </a:prstGeom>
          <a:ln w="44450"/>
        </p:spPr>
        <p:style>
          <a:lnRef idx="1">
            <a:schemeClr val="dk1"/>
          </a:lnRef>
          <a:fillRef idx="0">
            <a:schemeClr val="dk1"/>
          </a:fillRef>
          <a:effectRef idx="0">
            <a:schemeClr val="dk1"/>
          </a:effectRef>
          <a:fontRef idx="minor">
            <a:schemeClr val="tx1"/>
          </a:fontRef>
        </p:style>
      </p:cxnSp>
      <p:sp>
        <p:nvSpPr>
          <p:cNvPr id="8" name="橢圓 31">
            <a:extLst>
              <a:ext uri="{FF2B5EF4-FFF2-40B4-BE49-F238E27FC236}">
                <a16:creationId xmlns:a16="http://schemas.microsoft.com/office/drawing/2014/main" id="{BB8C11C5-C01C-134B-A614-1EE864F68D96}"/>
              </a:ext>
            </a:extLst>
          </p:cNvPr>
          <p:cNvSpPr/>
          <p:nvPr/>
        </p:nvSpPr>
        <p:spPr>
          <a:xfrm>
            <a:off x="9544088" y="2361629"/>
            <a:ext cx="117008" cy="129414"/>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9" name="橢圓 31">
            <a:extLst>
              <a:ext uri="{FF2B5EF4-FFF2-40B4-BE49-F238E27FC236}">
                <a16:creationId xmlns:a16="http://schemas.microsoft.com/office/drawing/2014/main" id="{FAD75086-359B-054C-9408-E74B3DFF974E}"/>
              </a:ext>
            </a:extLst>
          </p:cNvPr>
          <p:cNvSpPr/>
          <p:nvPr/>
        </p:nvSpPr>
        <p:spPr>
          <a:xfrm>
            <a:off x="9808830" y="2361629"/>
            <a:ext cx="117008" cy="129414"/>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0" name="橢圓 31">
            <a:extLst>
              <a:ext uri="{FF2B5EF4-FFF2-40B4-BE49-F238E27FC236}">
                <a16:creationId xmlns:a16="http://schemas.microsoft.com/office/drawing/2014/main" id="{EA444425-DC4E-C746-9064-CC477D267341}"/>
              </a:ext>
            </a:extLst>
          </p:cNvPr>
          <p:cNvSpPr/>
          <p:nvPr/>
        </p:nvSpPr>
        <p:spPr>
          <a:xfrm>
            <a:off x="9676459" y="2361629"/>
            <a:ext cx="117008" cy="129414"/>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1" name="橢圓 31">
            <a:extLst>
              <a:ext uri="{FF2B5EF4-FFF2-40B4-BE49-F238E27FC236}">
                <a16:creationId xmlns:a16="http://schemas.microsoft.com/office/drawing/2014/main" id="{C353D053-7D7C-7440-AEA3-2899FC1B4A06}"/>
              </a:ext>
            </a:extLst>
          </p:cNvPr>
          <p:cNvSpPr/>
          <p:nvPr/>
        </p:nvSpPr>
        <p:spPr>
          <a:xfrm>
            <a:off x="9925837" y="2361629"/>
            <a:ext cx="117008" cy="129414"/>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2" name="橢圓 31">
            <a:extLst>
              <a:ext uri="{FF2B5EF4-FFF2-40B4-BE49-F238E27FC236}">
                <a16:creationId xmlns:a16="http://schemas.microsoft.com/office/drawing/2014/main" id="{5C3DAE03-845A-E446-AEC1-CCDF0AB5782B}"/>
              </a:ext>
            </a:extLst>
          </p:cNvPr>
          <p:cNvSpPr/>
          <p:nvPr/>
        </p:nvSpPr>
        <p:spPr>
          <a:xfrm>
            <a:off x="10150397" y="2361629"/>
            <a:ext cx="117008" cy="129414"/>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4" name="橢圓 31">
            <a:extLst>
              <a:ext uri="{FF2B5EF4-FFF2-40B4-BE49-F238E27FC236}">
                <a16:creationId xmlns:a16="http://schemas.microsoft.com/office/drawing/2014/main" id="{E2C085D9-BA30-574C-8B68-E77D2E8CE831}"/>
              </a:ext>
            </a:extLst>
          </p:cNvPr>
          <p:cNvSpPr/>
          <p:nvPr/>
        </p:nvSpPr>
        <p:spPr>
          <a:xfrm>
            <a:off x="10377914" y="2364073"/>
            <a:ext cx="117008" cy="129414"/>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15" name="橢圓 31">
            <a:extLst>
              <a:ext uri="{FF2B5EF4-FFF2-40B4-BE49-F238E27FC236}">
                <a16:creationId xmlns:a16="http://schemas.microsoft.com/office/drawing/2014/main" id="{4A5B6F0D-7E1F-5A4E-81B2-B9844CFB50B7}"/>
              </a:ext>
            </a:extLst>
          </p:cNvPr>
          <p:cNvSpPr/>
          <p:nvPr/>
        </p:nvSpPr>
        <p:spPr>
          <a:xfrm>
            <a:off x="10837074" y="2361631"/>
            <a:ext cx="117008" cy="129414"/>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6" name="橢圓 31">
            <a:extLst>
              <a:ext uri="{FF2B5EF4-FFF2-40B4-BE49-F238E27FC236}">
                <a16:creationId xmlns:a16="http://schemas.microsoft.com/office/drawing/2014/main" id="{C6C79F28-7FDD-2643-A4BB-ECD55367D954}"/>
              </a:ext>
            </a:extLst>
          </p:cNvPr>
          <p:cNvSpPr/>
          <p:nvPr/>
        </p:nvSpPr>
        <p:spPr>
          <a:xfrm>
            <a:off x="10555788" y="2361629"/>
            <a:ext cx="117008" cy="129414"/>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7" name="橢圓 31">
            <a:extLst>
              <a:ext uri="{FF2B5EF4-FFF2-40B4-BE49-F238E27FC236}">
                <a16:creationId xmlns:a16="http://schemas.microsoft.com/office/drawing/2014/main" id="{3397BFFC-2633-C54A-88FE-9A2727954968}"/>
              </a:ext>
            </a:extLst>
          </p:cNvPr>
          <p:cNvSpPr/>
          <p:nvPr/>
        </p:nvSpPr>
        <p:spPr>
          <a:xfrm>
            <a:off x="10701160" y="2361631"/>
            <a:ext cx="117008" cy="129414"/>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8" name="橢圓 31">
            <a:extLst>
              <a:ext uri="{FF2B5EF4-FFF2-40B4-BE49-F238E27FC236}">
                <a16:creationId xmlns:a16="http://schemas.microsoft.com/office/drawing/2014/main" id="{1836BB62-7501-F94A-A720-007C056F13A2}"/>
              </a:ext>
            </a:extLst>
          </p:cNvPr>
          <p:cNvSpPr/>
          <p:nvPr/>
        </p:nvSpPr>
        <p:spPr>
          <a:xfrm>
            <a:off x="10954084" y="2361631"/>
            <a:ext cx="117008" cy="129414"/>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21" name="任意形状 20">
            <a:extLst>
              <a:ext uri="{FF2B5EF4-FFF2-40B4-BE49-F238E27FC236}">
                <a16:creationId xmlns:a16="http://schemas.microsoft.com/office/drawing/2014/main" id="{183B5801-EBC6-B143-9B4C-DF27FE182F73}"/>
              </a:ext>
            </a:extLst>
          </p:cNvPr>
          <p:cNvSpPr/>
          <p:nvPr/>
        </p:nvSpPr>
        <p:spPr>
          <a:xfrm>
            <a:off x="9421759" y="1595775"/>
            <a:ext cx="964424" cy="763412"/>
          </a:xfrm>
          <a:custGeom>
            <a:avLst/>
            <a:gdLst>
              <a:gd name="connsiteX0" fmla="*/ 0 w 1727200"/>
              <a:gd name="connsiteY0" fmla="*/ 1236141 h 1236141"/>
              <a:gd name="connsiteX1" fmla="*/ 321733 w 1727200"/>
              <a:gd name="connsiteY1" fmla="*/ 897475 h 1236141"/>
              <a:gd name="connsiteX2" fmla="*/ 677333 w 1727200"/>
              <a:gd name="connsiteY2" fmla="*/ 8 h 1236141"/>
              <a:gd name="connsiteX3" fmla="*/ 1168400 w 1727200"/>
              <a:gd name="connsiteY3" fmla="*/ 914408 h 1236141"/>
              <a:gd name="connsiteX4" fmla="*/ 1727200 w 1727200"/>
              <a:gd name="connsiteY4" fmla="*/ 1185341 h 1236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236141">
                <a:moveTo>
                  <a:pt x="0" y="1236141"/>
                </a:moveTo>
                <a:cubicBezTo>
                  <a:pt x="104422" y="1169819"/>
                  <a:pt x="208844" y="1103497"/>
                  <a:pt x="321733" y="897475"/>
                </a:cubicBezTo>
                <a:cubicBezTo>
                  <a:pt x="434622" y="691453"/>
                  <a:pt x="536222" y="-2814"/>
                  <a:pt x="677333" y="8"/>
                </a:cubicBezTo>
                <a:cubicBezTo>
                  <a:pt x="818444" y="2830"/>
                  <a:pt x="993422" y="716853"/>
                  <a:pt x="1168400" y="914408"/>
                </a:cubicBezTo>
                <a:cubicBezTo>
                  <a:pt x="1343378" y="1111963"/>
                  <a:pt x="1535289" y="1148652"/>
                  <a:pt x="1727200" y="1185341"/>
                </a:cubicBezTo>
              </a:path>
            </a:pathLst>
          </a:custGeom>
          <a:ln w="25400">
            <a:solidFill>
              <a:srgbClr val="394479"/>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2" name="任意形状 21">
            <a:extLst>
              <a:ext uri="{FF2B5EF4-FFF2-40B4-BE49-F238E27FC236}">
                <a16:creationId xmlns:a16="http://schemas.microsoft.com/office/drawing/2014/main" id="{ECDFADE8-063B-D342-B04D-5A6C41B2CE06}"/>
              </a:ext>
            </a:extLst>
          </p:cNvPr>
          <p:cNvSpPr/>
          <p:nvPr/>
        </p:nvSpPr>
        <p:spPr>
          <a:xfrm>
            <a:off x="10311729" y="1608180"/>
            <a:ext cx="792199" cy="746182"/>
          </a:xfrm>
          <a:custGeom>
            <a:avLst/>
            <a:gdLst>
              <a:gd name="connsiteX0" fmla="*/ 0 w 1418760"/>
              <a:gd name="connsiteY0" fmla="*/ 1202295 h 1208241"/>
              <a:gd name="connsiteX1" fmla="*/ 169333 w 1418760"/>
              <a:gd name="connsiteY1" fmla="*/ 1016028 h 1208241"/>
              <a:gd name="connsiteX2" fmla="*/ 677333 w 1418760"/>
              <a:gd name="connsiteY2" fmla="*/ 28 h 1208241"/>
              <a:gd name="connsiteX3" fmla="*/ 1320800 w 1418760"/>
              <a:gd name="connsiteY3" fmla="*/ 1049895 h 1208241"/>
              <a:gd name="connsiteX4" fmla="*/ 1405466 w 1418760"/>
              <a:gd name="connsiteY4" fmla="*/ 1185361 h 120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760" h="1208241">
                <a:moveTo>
                  <a:pt x="0" y="1202295"/>
                </a:moveTo>
                <a:cubicBezTo>
                  <a:pt x="28222" y="1209350"/>
                  <a:pt x="56444" y="1216406"/>
                  <a:pt x="169333" y="1016028"/>
                </a:cubicBezTo>
                <a:cubicBezTo>
                  <a:pt x="282222" y="815650"/>
                  <a:pt x="485422" y="-5616"/>
                  <a:pt x="677333" y="28"/>
                </a:cubicBezTo>
                <a:cubicBezTo>
                  <a:pt x="869244" y="5672"/>
                  <a:pt x="1199445" y="852340"/>
                  <a:pt x="1320800" y="1049895"/>
                </a:cubicBezTo>
                <a:cubicBezTo>
                  <a:pt x="1442155" y="1247450"/>
                  <a:pt x="1423810" y="1216405"/>
                  <a:pt x="1405466" y="118536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任意形状 25">
            <a:extLst>
              <a:ext uri="{FF2B5EF4-FFF2-40B4-BE49-F238E27FC236}">
                <a16:creationId xmlns:a16="http://schemas.microsoft.com/office/drawing/2014/main" id="{61820A0D-73F9-2545-9ED1-86AA0FEB665A}"/>
              </a:ext>
            </a:extLst>
          </p:cNvPr>
          <p:cNvSpPr/>
          <p:nvPr/>
        </p:nvSpPr>
        <p:spPr>
          <a:xfrm>
            <a:off x="9493860" y="1748975"/>
            <a:ext cx="1635738" cy="550391"/>
          </a:xfrm>
          <a:custGeom>
            <a:avLst/>
            <a:gdLst>
              <a:gd name="connsiteX0" fmla="*/ 0 w 2929466"/>
              <a:gd name="connsiteY0" fmla="*/ 891210 h 891210"/>
              <a:gd name="connsiteX1" fmla="*/ 1134533 w 2929466"/>
              <a:gd name="connsiteY1" fmla="*/ 704943 h 891210"/>
              <a:gd name="connsiteX2" fmla="*/ 1625600 w 2929466"/>
              <a:gd name="connsiteY2" fmla="*/ 95343 h 891210"/>
              <a:gd name="connsiteX3" fmla="*/ 2929466 w 2929466"/>
              <a:gd name="connsiteY3" fmla="*/ 10676 h 891210"/>
            </a:gdLst>
            <a:ahLst/>
            <a:cxnLst>
              <a:cxn ang="0">
                <a:pos x="connsiteX0" y="connsiteY0"/>
              </a:cxn>
              <a:cxn ang="0">
                <a:pos x="connsiteX1" y="connsiteY1"/>
              </a:cxn>
              <a:cxn ang="0">
                <a:pos x="connsiteX2" y="connsiteY2"/>
              </a:cxn>
              <a:cxn ang="0">
                <a:pos x="connsiteX3" y="connsiteY3"/>
              </a:cxn>
            </a:cxnLst>
            <a:rect l="l" t="t" r="r" b="b"/>
            <a:pathLst>
              <a:path w="2929466" h="891210">
                <a:moveTo>
                  <a:pt x="0" y="891210"/>
                </a:moveTo>
                <a:cubicBezTo>
                  <a:pt x="431800" y="864398"/>
                  <a:pt x="863600" y="837587"/>
                  <a:pt x="1134533" y="704943"/>
                </a:cubicBezTo>
                <a:cubicBezTo>
                  <a:pt x="1405466" y="572298"/>
                  <a:pt x="1326445" y="211054"/>
                  <a:pt x="1625600" y="95343"/>
                </a:cubicBezTo>
                <a:cubicBezTo>
                  <a:pt x="1924756" y="-20368"/>
                  <a:pt x="2427111" y="-4846"/>
                  <a:pt x="2929466" y="10676"/>
                </a:cubicBezTo>
              </a:path>
            </a:pathLst>
          </a:custGeom>
          <a:ln w="2540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BA41679C-6424-9245-BFF6-B94DEF55997C}"/>
                  </a:ext>
                </a:extLst>
              </p:cNvPr>
              <p:cNvSpPr/>
              <p:nvPr/>
            </p:nvSpPr>
            <p:spPr>
              <a:xfrm>
                <a:off x="11107643" y="1542853"/>
                <a:ext cx="746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𝐷</m:t>
                      </m:r>
                      <m:d>
                        <m:dPr>
                          <m:ctrlPr>
                            <a:rPr lang="en-US" altLang="zh-TW" i="1">
                              <a:solidFill>
                                <a:srgbClr val="FF0000"/>
                              </a:solidFill>
                              <a:latin typeface="Cambria Math" panose="02040503050406030204" pitchFamily="18" charset="0"/>
                            </a:rPr>
                          </m:ctrlPr>
                        </m:dPr>
                        <m:e>
                          <m:r>
                            <a:rPr lang="en-US" altLang="zh-TW" b="0" i="1">
                              <a:solidFill>
                                <a:srgbClr val="FF0000"/>
                              </a:solidFill>
                              <a:latin typeface="Cambria Math" panose="02040503050406030204" pitchFamily="18" charset="0"/>
                            </a:rPr>
                            <m:t>𝑥</m:t>
                          </m:r>
                        </m:e>
                      </m:d>
                    </m:oMath>
                  </m:oMathPara>
                </a14:m>
                <a:endParaRPr lang="zh-CN" altLang="en-US" dirty="0">
                  <a:solidFill>
                    <a:srgbClr val="FF0000"/>
                  </a:solidFill>
                </a:endParaRPr>
              </a:p>
            </p:txBody>
          </p:sp>
        </mc:Choice>
        <mc:Fallback xmlns="">
          <p:sp>
            <p:nvSpPr>
              <p:cNvPr id="27" name="矩形 26">
                <a:extLst>
                  <a:ext uri="{FF2B5EF4-FFF2-40B4-BE49-F238E27FC236}">
                    <a16:creationId xmlns:a16="http://schemas.microsoft.com/office/drawing/2014/main" id="{BA41679C-6424-9245-BFF6-B94DEF55997C}"/>
                  </a:ext>
                </a:extLst>
              </p:cNvPr>
              <p:cNvSpPr>
                <a:spLocks noRot="1" noChangeAspect="1" noMove="1" noResize="1" noEditPoints="1" noAdjustHandles="1" noChangeArrowheads="1" noChangeShapeType="1" noTextEdit="1"/>
              </p:cNvSpPr>
              <p:nvPr/>
            </p:nvSpPr>
            <p:spPr>
              <a:xfrm>
                <a:off x="11107643" y="1542853"/>
                <a:ext cx="746551" cy="369332"/>
              </a:xfrm>
              <a:prstGeom prst="rect">
                <a:avLst/>
              </a:prstGeom>
              <a:blipFill>
                <a:blip r:embed="rId4"/>
                <a:stretch>
                  <a:fillRect/>
                </a:stretch>
              </a:blipFill>
            </p:spPr>
            <p:txBody>
              <a:bodyPr/>
              <a:lstStyle/>
              <a:p>
                <a:r>
                  <a:rPr lang="zh-CN" altLang="en-US">
                    <a:noFill/>
                  </a:rPr>
                  <a:t> </a:t>
                </a:r>
              </a:p>
            </p:txBody>
          </p:sp>
        </mc:Fallback>
      </mc:AlternateContent>
      <p:sp>
        <p:nvSpPr>
          <p:cNvPr id="13" name="右箭头 12">
            <a:extLst>
              <a:ext uri="{FF2B5EF4-FFF2-40B4-BE49-F238E27FC236}">
                <a16:creationId xmlns:a16="http://schemas.microsoft.com/office/drawing/2014/main" id="{3031F588-1179-2145-8B91-15CEA1C2ADB2}"/>
              </a:ext>
            </a:extLst>
          </p:cNvPr>
          <p:cNvSpPr/>
          <p:nvPr/>
        </p:nvSpPr>
        <p:spPr>
          <a:xfrm>
            <a:off x="9898302" y="1911576"/>
            <a:ext cx="266697" cy="129576"/>
          </a:xfrm>
          <a:prstGeom prst="rightArrow">
            <a:avLst/>
          </a:prstGeom>
          <a:solidFill>
            <a:srgbClr val="394479"/>
          </a:solidFill>
          <a:ln>
            <a:solidFill>
              <a:srgbClr val="39447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b="1">
              <a:ln w="22225">
                <a:solidFill>
                  <a:schemeClr val="accent2"/>
                </a:solidFill>
                <a:prstDash val="solid"/>
              </a:ln>
              <a:solidFill>
                <a:schemeClr val="accent2">
                  <a:lumMod val="40000"/>
                  <a:lumOff val="60000"/>
                </a:schemeClr>
              </a:solidFill>
            </a:endParaRPr>
          </a:p>
        </p:txBody>
      </p:sp>
      <p:sp>
        <p:nvSpPr>
          <p:cNvPr id="64" name="文本框 63">
            <a:extLst>
              <a:ext uri="{FF2B5EF4-FFF2-40B4-BE49-F238E27FC236}">
                <a16:creationId xmlns:a16="http://schemas.microsoft.com/office/drawing/2014/main" id="{58A3F9AF-E662-B44A-9C91-49F0F1006653}"/>
              </a:ext>
            </a:extLst>
          </p:cNvPr>
          <p:cNvSpPr txBox="1"/>
          <p:nvPr/>
        </p:nvSpPr>
        <p:spPr>
          <a:xfrm>
            <a:off x="8848199" y="1125996"/>
            <a:ext cx="1172116" cy="369332"/>
          </a:xfrm>
          <a:prstGeom prst="rect">
            <a:avLst/>
          </a:prstGeom>
          <a:noFill/>
        </p:spPr>
        <p:txBody>
          <a:bodyPr wrap="none" rtlCol="0">
            <a:spAutoFit/>
          </a:bodyPr>
          <a:lstStyle/>
          <a:p>
            <a:r>
              <a:rPr kumimoji="1" lang="zh-CN" altLang="en-US" dirty="0">
                <a:latin typeface="+mn-ea"/>
              </a:rPr>
              <a:t>数据分布</a:t>
            </a:r>
            <a:r>
              <a:rPr kumimoji="1" lang="en-US" altLang="zh-CN" dirty="0">
                <a:latin typeface="+mn-ea"/>
              </a:rPr>
              <a:t>:</a:t>
            </a:r>
            <a:endParaRPr kumimoji="1" lang="zh-CN" altLang="en-US" dirty="0">
              <a:latin typeface="+mn-ea"/>
            </a:endParaRPr>
          </a:p>
        </p:txBody>
      </p:sp>
      <p:grpSp>
        <p:nvGrpSpPr>
          <p:cNvPr id="104" name="组合 103">
            <a:extLst>
              <a:ext uri="{FF2B5EF4-FFF2-40B4-BE49-F238E27FC236}">
                <a16:creationId xmlns:a16="http://schemas.microsoft.com/office/drawing/2014/main" id="{12C4EDE2-7CAB-D34E-9462-9C853A0E7102}"/>
              </a:ext>
            </a:extLst>
          </p:cNvPr>
          <p:cNvGrpSpPr/>
          <p:nvPr/>
        </p:nvGrpSpPr>
        <p:grpSpPr>
          <a:xfrm>
            <a:off x="612103" y="1343010"/>
            <a:ext cx="7943020" cy="2147291"/>
            <a:chOff x="225403" y="7033107"/>
            <a:chExt cx="7943020" cy="2147291"/>
          </a:xfrm>
        </p:grpSpPr>
        <p:grpSp>
          <p:nvGrpSpPr>
            <p:cNvPr id="65" name="组合 64">
              <a:extLst>
                <a:ext uri="{FF2B5EF4-FFF2-40B4-BE49-F238E27FC236}">
                  <a16:creationId xmlns:a16="http://schemas.microsoft.com/office/drawing/2014/main" id="{5197CBA4-2346-D642-A709-CC78345E68EB}"/>
                </a:ext>
              </a:extLst>
            </p:cNvPr>
            <p:cNvGrpSpPr/>
            <p:nvPr/>
          </p:nvGrpSpPr>
          <p:grpSpPr>
            <a:xfrm>
              <a:off x="225403" y="7033107"/>
              <a:ext cx="7943020" cy="2147291"/>
              <a:chOff x="82974" y="2698244"/>
              <a:chExt cx="11647787" cy="3031894"/>
            </a:xfrm>
          </p:grpSpPr>
          <p:pic>
            <p:nvPicPr>
              <p:cNvPr id="66" name="图片 65">
                <a:extLst>
                  <a:ext uri="{FF2B5EF4-FFF2-40B4-BE49-F238E27FC236}">
                    <a16:creationId xmlns:a16="http://schemas.microsoft.com/office/drawing/2014/main" id="{67A8B03E-A459-1A41-A2A0-35E507BE6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497" y="2811644"/>
                <a:ext cx="503358" cy="503358"/>
              </a:xfrm>
              <a:prstGeom prst="rect">
                <a:avLst/>
              </a:prstGeom>
            </p:spPr>
          </p:pic>
          <p:pic>
            <p:nvPicPr>
              <p:cNvPr id="67" name="图片 66">
                <a:extLst>
                  <a:ext uri="{FF2B5EF4-FFF2-40B4-BE49-F238E27FC236}">
                    <a16:creationId xmlns:a16="http://schemas.microsoft.com/office/drawing/2014/main" id="{1C8EBBA2-9243-C74F-97EC-27E98F2A64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9995" y="3353156"/>
                <a:ext cx="432354" cy="432354"/>
              </a:xfrm>
              <a:prstGeom prst="rect">
                <a:avLst/>
              </a:prstGeom>
            </p:spPr>
          </p:pic>
          <p:cxnSp>
            <p:nvCxnSpPr>
              <p:cNvPr id="68" name="直線單箭頭接點 50">
                <a:extLst>
                  <a:ext uri="{FF2B5EF4-FFF2-40B4-BE49-F238E27FC236}">
                    <a16:creationId xmlns:a16="http://schemas.microsoft.com/office/drawing/2014/main" id="{19BB4914-E23F-9744-9B23-4911DDEC49C5}"/>
                  </a:ext>
                </a:extLst>
              </p:cNvPr>
              <p:cNvCxnSpPr>
                <a:cxnSpLocks/>
              </p:cNvCxnSpPr>
              <p:nvPr/>
            </p:nvCxnSpPr>
            <p:spPr>
              <a:xfrm flipV="1">
                <a:off x="2697139" y="4915082"/>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0DCB8998-E7D2-E74E-AED0-05781F075C71}"/>
                  </a:ext>
                </a:extLst>
              </p:cNvPr>
              <p:cNvSpPr/>
              <p:nvPr/>
            </p:nvSpPr>
            <p:spPr>
              <a:xfrm rot="5400000">
                <a:off x="862224" y="4767683"/>
                <a:ext cx="905438" cy="2988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70" name="矩形 69">
                <a:extLst>
                  <a:ext uri="{FF2B5EF4-FFF2-40B4-BE49-F238E27FC236}">
                    <a16:creationId xmlns:a16="http://schemas.microsoft.com/office/drawing/2014/main" id="{50A37A84-EE5D-A745-B019-ED7ADB5D2EAE}"/>
                  </a:ext>
                </a:extLst>
              </p:cNvPr>
              <p:cNvSpPr/>
              <p:nvPr/>
            </p:nvSpPr>
            <p:spPr>
              <a:xfrm rot="5400000">
                <a:off x="1246661" y="4767683"/>
                <a:ext cx="905437" cy="298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p>
            </p:txBody>
          </p:sp>
          <p:sp>
            <p:nvSpPr>
              <p:cNvPr id="71" name="矩形 70">
                <a:extLst>
                  <a:ext uri="{FF2B5EF4-FFF2-40B4-BE49-F238E27FC236}">
                    <a16:creationId xmlns:a16="http://schemas.microsoft.com/office/drawing/2014/main" id="{0E401CB6-2EBA-474E-9345-1CC97C6A5865}"/>
                  </a:ext>
                </a:extLst>
              </p:cNvPr>
              <p:cNvSpPr/>
              <p:nvPr/>
            </p:nvSpPr>
            <p:spPr>
              <a:xfrm rot="5400000">
                <a:off x="1631098" y="4767683"/>
                <a:ext cx="905437" cy="2988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72" name="矩形 71">
                <a:extLst>
                  <a:ext uri="{FF2B5EF4-FFF2-40B4-BE49-F238E27FC236}">
                    <a16:creationId xmlns:a16="http://schemas.microsoft.com/office/drawing/2014/main" id="{CAF0C419-EBDB-E54B-B0C3-D85FDA7E12A8}"/>
                  </a:ext>
                </a:extLst>
              </p:cNvPr>
              <p:cNvSpPr/>
              <p:nvPr/>
            </p:nvSpPr>
            <p:spPr>
              <a:xfrm rot="5400000">
                <a:off x="2015534" y="4767683"/>
                <a:ext cx="905437" cy="29882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dirty="0"/>
              </a:p>
            </p:txBody>
          </p:sp>
          <p:grpSp>
            <p:nvGrpSpPr>
              <p:cNvPr id="73" name="群組 69">
                <a:extLst>
                  <a:ext uri="{FF2B5EF4-FFF2-40B4-BE49-F238E27FC236}">
                    <a16:creationId xmlns:a16="http://schemas.microsoft.com/office/drawing/2014/main" id="{747009D3-5233-D640-A950-F01DA1BB8374}"/>
                  </a:ext>
                </a:extLst>
              </p:cNvPr>
              <p:cNvGrpSpPr/>
              <p:nvPr/>
            </p:nvGrpSpPr>
            <p:grpSpPr>
              <a:xfrm>
                <a:off x="1290441" y="2698244"/>
                <a:ext cx="1426287" cy="1307774"/>
                <a:chOff x="996182" y="4258170"/>
                <a:chExt cx="2975087" cy="2387400"/>
              </a:xfrm>
            </p:grpSpPr>
            <p:pic>
              <p:nvPicPr>
                <p:cNvPr id="93" name="圖片 79">
                  <a:extLst>
                    <a:ext uri="{FF2B5EF4-FFF2-40B4-BE49-F238E27FC236}">
                      <a16:creationId xmlns:a16="http://schemas.microsoft.com/office/drawing/2014/main" id="{3FA54701-1AC2-9C4E-A28A-B849A96016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94" name="圖片 71">
                  <a:extLst>
                    <a:ext uri="{FF2B5EF4-FFF2-40B4-BE49-F238E27FC236}">
                      <a16:creationId xmlns:a16="http://schemas.microsoft.com/office/drawing/2014/main" id="{FA263B5A-FF02-D542-A65A-A1BD987098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95" name="圖片 73">
                  <a:extLst>
                    <a:ext uri="{FF2B5EF4-FFF2-40B4-BE49-F238E27FC236}">
                      <a16:creationId xmlns:a16="http://schemas.microsoft.com/office/drawing/2014/main" id="{E52490FD-9A80-A441-AE58-7FCD69B925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96" name="圖片 75">
                  <a:extLst>
                    <a:ext uri="{FF2B5EF4-FFF2-40B4-BE49-F238E27FC236}">
                      <a16:creationId xmlns:a16="http://schemas.microsoft.com/office/drawing/2014/main" id="{D8C8AE1A-3ECD-5C4D-94FD-49A92AFA7B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97" name="圖片 76">
                  <a:extLst>
                    <a:ext uri="{FF2B5EF4-FFF2-40B4-BE49-F238E27FC236}">
                      <a16:creationId xmlns:a16="http://schemas.microsoft.com/office/drawing/2014/main" id="{88AD2064-ACCF-DD4F-9550-BB7011B942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5663" y="4816768"/>
                  <a:ext cx="914401" cy="914401"/>
                </a:xfrm>
                <a:prstGeom prst="rect">
                  <a:avLst/>
                </a:prstGeom>
              </p:spPr>
            </p:pic>
            <p:pic>
              <p:nvPicPr>
                <p:cNvPr id="98" name="圖片 77">
                  <a:extLst>
                    <a:ext uri="{FF2B5EF4-FFF2-40B4-BE49-F238E27FC236}">
                      <a16:creationId xmlns:a16="http://schemas.microsoft.com/office/drawing/2014/main" id="{747A3EC9-BEB2-E24E-8D29-F968D7A45E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99" name="圖片 78">
                  <a:extLst>
                    <a:ext uri="{FF2B5EF4-FFF2-40B4-BE49-F238E27FC236}">
                      <a16:creationId xmlns:a16="http://schemas.microsoft.com/office/drawing/2014/main" id="{17AC06CF-DAE0-2D40-91C7-C460D027E7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grpSp>
          <p:cxnSp>
            <p:nvCxnSpPr>
              <p:cNvPr id="74" name="直線單箭頭接點 83">
                <a:extLst>
                  <a:ext uri="{FF2B5EF4-FFF2-40B4-BE49-F238E27FC236}">
                    <a16:creationId xmlns:a16="http://schemas.microsoft.com/office/drawing/2014/main" id="{0711C83C-C4CF-244C-989C-6FF292556F20}"/>
                  </a:ext>
                </a:extLst>
              </p:cNvPr>
              <p:cNvCxnSpPr>
                <a:cxnSpLocks/>
              </p:cNvCxnSpPr>
              <p:nvPr/>
            </p:nvCxnSpPr>
            <p:spPr>
              <a:xfrm flipV="1">
                <a:off x="4033170" y="4919833"/>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86">
                    <a:extLst>
                      <a:ext uri="{FF2B5EF4-FFF2-40B4-BE49-F238E27FC236}">
                        <a16:creationId xmlns:a16="http://schemas.microsoft.com/office/drawing/2014/main" id="{D7295540-8670-CC4B-9B78-233727F13670}"/>
                      </a:ext>
                    </a:extLst>
                  </p:cNvPr>
                  <p:cNvSpPr txBox="1"/>
                  <p:nvPr/>
                </p:nvSpPr>
                <p:spPr>
                  <a:xfrm>
                    <a:off x="4077092" y="3745667"/>
                    <a:ext cx="3450012" cy="521483"/>
                  </a:xfrm>
                  <a:prstGeom prst="rect">
                    <a:avLst/>
                  </a:prstGeom>
                  <a:noFill/>
                </p:spPr>
                <p:txBody>
                  <a:bodyPr wrap="square" rtlCol="0">
                    <a:spAutoFit/>
                  </a:bodyPr>
                  <a:lstStyle/>
                  <a:p>
                    <a:pPr algn="ctr"/>
                    <a:r>
                      <a:rPr lang="en-US" altLang="zh-TW" b="1" dirty="0"/>
                      <a:t> </a:t>
                    </a: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𝑷</m:t>
                            </m:r>
                          </m:e>
                          <m:sub>
                            <m:r>
                              <a:rPr lang="en-US" altLang="zh-TW" sz="1400" b="1" i="1" smtClean="0">
                                <a:latin typeface="Cambria Math" panose="02040503050406030204" pitchFamily="18" charset="0"/>
                              </a:rPr>
                              <m:t>𝒅𝒂𝒕𝒂</m:t>
                            </m:r>
                          </m:sub>
                        </m:sSub>
                        <m:r>
                          <a:rPr lang="zh-CN" altLang="en-US" sz="1400" b="1" i="1" smtClean="0">
                            <a:latin typeface="Cambria Math" panose="02040503050406030204" pitchFamily="18" charset="0"/>
                          </a:rPr>
                          <m:t> </m:t>
                        </m:r>
                        <m:r>
                          <a:rPr lang="zh-CN" altLang="en-US" sz="1400" b="0" i="1" smtClean="0">
                            <a:latin typeface="Cambria Math" panose="02040503050406030204" pitchFamily="18" charset="0"/>
                          </a:rPr>
                          <m:t>样</m:t>
                        </m:r>
                        <m:r>
                          <a:rPr lang="zh-CN" altLang="en-US" sz="1400" i="1">
                            <a:latin typeface="Cambria Math" panose="02040503050406030204" pitchFamily="18" charset="0"/>
                          </a:rPr>
                          <m:t>本</m:t>
                        </m:r>
                        <m:d>
                          <m:dPr>
                            <m:begChr m:val="{"/>
                            <m:endChr m:val="}"/>
                            <m:ctrlPr>
                              <a:rPr lang="en-US" altLang="zh-TW" sz="1400" i="1">
                                <a:latin typeface="Cambria Math" panose="02040503050406030204" pitchFamily="18" charset="0"/>
                              </a:rPr>
                            </m:ctrlPr>
                          </m:d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𝑥</m:t>
                                </m:r>
                              </m:e>
                              <m:sup>
                                <m:r>
                                  <a:rPr lang="en-US" altLang="zh-TW" sz="1400" i="1">
                                    <a:latin typeface="Cambria Math" panose="02040503050406030204" pitchFamily="18" charset="0"/>
                                  </a:rPr>
                                  <m:t>1</m:t>
                                </m:r>
                              </m:sup>
                            </m:sSup>
                            <m:r>
                              <a:rPr lang="en-US" altLang="zh-TW" sz="1400" i="1">
                                <a:latin typeface="Cambria Math" panose="02040503050406030204" pitchFamily="18" charset="0"/>
                              </a:rPr>
                              <m:t>,</m:t>
                            </m:r>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𝑥</m:t>
                                </m:r>
                              </m:e>
                              <m:sup>
                                <m:r>
                                  <a:rPr lang="en-US" altLang="zh-TW" sz="1400" i="1">
                                    <a:latin typeface="Cambria Math" panose="02040503050406030204" pitchFamily="18" charset="0"/>
                                  </a:rPr>
                                  <m:t>2</m:t>
                                </m:r>
                              </m:sup>
                            </m:sSup>
                            <m:r>
                              <a:rPr lang="en-US" altLang="zh-TW" sz="1400" i="1">
                                <a:latin typeface="Cambria Math" panose="02040503050406030204" pitchFamily="18" charset="0"/>
                              </a:rPr>
                              <m:t>,…,</m:t>
                            </m:r>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𝑥</m:t>
                                </m:r>
                              </m:e>
                              <m:sup>
                                <m:r>
                                  <a:rPr lang="en-US" altLang="zh-TW" sz="1400" i="1">
                                    <a:latin typeface="Cambria Math" panose="02040503050406030204" pitchFamily="18" charset="0"/>
                                  </a:rPr>
                                  <m:t>𝑚</m:t>
                                </m:r>
                              </m:sup>
                            </m:sSup>
                          </m:e>
                        </m:d>
                      </m:oMath>
                    </a14:m>
                    <a:endParaRPr lang="zh-TW" altLang="en-US" sz="1400" dirty="0"/>
                  </a:p>
                </p:txBody>
              </p:sp>
            </mc:Choice>
            <mc:Fallback xmlns="">
              <p:sp>
                <p:nvSpPr>
                  <p:cNvPr id="75" name="文字方塊 86">
                    <a:extLst>
                      <a:ext uri="{FF2B5EF4-FFF2-40B4-BE49-F238E27FC236}">
                        <a16:creationId xmlns:a16="http://schemas.microsoft.com/office/drawing/2014/main" id="{D7295540-8670-CC4B-9B78-233727F13670}"/>
                      </a:ext>
                    </a:extLst>
                  </p:cNvPr>
                  <p:cNvSpPr txBox="1">
                    <a:spLocks noRot="1" noChangeAspect="1" noMove="1" noResize="1" noEditPoints="1" noAdjustHandles="1" noChangeArrowheads="1" noChangeShapeType="1" noTextEdit="1"/>
                  </p:cNvSpPr>
                  <p:nvPr/>
                </p:nvSpPr>
                <p:spPr>
                  <a:xfrm>
                    <a:off x="4077092" y="3745667"/>
                    <a:ext cx="3450012" cy="521483"/>
                  </a:xfrm>
                  <a:prstGeom prst="rect">
                    <a:avLst/>
                  </a:prstGeom>
                  <a:blipFill>
                    <a:blip r:embed="rId14"/>
                    <a:stretch>
                      <a:fillRect b="-10000"/>
                    </a:stretch>
                  </a:blipFill>
                </p:spPr>
                <p:txBody>
                  <a:bodyPr/>
                  <a:lstStyle/>
                  <a:p>
                    <a:r>
                      <a:rPr lang="zh-CN" altLang="en-US">
                        <a:noFill/>
                      </a:rPr>
                      <a:t> </a:t>
                    </a:r>
                  </a:p>
                </p:txBody>
              </p:sp>
            </mc:Fallback>
          </mc:AlternateContent>
          <p:sp>
            <p:nvSpPr>
              <p:cNvPr id="76" name="梯形 75">
                <a:extLst>
                  <a:ext uri="{FF2B5EF4-FFF2-40B4-BE49-F238E27FC236}">
                    <a16:creationId xmlns:a16="http://schemas.microsoft.com/office/drawing/2014/main" id="{0C744BDD-16B7-1F44-82CA-E6B5D97E019D}"/>
                  </a:ext>
                </a:extLst>
              </p:cNvPr>
              <p:cNvSpPr/>
              <p:nvPr/>
            </p:nvSpPr>
            <p:spPr>
              <a:xfrm rot="16200000">
                <a:off x="2792386" y="4569777"/>
                <a:ext cx="1582547" cy="706255"/>
              </a:xfrm>
              <a:prstGeom prst="trapezoid">
                <a:avLst/>
              </a:prstGeom>
              <a:solidFill>
                <a:srgbClr val="4E50B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000" dirty="0"/>
                  <a:t>G</a:t>
                </a:r>
                <a:endParaRPr lang="zh-TW" altLang="en-US" sz="2000" dirty="0"/>
              </a:p>
            </p:txBody>
          </p:sp>
          <p:sp>
            <p:nvSpPr>
              <p:cNvPr id="77" name="圆角矩形 76">
                <a:extLst>
                  <a:ext uri="{FF2B5EF4-FFF2-40B4-BE49-F238E27FC236}">
                    <a16:creationId xmlns:a16="http://schemas.microsoft.com/office/drawing/2014/main" id="{C1076F70-243D-D448-BA23-4B4A36115D9E}"/>
                  </a:ext>
                </a:extLst>
              </p:cNvPr>
              <p:cNvSpPr/>
              <p:nvPr/>
            </p:nvSpPr>
            <p:spPr>
              <a:xfrm>
                <a:off x="8731113" y="3641397"/>
                <a:ext cx="1235242" cy="1086708"/>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D</a:t>
                </a:r>
                <a:endParaRPr kumimoji="1" lang="zh-CN" altLang="en-US" sz="2000" dirty="0"/>
              </a:p>
            </p:txBody>
          </p:sp>
          <p:sp>
            <p:nvSpPr>
              <p:cNvPr id="78" name="文字方塊 49">
                <a:extLst>
                  <a:ext uri="{FF2B5EF4-FFF2-40B4-BE49-F238E27FC236}">
                    <a16:creationId xmlns:a16="http://schemas.microsoft.com/office/drawing/2014/main" id="{989C9326-36D9-0F44-A9AA-2B98C432A722}"/>
                  </a:ext>
                </a:extLst>
              </p:cNvPr>
              <p:cNvSpPr txBox="1"/>
              <p:nvPr/>
            </p:nvSpPr>
            <p:spPr>
              <a:xfrm>
                <a:off x="7470836" y="3730227"/>
                <a:ext cx="1093087" cy="521483"/>
              </a:xfrm>
              <a:prstGeom prst="rect">
                <a:avLst/>
              </a:prstGeom>
              <a:noFill/>
            </p:spPr>
            <p:txBody>
              <a:bodyPr wrap="square" rtlCol="0">
                <a:spAutoFit/>
              </a:bodyPr>
              <a:lstStyle/>
              <a:p>
                <a:pPr algn="ctr"/>
                <a:r>
                  <a:rPr lang="zh-TW" altLang="en-US" dirty="0"/>
                  <a:t>训练</a:t>
                </a:r>
              </a:p>
            </p:txBody>
          </p:sp>
          <p:pic>
            <p:nvPicPr>
              <p:cNvPr id="79" name="图片 78">
                <a:extLst>
                  <a:ext uri="{FF2B5EF4-FFF2-40B4-BE49-F238E27FC236}">
                    <a16:creationId xmlns:a16="http://schemas.microsoft.com/office/drawing/2014/main" id="{F7E8A385-B9DB-2646-8415-C35F0D93073E}"/>
                  </a:ext>
                </a:extLst>
              </p:cNvPr>
              <p:cNvPicPr>
                <a:picLocks noChangeAspect="1"/>
              </p:cNvPicPr>
              <p:nvPr/>
            </p:nvPicPr>
            <p:blipFill>
              <a:blip r:embed="rId15"/>
              <a:stretch>
                <a:fillRect/>
              </a:stretch>
            </p:blipFill>
            <p:spPr>
              <a:xfrm>
                <a:off x="4532366" y="4531740"/>
                <a:ext cx="2827489" cy="683956"/>
              </a:xfrm>
              <a:prstGeom prst="rect">
                <a:avLst/>
              </a:prstGeom>
              <a:ln w="12700">
                <a:solidFill>
                  <a:schemeClr val="tx1"/>
                </a:solidFill>
              </a:ln>
            </p:spPr>
          </p:pic>
          <p:pic>
            <p:nvPicPr>
              <p:cNvPr id="80" name="图片 79">
                <a:extLst>
                  <a:ext uri="{FF2B5EF4-FFF2-40B4-BE49-F238E27FC236}">
                    <a16:creationId xmlns:a16="http://schemas.microsoft.com/office/drawing/2014/main" id="{34262F22-DAF3-594D-89AB-A683796B4DC2}"/>
                  </a:ext>
                </a:extLst>
              </p:cNvPr>
              <p:cNvPicPr>
                <a:picLocks noChangeAspect="1"/>
              </p:cNvPicPr>
              <p:nvPr/>
            </p:nvPicPr>
            <p:blipFill>
              <a:blip r:embed="rId16"/>
              <a:stretch>
                <a:fillRect/>
              </a:stretch>
            </p:blipFill>
            <p:spPr>
              <a:xfrm>
                <a:off x="4402742" y="3049164"/>
                <a:ext cx="2957113" cy="792758"/>
              </a:xfrm>
              <a:prstGeom prst="rect">
                <a:avLst/>
              </a:prstGeom>
            </p:spPr>
          </p:pic>
          <p:sp>
            <p:nvSpPr>
              <p:cNvPr id="81" name="文本框 80">
                <a:extLst>
                  <a:ext uri="{FF2B5EF4-FFF2-40B4-BE49-F238E27FC236}">
                    <a16:creationId xmlns:a16="http://schemas.microsoft.com/office/drawing/2014/main" id="{CA4DCD5F-73EF-674F-B7B9-65D469DDDFB8}"/>
                  </a:ext>
                </a:extLst>
              </p:cNvPr>
              <p:cNvSpPr txBox="1"/>
              <p:nvPr/>
            </p:nvSpPr>
            <p:spPr>
              <a:xfrm>
                <a:off x="3120823" y="2967204"/>
                <a:ext cx="947791" cy="521483"/>
              </a:xfrm>
              <a:prstGeom prst="rect">
                <a:avLst/>
              </a:prstGeom>
              <a:noFill/>
            </p:spPr>
            <p:txBody>
              <a:bodyPr wrap="none" rtlCol="0">
                <a:spAutoFit/>
              </a:bodyPr>
              <a:lstStyle/>
              <a:p>
                <a:r>
                  <a:rPr kumimoji="1" lang="zh-CN" altLang="en-US" dirty="0"/>
                  <a:t>抽样</a:t>
                </a:r>
              </a:p>
            </p:txBody>
          </p:sp>
          <p:cxnSp>
            <p:nvCxnSpPr>
              <p:cNvPr id="82" name="直線單箭頭接點 83">
                <a:extLst>
                  <a:ext uri="{FF2B5EF4-FFF2-40B4-BE49-F238E27FC236}">
                    <a16:creationId xmlns:a16="http://schemas.microsoft.com/office/drawing/2014/main" id="{8EF9458B-7F03-3F49-BF90-373A3E244E58}"/>
                  </a:ext>
                </a:extLst>
              </p:cNvPr>
              <p:cNvCxnSpPr>
                <a:cxnSpLocks/>
              </p:cNvCxnSpPr>
              <p:nvPr/>
            </p:nvCxnSpPr>
            <p:spPr>
              <a:xfrm>
                <a:off x="3023884" y="3520708"/>
                <a:ext cx="12678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3" name="图片 82">
                <a:extLst>
                  <a:ext uri="{FF2B5EF4-FFF2-40B4-BE49-F238E27FC236}">
                    <a16:creationId xmlns:a16="http://schemas.microsoft.com/office/drawing/2014/main" id="{782F5799-5E05-8A4B-9DE7-5ACC5009AB2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22292" y="3742854"/>
                <a:ext cx="432353" cy="432353"/>
              </a:xfrm>
              <a:prstGeom prst="rect">
                <a:avLst/>
              </a:prstGeom>
              <a:ln w="0">
                <a:noFill/>
              </a:ln>
            </p:spPr>
          </p:pic>
          <p:pic>
            <p:nvPicPr>
              <p:cNvPr id="84" name="图片 83">
                <a:extLst>
                  <a:ext uri="{FF2B5EF4-FFF2-40B4-BE49-F238E27FC236}">
                    <a16:creationId xmlns:a16="http://schemas.microsoft.com/office/drawing/2014/main" id="{2A9B43A0-D3D4-4643-97B6-A820D944DC8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81179" y="3650534"/>
                <a:ext cx="432353" cy="432353"/>
              </a:xfrm>
              <a:prstGeom prst="rect">
                <a:avLst/>
              </a:prstGeom>
              <a:ln w="0">
                <a:noFill/>
              </a:ln>
            </p:spPr>
          </p:pic>
          <mc:AlternateContent xmlns:mc="http://schemas.openxmlformats.org/markup-compatibility/2006" xmlns:a14="http://schemas.microsoft.com/office/drawing/2010/main">
            <mc:Choice Requires="a14">
              <p:sp>
                <p:nvSpPr>
                  <p:cNvPr id="85" name="文字方塊 86">
                    <a:extLst>
                      <a:ext uri="{FF2B5EF4-FFF2-40B4-BE49-F238E27FC236}">
                        <a16:creationId xmlns:a16="http://schemas.microsoft.com/office/drawing/2014/main" id="{3FBD73D1-B7E7-844E-A0D0-FC1A49B75752}"/>
                      </a:ext>
                    </a:extLst>
                  </p:cNvPr>
                  <p:cNvSpPr txBox="1"/>
                  <p:nvPr/>
                </p:nvSpPr>
                <p:spPr>
                  <a:xfrm>
                    <a:off x="4098887" y="5208655"/>
                    <a:ext cx="3450012" cy="521483"/>
                  </a:xfrm>
                  <a:prstGeom prst="rect">
                    <a:avLst/>
                  </a:prstGeom>
                  <a:noFill/>
                </p:spPr>
                <p:txBody>
                  <a:bodyPr wrap="square" rtlCol="0">
                    <a:spAutoFit/>
                  </a:bodyPr>
                  <a:lstStyle/>
                  <a:p>
                    <a:pPr algn="ctr"/>
                    <a:r>
                      <a:rPr lang="en-US" altLang="zh-TW" b="1" dirty="0"/>
                      <a:t> </a:t>
                    </a: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𝑷</m:t>
                            </m:r>
                          </m:e>
                          <m:sub>
                            <m:r>
                              <a:rPr lang="en-US" altLang="zh-CN" sz="1400" b="1" i="1" smtClean="0">
                                <a:latin typeface="Cambria Math" panose="02040503050406030204" pitchFamily="18" charset="0"/>
                              </a:rPr>
                              <m:t>𝑮</m:t>
                            </m:r>
                          </m:sub>
                        </m:sSub>
                        <m:r>
                          <a:rPr lang="zh-CN" altLang="en-US" sz="1400" b="1" i="1" smtClean="0">
                            <a:latin typeface="Cambria Math" panose="02040503050406030204" pitchFamily="18" charset="0"/>
                          </a:rPr>
                          <m:t> </m:t>
                        </m:r>
                        <m:r>
                          <a:rPr lang="zh-CN" altLang="en-US" sz="1400" b="0" i="1" smtClean="0">
                            <a:latin typeface="Cambria Math" panose="02040503050406030204" pitchFamily="18" charset="0"/>
                          </a:rPr>
                          <m:t>样</m:t>
                        </m:r>
                        <m:r>
                          <a:rPr lang="zh-CN" altLang="en-US" sz="1400" i="1">
                            <a:latin typeface="Cambria Math" panose="02040503050406030204" pitchFamily="18" charset="0"/>
                          </a:rPr>
                          <m:t>本</m:t>
                        </m:r>
                      </m:oMath>
                    </a14:m>
                    <a:r>
                      <a:rPr lang="en-US" altLang="zh-TW" sz="1400" dirty="0"/>
                      <a:t> </a:t>
                    </a:r>
                    <a14:m>
                      <m:oMath xmlns:m="http://schemas.openxmlformats.org/officeDocument/2006/math">
                        <m:d>
                          <m:dPr>
                            <m:begChr m:val="{"/>
                            <m:endChr m:val="}"/>
                            <m:ctrlPr>
                              <a:rPr lang="en-US" altLang="zh-TW" sz="1400" i="1">
                                <a:latin typeface="Cambria Math" panose="02040503050406030204" pitchFamily="18" charset="0"/>
                              </a:rPr>
                            </m:ctrlPr>
                          </m:dPr>
                          <m:e>
                            <m:sSup>
                              <m:sSupPr>
                                <m:ctrlPr>
                                  <a:rPr lang="en-US" altLang="zh-TW" sz="1400" i="1">
                                    <a:latin typeface="Cambria Math" panose="02040503050406030204" pitchFamily="18" charset="0"/>
                                  </a:rPr>
                                </m:ctrlPr>
                              </m:sSupPr>
                              <m:e>
                                <m:acc>
                                  <m:accPr>
                                    <m:chr m:val="̃"/>
                                    <m:ctrlPr>
                                      <a:rPr lang="en-US" altLang="zh-TW" sz="1400" i="1">
                                        <a:latin typeface="Cambria Math" panose="02040503050406030204" pitchFamily="18" charset="0"/>
                                      </a:rPr>
                                    </m:ctrlPr>
                                  </m:accPr>
                                  <m:e>
                                    <m:r>
                                      <a:rPr lang="en-US" altLang="zh-TW" sz="1400" i="1">
                                        <a:latin typeface="Cambria Math" panose="02040503050406030204" pitchFamily="18" charset="0"/>
                                      </a:rPr>
                                      <m:t>𝑥</m:t>
                                    </m:r>
                                  </m:e>
                                </m:acc>
                              </m:e>
                              <m:sup>
                                <m:r>
                                  <a:rPr lang="en-US" altLang="zh-TW" sz="1400" i="1">
                                    <a:latin typeface="Cambria Math" panose="02040503050406030204" pitchFamily="18" charset="0"/>
                                  </a:rPr>
                                  <m:t>1</m:t>
                                </m:r>
                              </m:sup>
                            </m:sSup>
                            <m:r>
                              <a:rPr lang="en-US" altLang="zh-TW" sz="1400" i="1">
                                <a:latin typeface="Cambria Math" panose="02040503050406030204" pitchFamily="18" charset="0"/>
                              </a:rPr>
                              <m:t>,</m:t>
                            </m:r>
                            <m:sSup>
                              <m:sSupPr>
                                <m:ctrlPr>
                                  <a:rPr lang="en-US" altLang="zh-TW" sz="1400" i="1">
                                    <a:latin typeface="Cambria Math" panose="02040503050406030204" pitchFamily="18" charset="0"/>
                                  </a:rPr>
                                </m:ctrlPr>
                              </m:sSupPr>
                              <m:e>
                                <m:acc>
                                  <m:accPr>
                                    <m:chr m:val="̃"/>
                                    <m:ctrlPr>
                                      <a:rPr lang="en-US" altLang="zh-TW" sz="1400" i="1">
                                        <a:latin typeface="Cambria Math" panose="02040503050406030204" pitchFamily="18" charset="0"/>
                                      </a:rPr>
                                    </m:ctrlPr>
                                  </m:accPr>
                                  <m:e>
                                    <m:r>
                                      <a:rPr lang="en-US" altLang="zh-TW" sz="1400" i="1">
                                        <a:latin typeface="Cambria Math" panose="02040503050406030204" pitchFamily="18" charset="0"/>
                                      </a:rPr>
                                      <m:t>𝑥</m:t>
                                    </m:r>
                                  </m:e>
                                </m:acc>
                              </m:e>
                              <m:sup>
                                <m:r>
                                  <a:rPr lang="en-US" altLang="zh-TW" sz="1400" i="1">
                                    <a:latin typeface="Cambria Math" panose="02040503050406030204" pitchFamily="18" charset="0"/>
                                  </a:rPr>
                                  <m:t>2</m:t>
                                </m:r>
                              </m:sup>
                            </m:sSup>
                            <m:r>
                              <a:rPr lang="en-US" altLang="zh-TW" sz="1400" i="1">
                                <a:latin typeface="Cambria Math" panose="02040503050406030204" pitchFamily="18" charset="0"/>
                              </a:rPr>
                              <m:t>,…,</m:t>
                            </m:r>
                            <m:sSup>
                              <m:sSupPr>
                                <m:ctrlPr>
                                  <a:rPr lang="en-US" altLang="zh-TW" sz="1400" i="1">
                                    <a:latin typeface="Cambria Math" panose="02040503050406030204" pitchFamily="18" charset="0"/>
                                  </a:rPr>
                                </m:ctrlPr>
                              </m:sSupPr>
                              <m:e>
                                <m:acc>
                                  <m:accPr>
                                    <m:chr m:val="̃"/>
                                    <m:ctrlPr>
                                      <a:rPr lang="en-US" altLang="zh-TW" sz="1400" i="1">
                                        <a:latin typeface="Cambria Math" panose="02040503050406030204" pitchFamily="18" charset="0"/>
                                      </a:rPr>
                                    </m:ctrlPr>
                                  </m:accPr>
                                  <m:e>
                                    <m:r>
                                      <a:rPr lang="en-US" altLang="zh-TW" sz="1400" i="1">
                                        <a:latin typeface="Cambria Math" panose="02040503050406030204" pitchFamily="18" charset="0"/>
                                      </a:rPr>
                                      <m:t>𝑥</m:t>
                                    </m:r>
                                  </m:e>
                                </m:acc>
                              </m:e>
                              <m:sup>
                                <m:r>
                                  <a:rPr lang="en-US" altLang="zh-TW" sz="1400" i="1">
                                    <a:latin typeface="Cambria Math" panose="02040503050406030204" pitchFamily="18" charset="0"/>
                                  </a:rPr>
                                  <m:t>𝑚</m:t>
                                </m:r>
                              </m:sup>
                            </m:sSup>
                          </m:e>
                        </m:d>
                      </m:oMath>
                    </a14:m>
                    <a:endParaRPr lang="zh-TW" altLang="en-US" sz="1400" dirty="0"/>
                  </a:p>
                </p:txBody>
              </p:sp>
            </mc:Choice>
            <mc:Fallback xmlns="">
              <p:sp>
                <p:nvSpPr>
                  <p:cNvPr id="85" name="文字方塊 86">
                    <a:extLst>
                      <a:ext uri="{FF2B5EF4-FFF2-40B4-BE49-F238E27FC236}">
                        <a16:creationId xmlns:a16="http://schemas.microsoft.com/office/drawing/2014/main" id="{3FBD73D1-B7E7-844E-A0D0-FC1A49B75752}"/>
                      </a:ext>
                    </a:extLst>
                  </p:cNvPr>
                  <p:cNvSpPr txBox="1">
                    <a:spLocks noRot="1" noChangeAspect="1" noMove="1" noResize="1" noEditPoints="1" noAdjustHandles="1" noChangeArrowheads="1" noChangeShapeType="1" noTextEdit="1"/>
                  </p:cNvSpPr>
                  <p:nvPr/>
                </p:nvSpPr>
                <p:spPr>
                  <a:xfrm>
                    <a:off x="4098887" y="5208655"/>
                    <a:ext cx="3450012" cy="521483"/>
                  </a:xfrm>
                  <a:prstGeom prst="rect">
                    <a:avLst/>
                  </a:prstGeom>
                  <a:blipFill>
                    <a:blip r:embed="rId19"/>
                    <a:stretch>
                      <a:fillRect b="-6667"/>
                    </a:stretch>
                  </a:blipFill>
                </p:spPr>
                <p:txBody>
                  <a:bodyPr/>
                  <a:lstStyle/>
                  <a:p>
                    <a:r>
                      <a:rPr lang="zh-CN" altLang="en-US">
                        <a:noFill/>
                      </a:rPr>
                      <a:t> </a:t>
                    </a:r>
                  </a:p>
                </p:txBody>
              </p:sp>
            </mc:Fallback>
          </mc:AlternateContent>
          <p:cxnSp>
            <p:nvCxnSpPr>
              <p:cNvPr id="86" name="直線單箭頭接點 83">
                <a:extLst>
                  <a:ext uri="{FF2B5EF4-FFF2-40B4-BE49-F238E27FC236}">
                    <a16:creationId xmlns:a16="http://schemas.microsoft.com/office/drawing/2014/main" id="{FFC2E4AD-99D4-0F4D-A41B-0970F1A43CDC}"/>
                  </a:ext>
                </a:extLst>
              </p:cNvPr>
              <p:cNvCxnSpPr>
                <a:cxnSpLocks/>
              </p:cNvCxnSpPr>
              <p:nvPr/>
            </p:nvCxnSpPr>
            <p:spPr>
              <a:xfrm>
                <a:off x="7359855" y="4218189"/>
                <a:ext cx="1204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D406325D-0E93-7E40-99C9-A57181866806}"/>
                      </a:ext>
                    </a:extLst>
                  </p:cNvPr>
                  <p:cNvSpPr/>
                  <p:nvPr/>
                </p:nvSpPr>
                <p:spPr>
                  <a:xfrm>
                    <a:off x="82974" y="3254678"/>
                    <a:ext cx="1259237" cy="5649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1" i="1" smtClean="0">
                                  <a:latin typeface="Cambria Math" panose="02040503050406030204" pitchFamily="18" charset="0"/>
                                </a:rPr>
                              </m:ctrlPr>
                            </m:sSubPr>
                            <m:e>
                              <m:r>
                                <a:rPr lang="en-US" altLang="zh-TW" sz="2000" b="1" i="1">
                                  <a:latin typeface="Cambria Math" panose="02040503050406030204" pitchFamily="18" charset="0"/>
                                </a:rPr>
                                <m:t>𝑷</m:t>
                              </m:r>
                            </m:e>
                            <m:sub>
                              <m:r>
                                <a:rPr lang="en-US" altLang="zh-TW" sz="2000" b="1" i="1">
                                  <a:latin typeface="Cambria Math" panose="02040503050406030204" pitchFamily="18" charset="0"/>
                                </a:rPr>
                                <m:t>𝒅𝒂𝒕𝒂</m:t>
                              </m:r>
                            </m:sub>
                          </m:sSub>
                          <m:r>
                            <a:rPr lang="zh-CN" altLang="en-US" sz="2000" b="1" i="1">
                              <a:latin typeface="Cambria Math" panose="02040503050406030204" pitchFamily="18" charset="0"/>
                            </a:rPr>
                            <m:t> </m:t>
                          </m:r>
                        </m:oMath>
                      </m:oMathPara>
                    </a14:m>
                    <a:endParaRPr lang="zh-CN" altLang="en-US" sz="2000" dirty="0"/>
                  </a:p>
                </p:txBody>
              </p:sp>
            </mc:Choice>
            <mc:Fallback xmlns="">
              <p:sp>
                <p:nvSpPr>
                  <p:cNvPr id="87" name="矩形 86">
                    <a:extLst>
                      <a:ext uri="{FF2B5EF4-FFF2-40B4-BE49-F238E27FC236}">
                        <a16:creationId xmlns:a16="http://schemas.microsoft.com/office/drawing/2014/main" id="{D406325D-0E93-7E40-99C9-A57181866806}"/>
                      </a:ext>
                    </a:extLst>
                  </p:cNvPr>
                  <p:cNvSpPr>
                    <a:spLocks noRot="1" noChangeAspect="1" noMove="1" noResize="1" noEditPoints="1" noAdjustHandles="1" noChangeArrowheads="1" noChangeShapeType="1" noTextEdit="1"/>
                  </p:cNvSpPr>
                  <p:nvPr/>
                </p:nvSpPr>
                <p:spPr>
                  <a:xfrm>
                    <a:off x="82974" y="3254678"/>
                    <a:ext cx="1259237" cy="564940"/>
                  </a:xfrm>
                  <a:prstGeom prst="rect">
                    <a:avLst/>
                  </a:prstGeom>
                  <a:blipFill>
                    <a:blip r:embed="rId20"/>
                    <a:stretch>
                      <a:fillRect r="-2941"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F083AC69-CF3A-2E42-B049-0BDA0958E619}"/>
                      </a:ext>
                    </a:extLst>
                  </p:cNvPr>
                  <p:cNvSpPr/>
                  <p:nvPr/>
                </p:nvSpPr>
                <p:spPr>
                  <a:xfrm>
                    <a:off x="161593" y="4634005"/>
                    <a:ext cx="1023013" cy="521483"/>
                  </a:xfrm>
                  <a:prstGeom prst="rect">
                    <a:avLst/>
                  </a:prstGeom>
                </p:spPr>
                <p:txBody>
                  <a:bodyPr wrap="none">
                    <a:spAutoFit/>
                  </a:bodyPr>
                  <a:lstStyle/>
                  <a:p>
                    <a:r>
                      <a:rPr lang="zh-CN" altLang="en-US" dirty="0"/>
                      <a:t>噪音</a:t>
                    </a:r>
                    <a14:m>
                      <m:oMath xmlns:m="http://schemas.openxmlformats.org/officeDocument/2006/math">
                        <m:r>
                          <a:rPr lang="zh-CN" altLang="en-US" b="0" i="1">
                            <a:latin typeface="Cambria Math" panose="02040503050406030204" pitchFamily="18" charset="0"/>
                          </a:rPr>
                          <m:t> </m:t>
                        </m:r>
                      </m:oMath>
                    </a14:m>
                    <a:endParaRPr lang="zh-CN" altLang="en-US" dirty="0"/>
                  </a:p>
                </p:txBody>
              </p:sp>
            </mc:Choice>
            <mc:Fallback xmlns="">
              <p:sp>
                <p:nvSpPr>
                  <p:cNvPr id="88" name="矩形 87">
                    <a:extLst>
                      <a:ext uri="{FF2B5EF4-FFF2-40B4-BE49-F238E27FC236}">
                        <a16:creationId xmlns:a16="http://schemas.microsoft.com/office/drawing/2014/main" id="{F083AC69-CF3A-2E42-B049-0BDA0958E619}"/>
                      </a:ext>
                    </a:extLst>
                  </p:cNvPr>
                  <p:cNvSpPr>
                    <a:spLocks noRot="1" noChangeAspect="1" noMove="1" noResize="1" noEditPoints="1" noAdjustHandles="1" noChangeArrowheads="1" noChangeShapeType="1" noTextEdit="1"/>
                  </p:cNvSpPr>
                  <p:nvPr/>
                </p:nvSpPr>
                <p:spPr>
                  <a:xfrm>
                    <a:off x="161593" y="4634005"/>
                    <a:ext cx="1023013" cy="521483"/>
                  </a:xfrm>
                  <a:prstGeom prst="rect">
                    <a:avLst/>
                  </a:prstGeom>
                  <a:blipFill>
                    <a:blip r:embed="rId21"/>
                    <a:stretch>
                      <a:fillRect l="-5357" t="-6667" r="-1786" b="-20000"/>
                    </a:stretch>
                  </a:blipFill>
                </p:spPr>
                <p:txBody>
                  <a:bodyPr/>
                  <a:lstStyle/>
                  <a:p>
                    <a:r>
                      <a:rPr lang="zh-CN" altLang="en-US">
                        <a:noFill/>
                      </a:rPr>
                      <a:t> </a:t>
                    </a:r>
                  </a:p>
                </p:txBody>
              </p:sp>
            </mc:Fallback>
          </mc:AlternateContent>
          <p:cxnSp>
            <p:nvCxnSpPr>
              <p:cNvPr id="89" name="直線單箭頭接點 83">
                <a:extLst>
                  <a:ext uri="{FF2B5EF4-FFF2-40B4-BE49-F238E27FC236}">
                    <a16:creationId xmlns:a16="http://schemas.microsoft.com/office/drawing/2014/main" id="{FCB18E5E-F6DA-F546-89D3-DCCA04DB3E2D}"/>
                  </a:ext>
                </a:extLst>
              </p:cNvPr>
              <p:cNvCxnSpPr>
                <a:cxnSpLocks/>
              </p:cNvCxnSpPr>
              <p:nvPr/>
            </p:nvCxnSpPr>
            <p:spPr>
              <a:xfrm>
                <a:off x="10038424" y="4218189"/>
                <a:ext cx="6144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圆角矩形 89">
                <a:extLst>
                  <a:ext uri="{FF2B5EF4-FFF2-40B4-BE49-F238E27FC236}">
                    <a16:creationId xmlns:a16="http://schemas.microsoft.com/office/drawing/2014/main" id="{5830D369-D71E-C74D-AE2D-82DAB00F929C}"/>
                  </a:ext>
                </a:extLst>
              </p:cNvPr>
              <p:cNvSpPr/>
              <p:nvPr/>
            </p:nvSpPr>
            <p:spPr>
              <a:xfrm>
                <a:off x="10696288" y="3708402"/>
                <a:ext cx="1034473" cy="937083"/>
              </a:xfrm>
              <a:prstGeom prst="round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圆角矩形 90">
                <a:extLst>
                  <a:ext uri="{FF2B5EF4-FFF2-40B4-BE49-F238E27FC236}">
                    <a16:creationId xmlns:a16="http://schemas.microsoft.com/office/drawing/2014/main" id="{078A79CD-B0EE-B449-B834-81C51D883768}"/>
                  </a:ext>
                </a:extLst>
              </p:cNvPr>
              <p:cNvSpPr/>
              <p:nvPr/>
            </p:nvSpPr>
            <p:spPr>
              <a:xfrm>
                <a:off x="10797887" y="3820745"/>
                <a:ext cx="831273" cy="335532"/>
              </a:xfrm>
              <a:prstGeom prst="round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真</a:t>
                </a:r>
              </a:p>
            </p:txBody>
          </p:sp>
          <p:sp>
            <p:nvSpPr>
              <p:cNvPr id="92" name="圆角矩形 91">
                <a:extLst>
                  <a:ext uri="{FF2B5EF4-FFF2-40B4-BE49-F238E27FC236}">
                    <a16:creationId xmlns:a16="http://schemas.microsoft.com/office/drawing/2014/main" id="{E566A3E6-39C4-2D49-9A2A-9ED16CB5ACC2}"/>
                  </a:ext>
                </a:extLst>
              </p:cNvPr>
              <p:cNvSpPr/>
              <p:nvPr/>
            </p:nvSpPr>
            <p:spPr>
              <a:xfrm>
                <a:off x="10797887" y="4218189"/>
                <a:ext cx="831273" cy="335532"/>
              </a:xfrm>
              <a:prstGeom prst="round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假</a:t>
                </a:r>
              </a:p>
            </p:txBody>
          </p:sp>
        </p:grp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B0AA5F83-F23C-0243-8142-6DE17F55F1C3}"/>
                    </a:ext>
                  </a:extLst>
                </p:cNvPr>
                <p:cNvSpPr/>
                <p:nvPr/>
              </p:nvSpPr>
              <p:spPr>
                <a:xfrm>
                  <a:off x="6540094" y="8109331"/>
                  <a:ext cx="4927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𝜃</m:t>
                            </m:r>
                          </m:e>
                          <m:sub>
                            <m:r>
                              <a:rPr lang="en-US" altLang="zh-TW" i="1">
                                <a:solidFill>
                                  <a:schemeClr val="bg1"/>
                                </a:solidFill>
                                <a:latin typeface="Cambria Math" panose="02040503050406030204" pitchFamily="18" charset="0"/>
                              </a:rPr>
                              <m:t>𝑑</m:t>
                            </m:r>
                          </m:sub>
                        </m:sSub>
                      </m:oMath>
                    </m:oMathPara>
                  </a14:m>
                  <a:endParaRPr lang="zh-CN" altLang="en-US" dirty="0"/>
                </a:p>
              </p:txBody>
            </p:sp>
          </mc:Choice>
          <mc:Fallback xmlns="">
            <p:sp>
              <p:nvSpPr>
                <p:cNvPr id="55" name="矩形 54">
                  <a:extLst>
                    <a:ext uri="{FF2B5EF4-FFF2-40B4-BE49-F238E27FC236}">
                      <a16:creationId xmlns:a16="http://schemas.microsoft.com/office/drawing/2014/main" id="{B0AA5F83-F23C-0243-8142-6DE17F55F1C3}"/>
                    </a:ext>
                  </a:extLst>
                </p:cNvPr>
                <p:cNvSpPr>
                  <a:spLocks noRot="1" noChangeAspect="1" noMove="1" noResize="1" noEditPoints="1" noAdjustHandles="1" noChangeArrowheads="1" noChangeShapeType="1" noTextEdit="1"/>
                </p:cNvSpPr>
                <p:nvPr/>
              </p:nvSpPr>
              <p:spPr>
                <a:xfrm>
                  <a:off x="6540094" y="8109331"/>
                  <a:ext cx="492763"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7757956-8FD3-7241-944C-8898A98048F8}"/>
                    </a:ext>
                  </a:extLst>
                </p:cNvPr>
                <p:cNvSpPr txBox="1"/>
                <p:nvPr/>
              </p:nvSpPr>
              <p:spPr>
                <a:xfrm>
                  <a:off x="2485719" y="8729252"/>
                  <a:ext cx="478271"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𝜃</m:t>
                            </m:r>
                          </m:e>
                          <m:sub>
                            <m:r>
                              <a:rPr lang="en-US" altLang="zh-TW" i="1">
                                <a:solidFill>
                                  <a:schemeClr val="bg1"/>
                                </a:solidFill>
                                <a:latin typeface="Cambria Math" panose="02040503050406030204" pitchFamily="18" charset="0"/>
                              </a:rPr>
                              <m:t>𝑔</m:t>
                            </m:r>
                          </m:sub>
                        </m:sSub>
                      </m:oMath>
                    </m:oMathPara>
                  </a14:m>
                  <a:endParaRPr kumimoji="1" lang="zh-CN" altLang="en-US" dirty="0">
                    <a:solidFill>
                      <a:schemeClr val="bg1"/>
                    </a:solidFill>
                  </a:endParaRPr>
                </a:p>
              </p:txBody>
            </p:sp>
          </mc:Choice>
          <mc:Fallback xmlns="">
            <p:sp>
              <p:nvSpPr>
                <p:cNvPr id="56" name="文本框 55">
                  <a:extLst>
                    <a:ext uri="{FF2B5EF4-FFF2-40B4-BE49-F238E27FC236}">
                      <a16:creationId xmlns:a16="http://schemas.microsoft.com/office/drawing/2014/main" id="{B7757956-8FD3-7241-944C-8898A98048F8}"/>
                    </a:ext>
                  </a:extLst>
                </p:cNvPr>
                <p:cNvSpPr txBox="1">
                  <a:spLocks noRot="1" noChangeAspect="1" noMove="1" noResize="1" noEditPoints="1" noAdjustHandles="1" noChangeArrowheads="1" noChangeShapeType="1" noTextEdit="1"/>
                </p:cNvSpPr>
                <p:nvPr/>
              </p:nvSpPr>
              <p:spPr>
                <a:xfrm>
                  <a:off x="2485719" y="8729252"/>
                  <a:ext cx="478271" cy="391902"/>
                </a:xfrm>
                <a:prstGeom prst="rect">
                  <a:avLst/>
                </a:prstGeom>
                <a:blipFill>
                  <a:blip r:embed="rId23"/>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A177011D-4B53-6E44-87F8-1BEC147657AE}"/>
                    </a:ext>
                  </a:extLst>
                </p:cNvPr>
                <p:cNvSpPr txBox="1"/>
                <p:nvPr/>
              </p:nvSpPr>
              <p:spPr>
                <a:xfrm>
                  <a:off x="879381" y="8432361"/>
                  <a:ext cx="40863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smtClean="0">
                                <a:solidFill>
                                  <a:schemeClr val="bg1"/>
                                </a:solidFill>
                                <a:latin typeface="Cambria Math" panose="02040503050406030204" pitchFamily="18" charset="0"/>
                              </a:rPr>
                            </m:ctrlPr>
                          </m:sSupPr>
                          <m:e>
                            <m:r>
                              <a:rPr lang="en-US" altLang="zh-TW" sz="1400" i="1">
                                <a:solidFill>
                                  <a:schemeClr val="bg1"/>
                                </a:solidFill>
                                <a:latin typeface="Cambria Math" panose="02040503050406030204" pitchFamily="18" charset="0"/>
                              </a:rPr>
                              <m:t>𝑧</m:t>
                            </m:r>
                          </m:e>
                          <m:sup>
                            <m:r>
                              <a:rPr lang="en-US" altLang="zh-TW" sz="1400" i="1">
                                <a:solidFill>
                                  <a:schemeClr val="bg1"/>
                                </a:solidFill>
                                <a:latin typeface="Cambria Math" panose="02040503050406030204" pitchFamily="18" charset="0"/>
                              </a:rPr>
                              <m:t>1</m:t>
                            </m:r>
                          </m:sup>
                        </m:sSup>
                      </m:oMath>
                    </m:oMathPara>
                  </a14:m>
                  <a:endParaRPr kumimoji="1" lang="zh-CN" altLang="en-US" sz="1400" dirty="0">
                    <a:solidFill>
                      <a:schemeClr val="bg1"/>
                    </a:solidFill>
                  </a:endParaRPr>
                </a:p>
              </p:txBody>
            </p:sp>
          </mc:Choice>
          <mc:Fallback xmlns="">
            <p:sp>
              <p:nvSpPr>
                <p:cNvPr id="100" name="文本框 99">
                  <a:extLst>
                    <a:ext uri="{FF2B5EF4-FFF2-40B4-BE49-F238E27FC236}">
                      <a16:creationId xmlns:a16="http://schemas.microsoft.com/office/drawing/2014/main" id="{A177011D-4B53-6E44-87F8-1BEC147657AE}"/>
                    </a:ext>
                  </a:extLst>
                </p:cNvPr>
                <p:cNvSpPr txBox="1">
                  <a:spLocks noRot="1" noChangeAspect="1" noMove="1" noResize="1" noEditPoints="1" noAdjustHandles="1" noChangeArrowheads="1" noChangeShapeType="1" noTextEdit="1"/>
                </p:cNvSpPr>
                <p:nvPr/>
              </p:nvSpPr>
              <p:spPr>
                <a:xfrm>
                  <a:off x="879381" y="8432361"/>
                  <a:ext cx="408638" cy="30777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DCD8C499-755F-4046-B68B-72B62EC1767C}"/>
                    </a:ext>
                  </a:extLst>
                </p:cNvPr>
                <p:cNvSpPr txBox="1"/>
                <p:nvPr/>
              </p:nvSpPr>
              <p:spPr>
                <a:xfrm>
                  <a:off x="1144880" y="8444727"/>
                  <a:ext cx="41248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smtClean="0">
                                <a:solidFill>
                                  <a:schemeClr val="bg1"/>
                                </a:solidFill>
                                <a:latin typeface="Cambria Math" panose="02040503050406030204" pitchFamily="18" charset="0"/>
                              </a:rPr>
                            </m:ctrlPr>
                          </m:sSupPr>
                          <m:e>
                            <m:r>
                              <a:rPr lang="en-US" altLang="zh-TW" sz="1400" i="1">
                                <a:solidFill>
                                  <a:schemeClr val="bg1"/>
                                </a:solidFill>
                                <a:latin typeface="Cambria Math" panose="02040503050406030204" pitchFamily="18" charset="0"/>
                              </a:rPr>
                              <m:t>𝑧</m:t>
                            </m:r>
                          </m:e>
                          <m:sup>
                            <m:r>
                              <a:rPr lang="en-US" altLang="zh-TW" sz="1400" i="1">
                                <a:solidFill>
                                  <a:schemeClr val="bg1"/>
                                </a:solidFill>
                                <a:latin typeface="Cambria Math" panose="02040503050406030204" pitchFamily="18" charset="0"/>
                              </a:rPr>
                              <m:t>2</m:t>
                            </m:r>
                          </m:sup>
                        </m:sSup>
                      </m:oMath>
                    </m:oMathPara>
                  </a14:m>
                  <a:endParaRPr kumimoji="1" lang="zh-CN" altLang="en-US" sz="1400" dirty="0">
                    <a:solidFill>
                      <a:schemeClr val="bg1"/>
                    </a:solidFill>
                  </a:endParaRPr>
                </a:p>
              </p:txBody>
            </p:sp>
          </mc:Choice>
          <mc:Fallback xmlns="">
            <p:sp>
              <p:nvSpPr>
                <p:cNvPr id="101" name="文本框 100">
                  <a:extLst>
                    <a:ext uri="{FF2B5EF4-FFF2-40B4-BE49-F238E27FC236}">
                      <a16:creationId xmlns:a16="http://schemas.microsoft.com/office/drawing/2014/main" id="{DCD8C499-755F-4046-B68B-72B62EC1767C}"/>
                    </a:ext>
                  </a:extLst>
                </p:cNvPr>
                <p:cNvSpPr txBox="1">
                  <a:spLocks noRot="1" noChangeAspect="1" noMove="1" noResize="1" noEditPoints="1" noAdjustHandles="1" noChangeArrowheads="1" noChangeShapeType="1" noTextEdit="1"/>
                </p:cNvSpPr>
                <p:nvPr/>
              </p:nvSpPr>
              <p:spPr>
                <a:xfrm>
                  <a:off x="1144880" y="8444727"/>
                  <a:ext cx="412485" cy="30777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E7802949-D944-3D4C-ABB8-A82B539C84F0}"/>
                    </a:ext>
                  </a:extLst>
                </p:cNvPr>
                <p:cNvSpPr txBox="1"/>
                <p:nvPr/>
              </p:nvSpPr>
              <p:spPr>
                <a:xfrm>
                  <a:off x="1409371" y="8445582"/>
                  <a:ext cx="41248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smtClean="0">
                                <a:solidFill>
                                  <a:schemeClr val="bg1"/>
                                </a:solidFill>
                                <a:latin typeface="Cambria Math" panose="02040503050406030204" pitchFamily="18" charset="0"/>
                              </a:rPr>
                            </m:ctrlPr>
                          </m:sSupPr>
                          <m:e>
                            <m:r>
                              <a:rPr lang="en-US" altLang="zh-TW" sz="1400" i="1">
                                <a:solidFill>
                                  <a:schemeClr val="bg1"/>
                                </a:solidFill>
                                <a:latin typeface="Cambria Math" panose="02040503050406030204" pitchFamily="18" charset="0"/>
                              </a:rPr>
                              <m:t>𝑧</m:t>
                            </m:r>
                          </m:e>
                          <m:sup>
                            <m:r>
                              <a:rPr lang="en-US" altLang="zh-CN" sz="1400" b="0" i="1" smtClean="0">
                                <a:solidFill>
                                  <a:schemeClr val="bg1"/>
                                </a:solidFill>
                                <a:latin typeface="Cambria Math" panose="02040503050406030204" pitchFamily="18" charset="0"/>
                              </a:rPr>
                              <m:t>3</m:t>
                            </m:r>
                          </m:sup>
                        </m:sSup>
                      </m:oMath>
                    </m:oMathPara>
                  </a14:m>
                  <a:endParaRPr kumimoji="1" lang="zh-CN" altLang="en-US" sz="1400" dirty="0">
                    <a:solidFill>
                      <a:schemeClr val="bg1"/>
                    </a:solidFill>
                  </a:endParaRPr>
                </a:p>
              </p:txBody>
            </p:sp>
          </mc:Choice>
          <mc:Fallback xmlns="">
            <p:sp>
              <p:nvSpPr>
                <p:cNvPr id="102" name="文本框 101">
                  <a:extLst>
                    <a:ext uri="{FF2B5EF4-FFF2-40B4-BE49-F238E27FC236}">
                      <a16:creationId xmlns:a16="http://schemas.microsoft.com/office/drawing/2014/main" id="{E7802949-D944-3D4C-ABB8-A82B539C84F0}"/>
                    </a:ext>
                  </a:extLst>
                </p:cNvPr>
                <p:cNvSpPr txBox="1">
                  <a:spLocks noRot="1" noChangeAspect="1" noMove="1" noResize="1" noEditPoints="1" noAdjustHandles="1" noChangeArrowheads="1" noChangeShapeType="1" noTextEdit="1"/>
                </p:cNvSpPr>
                <p:nvPr/>
              </p:nvSpPr>
              <p:spPr>
                <a:xfrm>
                  <a:off x="1409371" y="8445582"/>
                  <a:ext cx="412485" cy="3077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F6062050-E88A-084A-ADD3-45D2E17EFE53}"/>
                    </a:ext>
                  </a:extLst>
                </p:cNvPr>
                <p:cNvSpPr txBox="1"/>
                <p:nvPr/>
              </p:nvSpPr>
              <p:spPr>
                <a:xfrm>
                  <a:off x="1647641" y="8435551"/>
                  <a:ext cx="45897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smtClean="0">
                                <a:solidFill>
                                  <a:schemeClr val="bg1"/>
                                </a:solidFill>
                                <a:latin typeface="Cambria Math" panose="02040503050406030204" pitchFamily="18" charset="0"/>
                              </a:rPr>
                            </m:ctrlPr>
                          </m:sSupPr>
                          <m:e>
                            <m:r>
                              <a:rPr lang="en-US" altLang="zh-TW" sz="1400" i="1">
                                <a:solidFill>
                                  <a:schemeClr val="bg1"/>
                                </a:solidFill>
                                <a:latin typeface="Cambria Math" panose="02040503050406030204" pitchFamily="18" charset="0"/>
                              </a:rPr>
                              <m:t>𝑧</m:t>
                            </m:r>
                          </m:e>
                          <m:sup>
                            <m:r>
                              <m:rPr>
                                <m:sty m:val="p"/>
                              </m:rPr>
                              <a:rPr lang="en-US" altLang="zh-TW" sz="1400" i="1">
                                <a:solidFill>
                                  <a:schemeClr val="bg1"/>
                                </a:solidFill>
                                <a:latin typeface="Cambria Math" panose="02040503050406030204" pitchFamily="18" charset="0"/>
                              </a:rPr>
                              <m:t>m</m:t>
                            </m:r>
                          </m:sup>
                        </m:sSup>
                      </m:oMath>
                    </m:oMathPara>
                  </a14:m>
                  <a:endParaRPr kumimoji="1" lang="zh-CN" altLang="en-US" sz="1400" dirty="0">
                    <a:solidFill>
                      <a:schemeClr val="bg1"/>
                    </a:solidFill>
                  </a:endParaRPr>
                </a:p>
              </p:txBody>
            </p:sp>
          </mc:Choice>
          <mc:Fallback xmlns="">
            <p:sp>
              <p:nvSpPr>
                <p:cNvPr id="103" name="文本框 102">
                  <a:extLst>
                    <a:ext uri="{FF2B5EF4-FFF2-40B4-BE49-F238E27FC236}">
                      <a16:creationId xmlns:a16="http://schemas.microsoft.com/office/drawing/2014/main" id="{F6062050-E88A-084A-ADD3-45D2E17EFE53}"/>
                    </a:ext>
                  </a:extLst>
                </p:cNvPr>
                <p:cNvSpPr txBox="1">
                  <a:spLocks noRot="1" noChangeAspect="1" noMove="1" noResize="1" noEditPoints="1" noAdjustHandles="1" noChangeArrowheads="1" noChangeShapeType="1" noTextEdit="1"/>
                </p:cNvSpPr>
                <p:nvPr/>
              </p:nvSpPr>
              <p:spPr>
                <a:xfrm>
                  <a:off x="1647641" y="8435551"/>
                  <a:ext cx="458972" cy="307777"/>
                </a:xfrm>
                <a:prstGeom prst="rect">
                  <a:avLst/>
                </a:prstGeom>
                <a:blipFill>
                  <a:blip r:embed="rId27"/>
                  <a:stretch>
                    <a:fillRect/>
                  </a:stretch>
                </a:blipFill>
              </p:spPr>
              <p:txBody>
                <a:bodyPr/>
                <a:lstStyle/>
                <a:p>
                  <a:r>
                    <a:rPr lang="zh-CN" altLang="en-US">
                      <a:noFill/>
                    </a:rPr>
                    <a:t> </a:t>
                  </a:r>
                </a:p>
              </p:txBody>
            </p:sp>
          </mc:Fallback>
        </mc:AlternateContent>
      </p:grpSp>
      <p:sp>
        <p:nvSpPr>
          <p:cNvPr id="109" name="右箭头 108">
            <a:extLst>
              <a:ext uri="{FF2B5EF4-FFF2-40B4-BE49-F238E27FC236}">
                <a16:creationId xmlns:a16="http://schemas.microsoft.com/office/drawing/2014/main" id="{BAC9EB77-19F9-BC49-9F75-D862FC1E1B9C}"/>
              </a:ext>
            </a:extLst>
          </p:cNvPr>
          <p:cNvSpPr/>
          <p:nvPr/>
        </p:nvSpPr>
        <p:spPr>
          <a:xfrm rot="10800000">
            <a:off x="10446812" y="2965019"/>
            <a:ext cx="266697" cy="129576"/>
          </a:xfrm>
          <a:prstGeom prst="rightArrow">
            <a:avLst/>
          </a:prstGeom>
          <a:solidFill>
            <a:srgbClr val="394479"/>
          </a:solidFill>
          <a:ln>
            <a:solidFill>
              <a:srgbClr val="39447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b="1">
              <a:ln w="22225">
                <a:solidFill>
                  <a:schemeClr val="accent2"/>
                </a:solidFill>
                <a:prstDash val="solid"/>
              </a:ln>
              <a:solidFill>
                <a:schemeClr val="accent2">
                  <a:lumMod val="40000"/>
                  <a:lumOff val="60000"/>
                </a:schemeClr>
              </a:solidFill>
            </a:endParaRPr>
          </a:p>
        </p:txBody>
      </p:sp>
      <p:grpSp>
        <p:nvGrpSpPr>
          <p:cNvPr id="154" name="组合 153">
            <a:extLst>
              <a:ext uri="{FF2B5EF4-FFF2-40B4-BE49-F238E27FC236}">
                <a16:creationId xmlns:a16="http://schemas.microsoft.com/office/drawing/2014/main" id="{9A3862DE-0808-FE4E-8D49-FA2954343325}"/>
              </a:ext>
            </a:extLst>
          </p:cNvPr>
          <p:cNvGrpSpPr/>
          <p:nvPr/>
        </p:nvGrpSpPr>
        <p:grpSpPr>
          <a:xfrm>
            <a:off x="9300560" y="4792989"/>
            <a:ext cx="2470782" cy="894922"/>
            <a:chOff x="9300560" y="4792989"/>
            <a:chExt cx="2470782" cy="894922"/>
          </a:xfrm>
        </p:grpSpPr>
        <p:grpSp>
          <p:nvGrpSpPr>
            <p:cNvPr id="110" name="组合 109">
              <a:extLst>
                <a:ext uri="{FF2B5EF4-FFF2-40B4-BE49-F238E27FC236}">
                  <a16:creationId xmlns:a16="http://schemas.microsoft.com/office/drawing/2014/main" id="{553CA985-F745-214D-8AF2-81A12DF3C82D}"/>
                </a:ext>
              </a:extLst>
            </p:cNvPr>
            <p:cNvGrpSpPr/>
            <p:nvPr/>
          </p:nvGrpSpPr>
          <p:grpSpPr>
            <a:xfrm>
              <a:off x="9300560" y="4792989"/>
              <a:ext cx="2470782" cy="894922"/>
              <a:chOff x="5529755" y="-1963965"/>
              <a:chExt cx="4249657" cy="1449657"/>
            </a:xfrm>
          </p:grpSpPr>
          <p:cxnSp>
            <p:nvCxnSpPr>
              <p:cNvPr id="111" name="直线连接符 110">
                <a:extLst>
                  <a:ext uri="{FF2B5EF4-FFF2-40B4-BE49-F238E27FC236}">
                    <a16:creationId xmlns:a16="http://schemas.microsoft.com/office/drawing/2014/main" id="{AD918933-6D43-9747-B3B8-ABFAD677B2E9}"/>
                  </a:ext>
                </a:extLst>
              </p:cNvPr>
              <p:cNvCxnSpPr>
                <a:cxnSpLocks/>
              </p:cNvCxnSpPr>
              <p:nvPr/>
            </p:nvCxnSpPr>
            <p:spPr>
              <a:xfrm flipV="1">
                <a:off x="5529755" y="-619093"/>
                <a:ext cx="3515705" cy="29067"/>
              </a:xfrm>
              <a:prstGeom prst="line">
                <a:avLst/>
              </a:prstGeom>
              <a:ln w="44450"/>
            </p:spPr>
            <p:style>
              <a:lnRef idx="1">
                <a:schemeClr val="dk1"/>
              </a:lnRef>
              <a:fillRef idx="0">
                <a:schemeClr val="dk1"/>
              </a:fillRef>
              <a:effectRef idx="0">
                <a:schemeClr val="dk1"/>
              </a:effectRef>
              <a:fontRef idx="minor">
                <a:schemeClr val="tx1"/>
              </a:fontRef>
            </p:style>
          </p:cxnSp>
          <p:sp>
            <p:nvSpPr>
              <p:cNvPr id="112" name="橢圓 31">
                <a:extLst>
                  <a:ext uri="{FF2B5EF4-FFF2-40B4-BE49-F238E27FC236}">
                    <a16:creationId xmlns:a16="http://schemas.microsoft.com/office/drawing/2014/main" id="{5E27FF84-0D2E-3B48-BEDA-46794B1BA67E}"/>
                  </a:ext>
                </a:extLst>
              </p:cNvPr>
              <p:cNvSpPr/>
              <p:nvPr/>
            </p:nvSpPr>
            <p:spPr>
              <a:xfrm>
                <a:off x="6813180" y="-723869"/>
                <a:ext cx="209551" cy="209551"/>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13" name="橢圓 31">
                <a:extLst>
                  <a:ext uri="{FF2B5EF4-FFF2-40B4-BE49-F238E27FC236}">
                    <a16:creationId xmlns:a16="http://schemas.microsoft.com/office/drawing/2014/main" id="{924FD3C6-840A-CC4C-890E-9A23A6A71495}"/>
                  </a:ext>
                </a:extLst>
              </p:cNvPr>
              <p:cNvSpPr/>
              <p:nvPr/>
            </p:nvSpPr>
            <p:spPr>
              <a:xfrm>
                <a:off x="7811556" y="-723869"/>
                <a:ext cx="209552" cy="209551"/>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14" name="橢圓 31">
                <a:extLst>
                  <a:ext uri="{FF2B5EF4-FFF2-40B4-BE49-F238E27FC236}">
                    <a16:creationId xmlns:a16="http://schemas.microsoft.com/office/drawing/2014/main" id="{AD38ADA6-139D-D341-801D-ABA37309856A}"/>
                  </a:ext>
                </a:extLst>
              </p:cNvPr>
              <p:cNvSpPr/>
              <p:nvPr/>
            </p:nvSpPr>
            <p:spPr>
              <a:xfrm>
                <a:off x="7050245" y="-723869"/>
                <a:ext cx="209551" cy="209551"/>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15" name="橢圓 31">
                <a:extLst>
                  <a:ext uri="{FF2B5EF4-FFF2-40B4-BE49-F238E27FC236}">
                    <a16:creationId xmlns:a16="http://schemas.microsoft.com/office/drawing/2014/main" id="{20E1D870-B52C-0340-A0B4-14E2B2433FB0}"/>
                  </a:ext>
                </a:extLst>
              </p:cNvPr>
              <p:cNvSpPr/>
              <p:nvPr/>
            </p:nvSpPr>
            <p:spPr>
              <a:xfrm>
                <a:off x="7496861" y="-723869"/>
                <a:ext cx="209551" cy="209551"/>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16" name="橢圓 31">
                <a:extLst>
                  <a:ext uri="{FF2B5EF4-FFF2-40B4-BE49-F238E27FC236}">
                    <a16:creationId xmlns:a16="http://schemas.microsoft.com/office/drawing/2014/main" id="{EDF9EAF2-178C-6844-905D-88772A32E12E}"/>
                  </a:ext>
                </a:extLst>
              </p:cNvPr>
              <p:cNvSpPr/>
              <p:nvPr/>
            </p:nvSpPr>
            <p:spPr>
              <a:xfrm>
                <a:off x="7899028" y="-723869"/>
                <a:ext cx="209551" cy="209551"/>
              </a:xfrm>
              <a:prstGeom prst="ellipse">
                <a:avLst/>
              </a:prstGeom>
              <a:solidFill>
                <a:srgbClr val="394479"/>
              </a:solidFill>
              <a:ln>
                <a:solidFill>
                  <a:srgbClr val="39447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17" name="橢圓 31">
                <a:extLst>
                  <a:ext uri="{FF2B5EF4-FFF2-40B4-BE49-F238E27FC236}">
                    <a16:creationId xmlns:a16="http://schemas.microsoft.com/office/drawing/2014/main" id="{0598F50D-5E10-7049-86F4-3B7E6A26CA79}"/>
                  </a:ext>
                </a:extLst>
              </p:cNvPr>
              <p:cNvSpPr/>
              <p:nvPr/>
            </p:nvSpPr>
            <p:spPr>
              <a:xfrm>
                <a:off x="6709329" y="-737539"/>
                <a:ext cx="209552" cy="209551"/>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118" name="橢圓 31">
                <a:extLst>
                  <a:ext uri="{FF2B5EF4-FFF2-40B4-BE49-F238E27FC236}">
                    <a16:creationId xmlns:a16="http://schemas.microsoft.com/office/drawing/2014/main" id="{526E76B0-AFCA-E345-AFDB-FE860E78A7DC}"/>
                  </a:ext>
                </a:extLst>
              </p:cNvPr>
              <p:cNvSpPr/>
              <p:nvPr/>
            </p:nvSpPr>
            <p:spPr>
              <a:xfrm>
                <a:off x="7531644" y="-723859"/>
                <a:ext cx="209552" cy="209551"/>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19" name="橢圓 31">
                <a:extLst>
                  <a:ext uri="{FF2B5EF4-FFF2-40B4-BE49-F238E27FC236}">
                    <a16:creationId xmlns:a16="http://schemas.microsoft.com/office/drawing/2014/main" id="{BE0BB7A1-BDC9-0C47-83B1-AFF02F437D26}"/>
                  </a:ext>
                </a:extLst>
              </p:cNvPr>
              <p:cNvSpPr/>
              <p:nvPr/>
            </p:nvSpPr>
            <p:spPr>
              <a:xfrm>
                <a:off x="7027887" y="-723862"/>
                <a:ext cx="209552" cy="209551"/>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20" name="橢圓 31">
                <a:extLst>
                  <a:ext uri="{FF2B5EF4-FFF2-40B4-BE49-F238E27FC236}">
                    <a16:creationId xmlns:a16="http://schemas.microsoft.com/office/drawing/2014/main" id="{1E9E67BF-60C5-7247-BDC6-E7804FA1612A}"/>
                  </a:ext>
                </a:extLst>
              </p:cNvPr>
              <p:cNvSpPr/>
              <p:nvPr/>
            </p:nvSpPr>
            <p:spPr>
              <a:xfrm>
                <a:off x="7288234" y="-723859"/>
                <a:ext cx="209552" cy="209551"/>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21" name="橢圓 31">
                <a:extLst>
                  <a:ext uri="{FF2B5EF4-FFF2-40B4-BE49-F238E27FC236}">
                    <a16:creationId xmlns:a16="http://schemas.microsoft.com/office/drawing/2014/main" id="{09D8F42C-BD13-FB4D-84AF-CD86943A92FC}"/>
                  </a:ext>
                </a:extLst>
              </p:cNvPr>
              <p:cNvSpPr/>
              <p:nvPr/>
            </p:nvSpPr>
            <p:spPr>
              <a:xfrm>
                <a:off x="7216955" y="-723859"/>
                <a:ext cx="209552" cy="209551"/>
              </a:xfrm>
              <a:prstGeom prst="ellipse">
                <a:avLst/>
              </a:prstGeom>
              <a:solidFill>
                <a:srgbClr val="01B451"/>
              </a:solidFill>
              <a:ln>
                <a:solidFill>
                  <a:srgbClr val="01A74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22" name="任意形状 121">
                <a:extLst>
                  <a:ext uri="{FF2B5EF4-FFF2-40B4-BE49-F238E27FC236}">
                    <a16:creationId xmlns:a16="http://schemas.microsoft.com/office/drawing/2014/main" id="{EABFAAE0-1925-5844-8823-4294FE2BCC23}"/>
                  </a:ext>
                </a:extLst>
              </p:cNvPr>
              <p:cNvSpPr/>
              <p:nvPr/>
            </p:nvSpPr>
            <p:spPr>
              <a:xfrm>
                <a:off x="6594100" y="-1963965"/>
                <a:ext cx="1727200" cy="1236141"/>
              </a:xfrm>
              <a:custGeom>
                <a:avLst/>
                <a:gdLst>
                  <a:gd name="connsiteX0" fmla="*/ 0 w 1727200"/>
                  <a:gd name="connsiteY0" fmla="*/ 1236141 h 1236141"/>
                  <a:gd name="connsiteX1" fmla="*/ 321733 w 1727200"/>
                  <a:gd name="connsiteY1" fmla="*/ 897475 h 1236141"/>
                  <a:gd name="connsiteX2" fmla="*/ 677333 w 1727200"/>
                  <a:gd name="connsiteY2" fmla="*/ 8 h 1236141"/>
                  <a:gd name="connsiteX3" fmla="*/ 1168400 w 1727200"/>
                  <a:gd name="connsiteY3" fmla="*/ 914408 h 1236141"/>
                  <a:gd name="connsiteX4" fmla="*/ 1727200 w 1727200"/>
                  <a:gd name="connsiteY4" fmla="*/ 1185341 h 1236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236141">
                    <a:moveTo>
                      <a:pt x="0" y="1236141"/>
                    </a:moveTo>
                    <a:cubicBezTo>
                      <a:pt x="104422" y="1169819"/>
                      <a:pt x="208844" y="1103497"/>
                      <a:pt x="321733" y="897475"/>
                    </a:cubicBezTo>
                    <a:cubicBezTo>
                      <a:pt x="434622" y="691453"/>
                      <a:pt x="536222" y="-2814"/>
                      <a:pt x="677333" y="8"/>
                    </a:cubicBezTo>
                    <a:cubicBezTo>
                      <a:pt x="818444" y="2830"/>
                      <a:pt x="993422" y="716853"/>
                      <a:pt x="1168400" y="914408"/>
                    </a:cubicBezTo>
                    <a:cubicBezTo>
                      <a:pt x="1343378" y="1111963"/>
                      <a:pt x="1535289" y="1148652"/>
                      <a:pt x="1727200" y="1185341"/>
                    </a:cubicBezTo>
                  </a:path>
                </a:pathLst>
              </a:custGeom>
              <a:ln w="25400">
                <a:solidFill>
                  <a:srgbClr val="394479"/>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19A6C7AF-C71D-3143-875C-E754B95484DA}"/>
                  </a:ext>
                </a:extLst>
              </p:cNvPr>
              <p:cNvSpPr/>
              <p:nvPr/>
            </p:nvSpPr>
            <p:spPr>
              <a:xfrm>
                <a:off x="6590796" y="-1943879"/>
                <a:ext cx="1418761" cy="1208241"/>
              </a:xfrm>
              <a:custGeom>
                <a:avLst/>
                <a:gdLst>
                  <a:gd name="connsiteX0" fmla="*/ 0 w 1418760"/>
                  <a:gd name="connsiteY0" fmla="*/ 1202295 h 1208241"/>
                  <a:gd name="connsiteX1" fmla="*/ 169333 w 1418760"/>
                  <a:gd name="connsiteY1" fmla="*/ 1016028 h 1208241"/>
                  <a:gd name="connsiteX2" fmla="*/ 677333 w 1418760"/>
                  <a:gd name="connsiteY2" fmla="*/ 28 h 1208241"/>
                  <a:gd name="connsiteX3" fmla="*/ 1320800 w 1418760"/>
                  <a:gd name="connsiteY3" fmla="*/ 1049895 h 1208241"/>
                  <a:gd name="connsiteX4" fmla="*/ 1405466 w 1418760"/>
                  <a:gd name="connsiteY4" fmla="*/ 1185361 h 120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760" h="1208241">
                    <a:moveTo>
                      <a:pt x="0" y="1202295"/>
                    </a:moveTo>
                    <a:cubicBezTo>
                      <a:pt x="28222" y="1209350"/>
                      <a:pt x="56444" y="1216406"/>
                      <a:pt x="169333" y="1016028"/>
                    </a:cubicBezTo>
                    <a:cubicBezTo>
                      <a:pt x="282222" y="815650"/>
                      <a:pt x="485422" y="-5616"/>
                      <a:pt x="677333" y="28"/>
                    </a:cubicBezTo>
                    <a:cubicBezTo>
                      <a:pt x="869244" y="5672"/>
                      <a:pt x="1199445" y="852340"/>
                      <a:pt x="1320800" y="1049895"/>
                    </a:cubicBezTo>
                    <a:cubicBezTo>
                      <a:pt x="1442155" y="1247450"/>
                      <a:pt x="1423810" y="1216405"/>
                      <a:pt x="1405466" y="1185361"/>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7466596B-7BEC-5441-8481-1BD8749DC4A0}"/>
                      </a:ext>
                    </a:extLst>
                  </p:cNvPr>
                  <p:cNvSpPr/>
                  <p:nvPr/>
                </p:nvSpPr>
                <p:spPr>
                  <a:xfrm>
                    <a:off x="8510369" y="-1188295"/>
                    <a:ext cx="1269043" cy="598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𝐷</m:t>
                          </m:r>
                          <m:d>
                            <m:dPr>
                              <m:ctrlPr>
                                <a:rPr lang="en-US" altLang="zh-TW" i="1">
                                  <a:solidFill>
                                    <a:srgbClr val="FF0000"/>
                                  </a:solidFill>
                                  <a:latin typeface="Cambria Math" panose="02040503050406030204" pitchFamily="18" charset="0"/>
                                </a:rPr>
                              </m:ctrlPr>
                            </m:dPr>
                            <m:e>
                              <m:r>
                                <a:rPr lang="en-US" altLang="zh-TW" b="0" i="1">
                                  <a:solidFill>
                                    <a:srgbClr val="FF0000"/>
                                  </a:solidFill>
                                  <a:latin typeface="Cambria Math" panose="02040503050406030204" pitchFamily="18" charset="0"/>
                                </a:rPr>
                                <m:t>𝑥</m:t>
                              </m:r>
                            </m:e>
                          </m:d>
                        </m:oMath>
                      </m:oMathPara>
                    </a14:m>
                    <a:endParaRPr lang="zh-CN" altLang="en-US" i="1" dirty="0">
                      <a:solidFill>
                        <a:srgbClr val="FF0000"/>
                      </a:solidFill>
                    </a:endParaRPr>
                  </a:p>
                </p:txBody>
              </p:sp>
            </mc:Choice>
            <mc:Fallback xmlns="">
              <p:sp>
                <p:nvSpPr>
                  <p:cNvPr id="124" name="矩形 123">
                    <a:extLst>
                      <a:ext uri="{FF2B5EF4-FFF2-40B4-BE49-F238E27FC236}">
                        <a16:creationId xmlns:a16="http://schemas.microsoft.com/office/drawing/2014/main" id="{7466596B-7BEC-5441-8481-1BD8749DC4A0}"/>
                      </a:ext>
                    </a:extLst>
                  </p:cNvPr>
                  <p:cNvSpPr>
                    <a:spLocks noRot="1" noChangeAspect="1" noMove="1" noResize="1" noEditPoints="1" noAdjustHandles="1" noChangeArrowheads="1" noChangeShapeType="1" noTextEdit="1"/>
                  </p:cNvSpPr>
                  <p:nvPr/>
                </p:nvSpPr>
                <p:spPr>
                  <a:xfrm>
                    <a:off x="8510369" y="-1188295"/>
                    <a:ext cx="1269043" cy="598270"/>
                  </a:xfrm>
                  <a:prstGeom prst="rect">
                    <a:avLst/>
                  </a:prstGeom>
                  <a:blipFill>
                    <a:blip r:embed="rId28"/>
                    <a:stretch>
                      <a:fillRect/>
                    </a:stretch>
                  </a:blipFill>
                </p:spPr>
                <p:txBody>
                  <a:bodyPr/>
                  <a:lstStyle/>
                  <a:p>
                    <a:r>
                      <a:rPr lang="zh-CN" altLang="en-US">
                        <a:noFill/>
                      </a:rPr>
                      <a:t> </a:t>
                    </a:r>
                  </a:p>
                </p:txBody>
              </p:sp>
            </mc:Fallback>
          </mc:AlternateContent>
        </p:grpSp>
        <p:cxnSp>
          <p:nvCxnSpPr>
            <p:cNvPr id="128" name="直线连接符 127">
              <a:extLst>
                <a:ext uri="{FF2B5EF4-FFF2-40B4-BE49-F238E27FC236}">
                  <a16:creationId xmlns:a16="http://schemas.microsoft.com/office/drawing/2014/main" id="{769F6784-1EC7-E046-9627-9B83BC727CC4}"/>
                </a:ext>
              </a:extLst>
            </p:cNvPr>
            <p:cNvCxnSpPr>
              <a:cxnSpLocks/>
            </p:cNvCxnSpPr>
            <p:nvPr/>
          </p:nvCxnSpPr>
          <p:spPr>
            <a:xfrm flipV="1">
              <a:off x="9522987" y="5300284"/>
              <a:ext cx="1575833"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1" name="文本框 130">
            <a:extLst>
              <a:ext uri="{FF2B5EF4-FFF2-40B4-BE49-F238E27FC236}">
                <a16:creationId xmlns:a16="http://schemas.microsoft.com/office/drawing/2014/main" id="{B239D872-F10A-9943-A645-43D3151EEB08}"/>
              </a:ext>
            </a:extLst>
          </p:cNvPr>
          <p:cNvSpPr txBox="1"/>
          <p:nvPr/>
        </p:nvSpPr>
        <p:spPr>
          <a:xfrm rot="5400000">
            <a:off x="9972176" y="4057834"/>
            <a:ext cx="898610" cy="459218"/>
          </a:xfrm>
          <a:prstGeom prst="rect">
            <a:avLst/>
          </a:prstGeom>
          <a:noFill/>
        </p:spPr>
        <p:txBody>
          <a:bodyPr wrap="square" rtlCol="0">
            <a:spAutoFit/>
          </a:bodyPr>
          <a:lstStyle/>
          <a:p>
            <a:r>
              <a:rPr kumimoji="1" lang="en-US" altLang="zh-CN" sz="2400" dirty="0"/>
              <a:t>......</a:t>
            </a:r>
            <a:endParaRPr kumimoji="1" lang="zh-CN" altLang="en-US" sz="2400" dirty="0"/>
          </a:p>
        </p:txBody>
      </p:sp>
      <p:grpSp>
        <p:nvGrpSpPr>
          <p:cNvPr id="142" name="组合 141">
            <a:extLst>
              <a:ext uri="{FF2B5EF4-FFF2-40B4-BE49-F238E27FC236}">
                <a16:creationId xmlns:a16="http://schemas.microsoft.com/office/drawing/2014/main" id="{191CA75F-A896-1F4B-85FE-8E2FFA60D436}"/>
              </a:ext>
            </a:extLst>
          </p:cNvPr>
          <p:cNvGrpSpPr/>
          <p:nvPr/>
        </p:nvGrpSpPr>
        <p:grpSpPr>
          <a:xfrm>
            <a:off x="655963" y="1263316"/>
            <a:ext cx="5212758" cy="2232979"/>
            <a:chOff x="655962" y="1263316"/>
            <a:chExt cx="8118991" cy="2232979"/>
          </a:xfrm>
        </p:grpSpPr>
        <p:sp>
          <p:nvSpPr>
            <p:cNvPr id="137" name="矩形 136">
              <a:extLst>
                <a:ext uri="{FF2B5EF4-FFF2-40B4-BE49-F238E27FC236}">
                  <a16:creationId xmlns:a16="http://schemas.microsoft.com/office/drawing/2014/main" id="{D8F41D22-41D7-B74E-8C4C-B4367B172835}"/>
                </a:ext>
              </a:extLst>
            </p:cNvPr>
            <p:cNvSpPr/>
            <p:nvPr/>
          </p:nvSpPr>
          <p:spPr>
            <a:xfrm>
              <a:off x="672955" y="1275051"/>
              <a:ext cx="465608" cy="28467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38" name="矩形 137">
              <a:extLst>
                <a:ext uri="{FF2B5EF4-FFF2-40B4-BE49-F238E27FC236}">
                  <a16:creationId xmlns:a16="http://schemas.microsoft.com/office/drawing/2014/main" id="{0F645085-B813-1C4D-89C4-38972B117A4A}"/>
                </a:ext>
              </a:extLst>
            </p:cNvPr>
            <p:cNvSpPr/>
            <p:nvPr/>
          </p:nvSpPr>
          <p:spPr>
            <a:xfrm>
              <a:off x="655962" y="1263316"/>
              <a:ext cx="8118991" cy="2232979"/>
            </a:xfrm>
            <a:prstGeom prst="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grpSp>
        <p:nvGrpSpPr>
          <p:cNvPr id="141" name="组合 140">
            <a:extLst>
              <a:ext uri="{FF2B5EF4-FFF2-40B4-BE49-F238E27FC236}">
                <a16:creationId xmlns:a16="http://schemas.microsoft.com/office/drawing/2014/main" id="{9C218F1A-AC34-9248-80AE-276627A00A8A}"/>
              </a:ext>
            </a:extLst>
          </p:cNvPr>
          <p:cNvGrpSpPr/>
          <p:nvPr/>
        </p:nvGrpSpPr>
        <p:grpSpPr>
          <a:xfrm>
            <a:off x="6514415" y="1872273"/>
            <a:ext cx="770724" cy="532124"/>
            <a:chOff x="6798747" y="1890714"/>
            <a:chExt cx="770724" cy="532124"/>
          </a:xfrm>
        </p:grpSpPr>
        <p:sp>
          <p:nvSpPr>
            <p:cNvPr id="139" name="矩形 138">
              <a:extLst>
                <a:ext uri="{FF2B5EF4-FFF2-40B4-BE49-F238E27FC236}">
                  <a16:creationId xmlns:a16="http://schemas.microsoft.com/office/drawing/2014/main" id="{EB7EAD35-1B5C-7E4B-9191-CD4C5AC2EE71}"/>
                </a:ext>
              </a:extLst>
            </p:cNvPr>
            <p:cNvSpPr/>
            <p:nvPr/>
          </p:nvSpPr>
          <p:spPr>
            <a:xfrm>
              <a:off x="6798747" y="2037714"/>
              <a:ext cx="285576" cy="28009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40" name="上箭头 139">
              <a:extLst>
                <a:ext uri="{FF2B5EF4-FFF2-40B4-BE49-F238E27FC236}">
                  <a16:creationId xmlns:a16="http://schemas.microsoft.com/office/drawing/2014/main" id="{C6BDEE92-FB97-7649-9451-9289E8BD6FDC}"/>
                </a:ext>
              </a:extLst>
            </p:cNvPr>
            <p:cNvSpPr/>
            <p:nvPr/>
          </p:nvSpPr>
          <p:spPr>
            <a:xfrm>
              <a:off x="7419099" y="1890714"/>
              <a:ext cx="150372" cy="53212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43" name="组合 142">
            <a:extLst>
              <a:ext uri="{FF2B5EF4-FFF2-40B4-BE49-F238E27FC236}">
                <a16:creationId xmlns:a16="http://schemas.microsoft.com/office/drawing/2014/main" id="{4BA09961-8C4B-2345-98E7-DE6C3E07E746}"/>
              </a:ext>
            </a:extLst>
          </p:cNvPr>
          <p:cNvGrpSpPr/>
          <p:nvPr/>
        </p:nvGrpSpPr>
        <p:grpSpPr>
          <a:xfrm>
            <a:off x="2741477" y="2206740"/>
            <a:ext cx="493180" cy="532124"/>
            <a:chOff x="7016223" y="1755423"/>
            <a:chExt cx="493180" cy="532124"/>
          </a:xfrm>
        </p:grpSpPr>
        <p:sp>
          <p:nvSpPr>
            <p:cNvPr id="144" name="矩形 143">
              <a:extLst>
                <a:ext uri="{FF2B5EF4-FFF2-40B4-BE49-F238E27FC236}">
                  <a16:creationId xmlns:a16="http://schemas.microsoft.com/office/drawing/2014/main" id="{FA1DD18A-C0D9-824F-95E8-D521D479F6EE}"/>
                </a:ext>
              </a:extLst>
            </p:cNvPr>
            <p:cNvSpPr/>
            <p:nvPr/>
          </p:nvSpPr>
          <p:spPr>
            <a:xfrm>
              <a:off x="7016223" y="2014211"/>
              <a:ext cx="314443" cy="2733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45" name="上箭头 144">
              <a:extLst>
                <a:ext uri="{FF2B5EF4-FFF2-40B4-BE49-F238E27FC236}">
                  <a16:creationId xmlns:a16="http://schemas.microsoft.com/office/drawing/2014/main" id="{FAA4312D-5C71-6841-AB56-AA675B9D31EE}"/>
                </a:ext>
              </a:extLst>
            </p:cNvPr>
            <p:cNvSpPr/>
            <p:nvPr/>
          </p:nvSpPr>
          <p:spPr>
            <a:xfrm>
              <a:off x="7359031" y="1755423"/>
              <a:ext cx="150372" cy="53212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46" name="组合 145">
            <a:extLst>
              <a:ext uri="{FF2B5EF4-FFF2-40B4-BE49-F238E27FC236}">
                <a16:creationId xmlns:a16="http://schemas.microsoft.com/office/drawing/2014/main" id="{ADD3FAF1-00DC-F347-A093-A5A7A257DE1A}"/>
              </a:ext>
            </a:extLst>
          </p:cNvPr>
          <p:cNvGrpSpPr/>
          <p:nvPr/>
        </p:nvGrpSpPr>
        <p:grpSpPr>
          <a:xfrm>
            <a:off x="3286774" y="1446418"/>
            <a:ext cx="2456782" cy="2000207"/>
            <a:chOff x="764251" y="-1336154"/>
            <a:chExt cx="8010702" cy="5163973"/>
          </a:xfrm>
        </p:grpSpPr>
        <p:sp>
          <p:nvSpPr>
            <p:cNvPr id="147" name="矩形 146">
              <a:extLst>
                <a:ext uri="{FF2B5EF4-FFF2-40B4-BE49-F238E27FC236}">
                  <a16:creationId xmlns:a16="http://schemas.microsoft.com/office/drawing/2014/main" id="{99C427C3-0334-2149-BAED-47684F37CF4B}"/>
                </a:ext>
              </a:extLst>
            </p:cNvPr>
            <p:cNvSpPr/>
            <p:nvPr/>
          </p:nvSpPr>
          <p:spPr>
            <a:xfrm>
              <a:off x="7872112" y="-1306924"/>
              <a:ext cx="848294" cy="7212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48" name="矩形 147">
              <a:extLst>
                <a:ext uri="{FF2B5EF4-FFF2-40B4-BE49-F238E27FC236}">
                  <a16:creationId xmlns:a16="http://schemas.microsoft.com/office/drawing/2014/main" id="{FC186F30-2820-D249-A1A9-2766E8550C5A}"/>
                </a:ext>
              </a:extLst>
            </p:cNvPr>
            <p:cNvSpPr/>
            <p:nvPr/>
          </p:nvSpPr>
          <p:spPr>
            <a:xfrm>
              <a:off x="764251" y="-1336154"/>
              <a:ext cx="8010702" cy="5163973"/>
            </a:xfrm>
            <a:prstGeom prst="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0B1FAF5-7CCA-694F-B3E1-D05C9E5E2DA1}"/>
                  </a:ext>
                </a:extLst>
              </p:cNvPr>
              <p:cNvSpPr txBox="1"/>
              <p:nvPr/>
            </p:nvSpPr>
            <p:spPr>
              <a:xfrm>
                <a:off x="-106526" y="4759403"/>
                <a:ext cx="7039941" cy="1299202"/>
              </a:xfrm>
              <a:prstGeom prst="rect">
                <a:avLst/>
              </a:prstGeom>
              <a:noFill/>
            </p:spPr>
            <p:txBody>
              <a:bodyPr wrap="none" rtlCol="0">
                <a:spAutoFit/>
              </a:bodyPr>
              <a:lstStyle/>
              <a:p>
                <a:pPr marL="1257300" lvl="2" indent="-342900">
                  <a:buFont typeface="Arial" panose="020B0604020202020204" pitchFamily="34" charset="0"/>
                  <a:buChar char="•"/>
                </a:pPr>
                <a14:m>
                  <m:oMath xmlns:m="http://schemas.openxmlformats.org/officeDocument/2006/math">
                    <m:acc>
                      <m:accPr>
                        <m:chr m:val="̃"/>
                        <m:ctrlPr>
                          <a:rPr lang="en-US" altLang="zh-TW" sz="2000" i="1">
                            <a:latin typeface="Cambria Math" panose="02040503050406030204" pitchFamily="18" charset="0"/>
                          </a:rPr>
                        </m:ctrlPr>
                      </m:accPr>
                      <m:e>
                        <m:r>
                          <a:rPr lang="en-US" altLang="zh-TW" sz="2000" i="1">
                            <a:latin typeface="Cambria Math" panose="02040503050406030204" pitchFamily="18" charset="0"/>
                          </a:rPr>
                          <m:t>𝑉</m:t>
                        </m:r>
                      </m:e>
                    </m:acc>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𝑚</m:t>
                        </m:r>
                      </m:den>
                    </m:f>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𝑚</m:t>
                        </m:r>
                      </m:sup>
                      <m:e>
                        <m:r>
                          <a:rPr lang="en-US" altLang="zh-TW" sz="2000" i="1">
                            <a:latin typeface="Cambria Math" panose="02040503050406030204" pitchFamily="18" charset="0"/>
                          </a:rPr>
                          <m:t>𝑙𝑜𝑔𝐷</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𝑖</m:t>
                                </m:r>
                              </m:sup>
                            </m:sSup>
                          </m:e>
                        </m:d>
                      </m:e>
                    </m:nary>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𝑚</m:t>
                        </m:r>
                      </m:den>
                    </m:f>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𝑚</m:t>
                        </m:r>
                      </m:sup>
                      <m:e>
                        <m:r>
                          <a:rPr lang="en-US" altLang="zh-TW" sz="2000" i="1">
                            <a:latin typeface="Cambria Math" panose="02040503050406030204" pitchFamily="18" charset="0"/>
                          </a:rPr>
                          <m:t>𝑙𝑜𝑔</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1−</m:t>
                            </m:r>
                            <m:r>
                              <a:rPr lang="en-US" altLang="zh-TW" sz="2000" i="1" smtClean="0">
                                <a:solidFill>
                                  <a:srgbClr val="FF0000"/>
                                </a:solidFill>
                                <a:latin typeface="Cambria Math" panose="02040503050406030204" pitchFamily="18" charset="0"/>
                              </a:rPr>
                              <m:t>𝐷</m:t>
                            </m:r>
                            <m:d>
                              <m:dPr>
                                <m:ctrlPr>
                                  <a:rPr lang="en-US" altLang="zh-TW" sz="2000" i="1">
                                    <a:solidFill>
                                      <a:srgbClr val="FF0000"/>
                                    </a:solidFill>
                                    <a:latin typeface="Cambria Math" panose="02040503050406030204" pitchFamily="18" charset="0"/>
                                  </a:rPr>
                                </m:ctrlPr>
                              </m:dPr>
                              <m:e>
                                <m:r>
                                  <a:rPr lang="en-US" altLang="zh-TW" sz="2000" i="1" smtClean="0">
                                    <a:solidFill>
                                      <a:srgbClr val="FF0000"/>
                                    </a:solidFill>
                                    <a:latin typeface="Cambria Math" panose="02040503050406030204" pitchFamily="18" charset="0"/>
                                  </a:rPr>
                                  <m:t>𝐺</m:t>
                                </m:r>
                                <m:d>
                                  <m:dPr>
                                    <m:ctrlPr>
                                      <a:rPr lang="en-US" altLang="zh-TW" sz="2000" i="1">
                                        <a:solidFill>
                                          <a:srgbClr val="FF0000"/>
                                        </a:solidFill>
                                        <a:latin typeface="Cambria Math" panose="02040503050406030204" pitchFamily="18" charset="0"/>
                                      </a:rPr>
                                    </m:ctrlPr>
                                  </m:dPr>
                                  <m:e>
                                    <m:sSup>
                                      <m:sSupPr>
                                        <m:ctrlPr>
                                          <a:rPr lang="en-US" altLang="zh-TW" sz="2000" i="1">
                                            <a:solidFill>
                                              <a:srgbClr val="FF0000"/>
                                            </a:solidFill>
                                            <a:latin typeface="Cambria Math" panose="02040503050406030204" pitchFamily="18" charset="0"/>
                                          </a:rPr>
                                        </m:ctrlPr>
                                      </m:sSupPr>
                                      <m:e>
                                        <m:r>
                                          <a:rPr lang="en-US" altLang="zh-TW" sz="2000" i="1">
                                            <a:solidFill>
                                              <a:srgbClr val="FF0000"/>
                                            </a:solidFill>
                                            <a:latin typeface="Cambria Math" panose="02040503050406030204" pitchFamily="18" charset="0"/>
                                          </a:rPr>
                                          <m:t>𝑧</m:t>
                                        </m:r>
                                      </m:e>
                                      <m:sup>
                                        <m:r>
                                          <a:rPr lang="en-US" altLang="zh-TW" sz="2000" i="1">
                                            <a:solidFill>
                                              <a:srgbClr val="FF0000"/>
                                            </a:solidFill>
                                            <a:latin typeface="Cambria Math" panose="02040503050406030204" pitchFamily="18" charset="0"/>
                                          </a:rPr>
                                          <m:t>𝑖</m:t>
                                        </m:r>
                                      </m:sup>
                                    </m:sSup>
                                  </m:e>
                                </m:d>
                              </m:e>
                            </m:d>
                          </m:e>
                        </m:d>
                      </m:e>
                    </m:nary>
                  </m:oMath>
                </a14:m>
                <a:endParaRPr lang="en-US" altLang="zh-TW" sz="2000" dirty="0"/>
              </a:p>
              <a:p>
                <a:pPr marL="1257300" lvl="2" indent="-342900">
                  <a:buFont typeface="Arial" panose="020B0604020202020204" pitchFamily="34" charset="0"/>
                  <a:buChar char="•"/>
                </a:pPr>
                <a14:m>
                  <m:oMath xmlns:m="http://schemas.openxmlformats.org/officeDocument/2006/math">
                    <m:sSub>
                      <m:sSubPr>
                        <m:ctrlPr>
                          <a:rPr lang="en-US" altLang="zh-TW" sz="2000" i="1">
                            <a:latin typeface="Cambria Math" panose="02040503050406030204" pitchFamily="18" charset="0"/>
                          </a:rPr>
                        </m:ctrlPr>
                      </m:sSubPr>
                      <m:e>
                        <m:r>
                          <a:rPr lang="zh-TW" altLang="en-US" sz="2000" i="1">
                            <a:latin typeface="Cambria Math" panose="02040503050406030204" pitchFamily="18" charset="0"/>
                          </a:rPr>
                          <m:t>𝜃</m:t>
                        </m:r>
                      </m:e>
                      <m:sub>
                        <m:r>
                          <a:rPr lang="en-US" altLang="zh-TW" sz="2000" i="1">
                            <a:latin typeface="Cambria Math" panose="02040503050406030204" pitchFamily="18" charset="0"/>
                          </a:rPr>
                          <m:t>𝑔</m:t>
                        </m:r>
                      </m:sub>
                    </m:sSub>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rPr>
                        </m:ctrlPr>
                      </m:sSubPr>
                      <m:e>
                        <m:r>
                          <a:rPr lang="zh-TW" altLang="en-US" sz="2000" i="1">
                            <a:latin typeface="Cambria Math" panose="02040503050406030204" pitchFamily="18" charset="0"/>
                          </a:rPr>
                          <m:t>𝜃</m:t>
                        </m:r>
                      </m:e>
                      <m:sub>
                        <m:r>
                          <a:rPr lang="en-US" altLang="zh-TW" sz="2000" i="1">
                            <a:latin typeface="Cambria Math" panose="02040503050406030204" pitchFamily="18" charset="0"/>
                          </a:rPr>
                          <m:t>𝑔</m:t>
                        </m:r>
                      </m:sub>
                    </m:sSub>
                    <m:r>
                      <a:rPr lang="en-US" altLang="zh-TW" sz="2000" i="1">
                        <a:latin typeface="Cambria Math" panose="02040503050406030204" pitchFamily="18" charset="0"/>
                      </a:rPr>
                      <m:t>−</m:t>
                    </m:r>
                    <m:r>
                      <a:rPr lang="zh-TW" altLang="en-US" sz="2000" i="1">
                        <a:latin typeface="Cambria Math" panose="02040503050406030204" pitchFamily="18" charset="0"/>
                      </a:rPr>
                      <m:t>𝜂𝛻</m:t>
                    </m:r>
                    <m:acc>
                      <m:accPr>
                        <m:chr m:val="̃"/>
                        <m:ctrlPr>
                          <a:rPr lang="en-US" altLang="zh-TW" sz="2000" i="1">
                            <a:latin typeface="Cambria Math" panose="02040503050406030204" pitchFamily="18" charset="0"/>
                          </a:rPr>
                        </m:ctrlPr>
                      </m:accPr>
                      <m:e>
                        <m:r>
                          <a:rPr lang="en-US" altLang="zh-TW" sz="2000" i="1">
                            <a:latin typeface="Cambria Math" panose="02040503050406030204" pitchFamily="18" charset="0"/>
                          </a:rPr>
                          <m:t>𝑉</m:t>
                        </m:r>
                      </m:e>
                    </m:acc>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zh-TW" altLang="en-US" sz="2000" i="1">
                                <a:latin typeface="Cambria Math" panose="02040503050406030204" pitchFamily="18" charset="0"/>
                              </a:rPr>
                              <m:t>𝜃</m:t>
                            </m:r>
                          </m:e>
                          <m:sub>
                            <m:r>
                              <a:rPr lang="en-US" altLang="zh-TW" sz="2000" i="1">
                                <a:latin typeface="Cambria Math" panose="02040503050406030204" pitchFamily="18" charset="0"/>
                              </a:rPr>
                              <m:t>𝑔</m:t>
                            </m:r>
                          </m:sub>
                        </m:sSub>
                      </m:e>
                    </m:d>
                  </m:oMath>
                </a14:m>
                <a:endParaRPr lang="en-US" altLang="zh-TW" sz="2000" dirty="0"/>
              </a:p>
              <a:p>
                <a:pPr marL="342900" indent="-342900">
                  <a:buFont typeface="Arial" panose="020B0604020202020204" pitchFamily="34" charset="0"/>
                  <a:buChar char="•"/>
                </a:pPr>
                <a:endParaRPr kumimoji="1" lang="zh-CN" altLang="en-US" sz="2000" dirty="0"/>
              </a:p>
            </p:txBody>
          </p:sp>
        </mc:Choice>
        <mc:Fallback xmlns="">
          <p:sp>
            <p:nvSpPr>
              <p:cNvPr id="20" name="文本框 19">
                <a:extLst>
                  <a:ext uri="{FF2B5EF4-FFF2-40B4-BE49-F238E27FC236}">
                    <a16:creationId xmlns:a16="http://schemas.microsoft.com/office/drawing/2014/main" id="{30B1FAF5-7CCA-694F-B3E1-D05C9E5E2DA1}"/>
                  </a:ext>
                </a:extLst>
              </p:cNvPr>
              <p:cNvSpPr txBox="1">
                <a:spLocks noRot="1" noChangeAspect="1" noMove="1" noResize="1" noEditPoints="1" noAdjustHandles="1" noChangeArrowheads="1" noChangeShapeType="1" noTextEdit="1"/>
              </p:cNvSpPr>
              <p:nvPr/>
            </p:nvSpPr>
            <p:spPr>
              <a:xfrm>
                <a:off x="-106526" y="4759403"/>
                <a:ext cx="7039941" cy="1299202"/>
              </a:xfrm>
              <a:prstGeom prst="rect">
                <a:avLst/>
              </a:prstGeom>
              <a:blipFill>
                <a:blip r:embed="rId29"/>
                <a:stretch>
                  <a:fillRect t="-27184"/>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id="{8BBCD4ED-6E14-4D40-8535-52BC8AEB502D}"/>
              </a:ext>
            </a:extLst>
          </p:cNvPr>
          <p:cNvSpPr/>
          <p:nvPr/>
        </p:nvSpPr>
        <p:spPr>
          <a:xfrm>
            <a:off x="651933" y="3743379"/>
            <a:ext cx="7174714" cy="924600"/>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 name="矩形 32">
            <a:extLst>
              <a:ext uri="{FF2B5EF4-FFF2-40B4-BE49-F238E27FC236}">
                <a16:creationId xmlns:a16="http://schemas.microsoft.com/office/drawing/2014/main" id="{BD983847-11CE-F844-844B-32DC860D0EF5}"/>
              </a:ext>
            </a:extLst>
          </p:cNvPr>
          <p:cNvSpPr/>
          <p:nvPr/>
        </p:nvSpPr>
        <p:spPr>
          <a:xfrm>
            <a:off x="651933" y="4825218"/>
            <a:ext cx="7174714" cy="954953"/>
          </a:xfrm>
          <a:prstGeom prst="rect">
            <a:avLst/>
          </a:prstGeom>
          <a:noFill/>
          <a:ln w="31750">
            <a:solidFill>
              <a:srgbClr val="394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94479"/>
                </a:solidFill>
              </a:rPr>
              <a:t> </a:t>
            </a:r>
            <a:endParaRPr lang="zh-TW" altLang="en-US" dirty="0">
              <a:solidFill>
                <a:srgbClr val="394479"/>
              </a:solidFill>
            </a:endParaRPr>
          </a:p>
        </p:txBody>
      </p:sp>
      <p:cxnSp>
        <p:nvCxnSpPr>
          <p:cNvPr id="34" name="直線接點 3">
            <a:extLst>
              <a:ext uri="{FF2B5EF4-FFF2-40B4-BE49-F238E27FC236}">
                <a16:creationId xmlns:a16="http://schemas.microsoft.com/office/drawing/2014/main" id="{00C6E159-5C42-6147-B980-91593CE89A9E}"/>
              </a:ext>
            </a:extLst>
          </p:cNvPr>
          <p:cNvCxnSpPr>
            <a:cxnSpLocks/>
          </p:cNvCxnSpPr>
          <p:nvPr/>
        </p:nvCxnSpPr>
        <p:spPr>
          <a:xfrm>
            <a:off x="1802191" y="4953268"/>
            <a:ext cx="1823442" cy="2527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85ED512-0E7E-7B4C-B274-463E14EAE3F5}"/>
                  </a:ext>
                </a:extLst>
              </p:cNvPr>
              <p:cNvSpPr txBox="1"/>
              <p:nvPr/>
            </p:nvSpPr>
            <p:spPr>
              <a:xfrm>
                <a:off x="-114454" y="3766469"/>
                <a:ext cx="8101153" cy="866327"/>
              </a:xfrm>
              <a:prstGeom prst="rect">
                <a:avLst/>
              </a:prstGeom>
              <a:noFill/>
            </p:spPr>
            <p:txBody>
              <a:bodyPr wrap="square" rtlCol="0">
                <a:spAutoFit/>
              </a:bodyPr>
              <a:lstStyle/>
              <a:p>
                <a:pPr marL="1257300" lvl="2" indent="-342900">
                  <a:buFont typeface="Arial" panose="020B0604020202020204" pitchFamily="34" charset="0"/>
                  <a:buChar char="•"/>
                </a:pPr>
                <a14:m>
                  <m:oMath xmlns:m="http://schemas.openxmlformats.org/officeDocument/2006/math">
                    <m:acc>
                      <m:accPr>
                        <m:chr m:val="̃"/>
                        <m:ctrlPr>
                          <a:rPr lang="en-US" altLang="zh-TW" sz="2000" i="1">
                            <a:latin typeface="Cambria Math" panose="02040503050406030204" pitchFamily="18" charset="0"/>
                          </a:rPr>
                        </m:ctrlPr>
                      </m:accPr>
                      <m:e>
                        <m:r>
                          <a:rPr lang="en-US" altLang="zh-TW" sz="2000" i="1">
                            <a:latin typeface="Cambria Math" panose="02040503050406030204" pitchFamily="18" charset="0"/>
                          </a:rPr>
                          <m:t>𝑉</m:t>
                        </m:r>
                      </m:e>
                    </m:acc>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𝑚</m:t>
                        </m:r>
                      </m:den>
                    </m:f>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𝑚</m:t>
                        </m:r>
                      </m:sup>
                      <m:e>
                        <m:r>
                          <a:rPr lang="en-US" altLang="zh-TW" sz="2000" i="1">
                            <a:latin typeface="Cambria Math" panose="02040503050406030204" pitchFamily="18" charset="0"/>
                          </a:rPr>
                          <m:t>𝑙𝑜𝑔𝐷</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𝑖</m:t>
                                </m:r>
                              </m:sup>
                            </m:sSup>
                          </m:e>
                        </m:d>
                      </m:e>
                    </m:nary>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𝑚</m:t>
                        </m:r>
                      </m:den>
                    </m:f>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𝑚</m:t>
                        </m:r>
                      </m:sup>
                      <m:e>
                        <m:r>
                          <a:rPr lang="en-US" altLang="zh-TW" sz="2000" i="1">
                            <a:latin typeface="Cambria Math" panose="02040503050406030204" pitchFamily="18" charset="0"/>
                          </a:rPr>
                          <m:t>𝑙𝑜𝑔</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1−</m:t>
                            </m:r>
                            <m:r>
                              <a:rPr lang="en-US" altLang="zh-TW" sz="2000" i="1">
                                <a:latin typeface="Cambria Math" panose="02040503050406030204" pitchFamily="18" charset="0"/>
                              </a:rPr>
                              <m:t>𝐷</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acc>
                                      <m:accPr>
                                        <m:chr m:val="̃"/>
                                        <m:ctrlPr>
                                          <a:rPr lang="en-US" altLang="zh-TW" sz="2000" i="1">
                                            <a:latin typeface="Cambria Math" panose="02040503050406030204" pitchFamily="18" charset="0"/>
                                          </a:rPr>
                                        </m:ctrlPr>
                                      </m:accPr>
                                      <m:e>
                                        <m:r>
                                          <a:rPr lang="en-US" altLang="zh-TW" sz="2000" i="1">
                                            <a:latin typeface="Cambria Math" panose="02040503050406030204" pitchFamily="18" charset="0"/>
                                          </a:rPr>
                                          <m:t>𝑥</m:t>
                                        </m:r>
                                      </m:e>
                                    </m:acc>
                                  </m:e>
                                  <m:sup>
                                    <m:r>
                                      <a:rPr lang="en-US" altLang="zh-TW" sz="2000" i="1">
                                        <a:latin typeface="Cambria Math" panose="02040503050406030204" pitchFamily="18" charset="0"/>
                                      </a:rPr>
                                      <m:t>𝑖</m:t>
                                    </m:r>
                                  </m:sup>
                                </m:sSup>
                              </m:e>
                            </m:d>
                          </m:e>
                        </m:d>
                      </m:e>
                    </m:nary>
                  </m:oMath>
                </a14:m>
                <a:endParaRPr lang="en-US" altLang="zh-TW" sz="2000" dirty="0"/>
              </a:p>
              <a:p>
                <a:pPr marL="1257300" lvl="2" indent="-342900">
                  <a:buFont typeface="Arial" panose="020B0604020202020204" pitchFamily="34" charset="0"/>
                  <a:buChar char="•"/>
                </a:pPr>
                <a14:m>
                  <m:oMath xmlns:m="http://schemas.openxmlformats.org/officeDocument/2006/math">
                    <m:sSub>
                      <m:sSubPr>
                        <m:ctrlPr>
                          <a:rPr lang="en-US" altLang="zh-TW" sz="2000" i="1">
                            <a:latin typeface="Cambria Math" panose="02040503050406030204" pitchFamily="18" charset="0"/>
                          </a:rPr>
                        </m:ctrlPr>
                      </m:sSubPr>
                      <m:e>
                        <m:r>
                          <a:rPr lang="zh-TW" altLang="en-US" sz="2000" i="1">
                            <a:latin typeface="Cambria Math" panose="02040503050406030204" pitchFamily="18" charset="0"/>
                          </a:rPr>
                          <m:t>𝜃</m:t>
                        </m:r>
                      </m:e>
                      <m:sub>
                        <m:r>
                          <a:rPr lang="en-US" altLang="zh-TW" sz="2000" i="1">
                            <a:latin typeface="Cambria Math" panose="02040503050406030204" pitchFamily="18" charset="0"/>
                          </a:rPr>
                          <m:t>𝑑</m:t>
                        </m:r>
                      </m:sub>
                    </m:sSub>
                    <m:r>
                      <a:rPr lang="en-US" altLang="zh-TW" sz="2000" i="1">
                        <a:latin typeface="Cambria Math" panose="02040503050406030204" pitchFamily="18" charset="0"/>
                        <a:ea typeface="Cambria Math" panose="02040503050406030204" pitchFamily="18" charset="0"/>
                      </a:rPr>
                      <m:t>←</m:t>
                    </m:r>
                    <m:sSub>
                      <m:sSubPr>
                        <m:ctrlPr>
                          <a:rPr lang="en-US" altLang="zh-TW" sz="2000" i="1">
                            <a:latin typeface="Cambria Math" panose="02040503050406030204" pitchFamily="18" charset="0"/>
                          </a:rPr>
                        </m:ctrlPr>
                      </m:sSubPr>
                      <m:e>
                        <m:r>
                          <a:rPr lang="zh-TW" altLang="en-US" sz="2000" i="1">
                            <a:latin typeface="Cambria Math" panose="02040503050406030204" pitchFamily="18" charset="0"/>
                          </a:rPr>
                          <m:t>𝜃</m:t>
                        </m:r>
                      </m:e>
                      <m:sub>
                        <m:r>
                          <a:rPr lang="en-US" altLang="zh-TW" sz="2000" i="1">
                            <a:latin typeface="Cambria Math" panose="02040503050406030204" pitchFamily="18" charset="0"/>
                          </a:rPr>
                          <m:t>𝑑</m:t>
                        </m:r>
                      </m:sub>
                    </m:sSub>
                    <m:r>
                      <a:rPr lang="en-US" altLang="zh-TW" sz="2000" i="1">
                        <a:latin typeface="Cambria Math" panose="02040503050406030204" pitchFamily="18" charset="0"/>
                      </a:rPr>
                      <m:t>+</m:t>
                    </m:r>
                    <m:r>
                      <a:rPr lang="zh-TW" altLang="en-US" sz="2000" i="1">
                        <a:latin typeface="Cambria Math" panose="02040503050406030204" pitchFamily="18" charset="0"/>
                      </a:rPr>
                      <m:t>𝜂𝛻</m:t>
                    </m:r>
                    <m:acc>
                      <m:accPr>
                        <m:chr m:val="̃"/>
                        <m:ctrlPr>
                          <a:rPr lang="en-US" altLang="zh-TW" sz="2000" i="1">
                            <a:latin typeface="Cambria Math" panose="02040503050406030204" pitchFamily="18" charset="0"/>
                          </a:rPr>
                        </m:ctrlPr>
                      </m:accPr>
                      <m:e>
                        <m:r>
                          <a:rPr lang="en-US" altLang="zh-TW" sz="2000" i="1">
                            <a:latin typeface="Cambria Math" panose="02040503050406030204" pitchFamily="18" charset="0"/>
                          </a:rPr>
                          <m:t>𝑉</m:t>
                        </m:r>
                      </m:e>
                    </m:acc>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zh-TW" altLang="en-US" sz="2000" i="1">
                                <a:latin typeface="Cambria Math" panose="02040503050406030204" pitchFamily="18" charset="0"/>
                              </a:rPr>
                              <m:t>𝜃</m:t>
                            </m:r>
                          </m:e>
                          <m:sub>
                            <m:r>
                              <a:rPr lang="en-US" altLang="zh-TW" sz="2000" i="1">
                                <a:latin typeface="Cambria Math" panose="02040503050406030204" pitchFamily="18" charset="0"/>
                              </a:rPr>
                              <m:t>𝑑</m:t>
                            </m:r>
                          </m:sub>
                        </m:sSub>
                      </m:e>
                    </m:d>
                  </m:oMath>
                </a14:m>
                <a:endParaRPr kumimoji="1" lang="zh-CN" altLang="en-US" sz="2000" dirty="0"/>
              </a:p>
            </p:txBody>
          </p:sp>
        </mc:Choice>
        <mc:Fallback xmlns="">
          <p:sp>
            <p:nvSpPr>
              <p:cNvPr id="19" name="文本框 18">
                <a:extLst>
                  <a:ext uri="{FF2B5EF4-FFF2-40B4-BE49-F238E27FC236}">
                    <a16:creationId xmlns:a16="http://schemas.microsoft.com/office/drawing/2014/main" id="{285ED512-0E7E-7B4C-B274-463E14EAE3F5}"/>
                  </a:ext>
                </a:extLst>
              </p:cNvPr>
              <p:cNvSpPr txBox="1">
                <a:spLocks noRot="1" noChangeAspect="1" noMove="1" noResize="1" noEditPoints="1" noAdjustHandles="1" noChangeArrowheads="1" noChangeShapeType="1" noTextEdit="1"/>
              </p:cNvSpPr>
              <p:nvPr/>
            </p:nvSpPr>
            <p:spPr>
              <a:xfrm>
                <a:off x="-114454" y="3766469"/>
                <a:ext cx="8101153" cy="866327"/>
              </a:xfrm>
              <a:prstGeom prst="rect">
                <a:avLst/>
              </a:prstGeom>
              <a:blipFill>
                <a:blip r:embed="rId30"/>
                <a:stretch>
                  <a:fillRect t="-46377" b="-376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2E0B700F-DA9C-224B-8BC4-43898297123C}"/>
                  </a:ext>
                </a:extLst>
              </p:cNvPr>
              <p:cNvSpPr txBox="1"/>
              <p:nvPr/>
            </p:nvSpPr>
            <p:spPr>
              <a:xfrm>
                <a:off x="6990343" y="3748575"/>
                <a:ext cx="1008609" cy="4664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altLang="zh-TW" b="1" i="1" smtClean="0">
                              <a:solidFill>
                                <a:srgbClr val="00B050"/>
                              </a:solidFill>
                              <a:latin typeface="Cambria Math" panose="02040503050406030204" pitchFamily="18" charset="0"/>
                            </a:rPr>
                          </m:ctrlPr>
                        </m:limLowPr>
                        <m:e>
                          <m:r>
                            <a:rPr lang="en-US" altLang="zh-TW" b="1" i="1">
                              <a:solidFill>
                                <a:srgbClr val="00B050"/>
                              </a:solidFill>
                              <a:latin typeface="Cambria Math" panose="02040503050406030204" pitchFamily="18" charset="0"/>
                            </a:rPr>
                            <m:t>𝐦𝐚𝐱</m:t>
                          </m:r>
                          <m:r>
                            <a:rPr lang="zh-CN" altLang="en-US" b="1" i="0" smtClean="0">
                              <a:solidFill>
                                <a:srgbClr val="00B050"/>
                              </a:solidFill>
                              <a:latin typeface="Cambria Math" panose="02040503050406030204" pitchFamily="18" charset="0"/>
                            </a:rPr>
                            <m:t> </m:t>
                          </m:r>
                          <m:acc>
                            <m:accPr>
                              <m:chr m:val="̃"/>
                              <m:ctrlPr>
                                <a:rPr lang="en-US" altLang="zh-TW" b="1" i="1" smtClean="0">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𝑽</m:t>
                              </m:r>
                            </m:e>
                          </m:acc>
                          <m:r>
                            <a:rPr lang="zh-CN" altLang="en-US" b="1" i="1" smtClean="0">
                              <a:latin typeface="Cambria Math" panose="02040503050406030204" pitchFamily="18" charset="0"/>
                            </a:rPr>
                            <m:t> </m:t>
                          </m:r>
                        </m:e>
                        <m:lim>
                          <m:r>
                            <a:rPr lang="zh-CN" altLang="en-US" b="1" i="1" smtClean="0">
                              <a:solidFill>
                                <a:srgbClr val="00B050"/>
                              </a:solidFill>
                              <a:latin typeface="Cambria Math" panose="02040503050406030204" pitchFamily="18" charset="0"/>
                            </a:rPr>
                            <m:t> </m:t>
                          </m:r>
                        </m:lim>
                      </m:limLow>
                      <m:r>
                        <a:rPr lang="en-US" altLang="zh-TW" b="1" i="1">
                          <a:solidFill>
                            <a:srgbClr val="00B050"/>
                          </a:solidFill>
                          <a:latin typeface="Cambria Math" panose="02040503050406030204" pitchFamily="18" charset="0"/>
                        </a:rPr>
                        <m:t> </m:t>
                      </m:r>
                    </m:oMath>
                  </m:oMathPara>
                </a14:m>
                <a:endParaRPr kumimoji="1" lang="zh-CN" altLang="en-US" b="1" dirty="0">
                  <a:solidFill>
                    <a:srgbClr val="00B050"/>
                  </a:solidFill>
                </a:endParaRPr>
              </a:p>
            </p:txBody>
          </p:sp>
        </mc:Choice>
        <mc:Fallback xmlns="">
          <p:sp>
            <p:nvSpPr>
              <p:cNvPr id="62" name="文本框 61">
                <a:extLst>
                  <a:ext uri="{FF2B5EF4-FFF2-40B4-BE49-F238E27FC236}">
                    <a16:creationId xmlns:a16="http://schemas.microsoft.com/office/drawing/2014/main" id="{2E0B700F-DA9C-224B-8BC4-43898297123C}"/>
                  </a:ext>
                </a:extLst>
              </p:cNvPr>
              <p:cNvSpPr txBox="1">
                <a:spLocks noRot="1" noChangeAspect="1" noMove="1" noResize="1" noEditPoints="1" noAdjustHandles="1" noChangeArrowheads="1" noChangeShapeType="1" noTextEdit="1"/>
              </p:cNvSpPr>
              <p:nvPr/>
            </p:nvSpPr>
            <p:spPr>
              <a:xfrm>
                <a:off x="6990343" y="3748575"/>
                <a:ext cx="1008609" cy="466474"/>
              </a:xfrm>
              <a:prstGeom prst="rect">
                <a:avLst/>
              </a:prstGeom>
              <a:blipFill>
                <a:blip r:embed="rId31"/>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78B1B752-9FFF-664E-874F-0AB348F6821F}"/>
                  </a:ext>
                </a:extLst>
              </p:cNvPr>
              <p:cNvSpPr txBox="1"/>
              <p:nvPr/>
            </p:nvSpPr>
            <p:spPr>
              <a:xfrm>
                <a:off x="7045646" y="4825218"/>
                <a:ext cx="898002" cy="3761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394479"/>
                          </a:solidFill>
                          <a:latin typeface="Cambria Math" panose="02040503050406030204" pitchFamily="18" charset="0"/>
                        </a:rPr>
                        <m:t>𝒎𝒊𝒏</m:t>
                      </m:r>
                      <m:r>
                        <a:rPr lang="zh-CN" altLang="en-US" b="1">
                          <a:solidFill>
                            <a:srgbClr val="394479"/>
                          </a:solidFill>
                          <a:latin typeface="Cambria Math" panose="02040503050406030204" pitchFamily="18" charset="0"/>
                        </a:rPr>
                        <m:t> </m:t>
                      </m:r>
                      <m:acc>
                        <m:accPr>
                          <m:chr m:val="̃"/>
                          <m:ctrlPr>
                            <a:rPr lang="en-US" altLang="zh-TW" b="1" i="1">
                              <a:solidFill>
                                <a:srgbClr val="394479"/>
                              </a:solidFill>
                              <a:latin typeface="Cambria Math" panose="02040503050406030204" pitchFamily="18" charset="0"/>
                            </a:rPr>
                          </m:ctrlPr>
                        </m:accPr>
                        <m:e>
                          <m:r>
                            <a:rPr lang="en-US" altLang="zh-TW" b="1" i="1">
                              <a:solidFill>
                                <a:srgbClr val="394479"/>
                              </a:solidFill>
                              <a:latin typeface="Cambria Math" panose="02040503050406030204" pitchFamily="18" charset="0"/>
                            </a:rPr>
                            <m:t>𝑽</m:t>
                          </m:r>
                        </m:e>
                      </m:acc>
                    </m:oMath>
                  </m:oMathPara>
                </a14:m>
                <a:endParaRPr kumimoji="1" lang="zh-CN" altLang="en-US" b="1" dirty="0">
                  <a:solidFill>
                    <a:srgbClr val="394479"/>
                  </a:solidFill>
                </a:endParaRPr>
              </a:p>
            </p:txBody>
          </p:sp>
        </mc:Choice>
        <mc:Fallback xmlns="">
          <p:sp>
            <p:nvSpPr>
              <p:cNvPr id="63" name="文本框 62">
                <a:extLst>
                  <a:ext uri="{FF2B5EF4-FFF2-40B4-BE49-F238E27FC236}">
                    <a16:creationId xmlns:a16="http://schemas.microsoft.com/office/drawing/2014/main" id="{78B1B752-9FFF-664E-874F-0AB348F6821F}"/>
                  </a:ext>
                </a:extLst>
              </p:cNvPr>
              <p:cNvSpPr txBox="1">
                <a:spLocks noRot="1" noChangeAspect="1" noMove="1" noResize="1" noEditPoints="1" noAdjustHandles="1" noChangeArrowheads="1" noChangeShapeType="1" noTextEdit="1"/>
              </p:cNvSpPr>
              <p:nvPr/>
            </p:nvSpPr>
            <p:spPr>
              <a:xfrm>
                <a:off x="7045646" y="4825218"/>
                <a:ext cx="898002" cy="376193"/>
              </a:xfrm>
              <a:prstGeom prst="rect">
                <a:avLst/>
              </a:prstGeom>
              <a:blipFill>
                <a:blip r:embed="rId32"/>
                <a:stretch>
                  <a:fillRect b="-12903"/>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B529B126-9DE7-8345-84E7-F62C911E597F}"/>
              </a:ext>
            </a:extLst>
          </p:cNvPr>
          <p:cNvSpPr/>
          <p:nvPr/>
        </p:nvSpPr>
        <p:spPr>
          <a:xfrm>
            <a:off x="7505645" y="4352509"/>
            <a:ext cx="301628" cy="2932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53" name="矩形 152">
            <a:extLst>
              <a:ext uri="{FF2B5EF4-FFF2-40B4-BE49-F238E27FC236}">
                <a16:creationId xmlns:a16="http://schemas.microsoft.com/office/drawing/2014/main" id="{310CC30A-3CB3-EA4D-A291-4EEA46653C49}"/>
              </a:ext>
            </a:extLst>
          </p:cNvPr>
          <p:cNvSpPr/>
          <p:nvPr/>
        </p:nvSpPr>
        <p:spPr>
          <a:xfrm>
            <a:off x="7521375" y="5480443"/>
            <a:ext cx="297992" cy="26868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Tree>
    <p:extLst>
      <p:ext uri="{BB962C8B-B14F-4D97-AF65-F5344CB8AC3E}">
        <p14:creationId xmlns:p14="http://schemas.microsoft.com/office/powerpoint/2010/main" val="27357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dissolve">
                                      <p:cBhvr>
                                        <p:cTn id="7" dur="500"/>
                                        <p:tgtEl>
                                          <p:spTgt spid="14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dissolve">
                                      <p:cBhvr>
                                        <p:cTn id="10" dur="500"/>
                                        <p:tgtEl>
                                          <p:spTgt spid="15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dissolve">
                                      <p:cBhvr>
                                        <p:cTn id="15" dur="500"/>
                                        <p:tgtEl>
                                          <p:spTgt spid="14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dissolve">
                                      <p:cBhvr>
                                        <p:cTn id="18" dur="500"/>
                                        <p:tgtEl>
                                          <p:spTgt spid="15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dissolve">
                                      <p:cBhvr>
                                        <p:cTn id="23" dur="500"/>
                                        <p:tgtEl>
                                          <p:spTgt spid="14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dissolve">
                                      <p:cBhvr>
                                        <p:cTn id="41" dur="500"/>
                                        <p:tgtEl>
                                          <p:spTgt spid="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dissolve">
                                      <p:cBhvr>
                                        <p:cTn id="44" dur="500"/>
                                        <p:tgtEl>
                                          <p:spTgt spid="37"/>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dissolve">
                                      <p:cBhvr>
                                        <p:cTn id="50" dur="500"/>
                                        <p:tgtEl>
                                          <p:spTgt spid="3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dissolve">
                                      <p:cBhvr>
                                        <p:cTn id="56" dur="500"/>
                                        <p:tgtEl>
                                          <p:spTgt spid="4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dissolve">
                                      <p:cBhvr>
                                        <p:cTn id="59" dur="500"/>
                                        <p:tgtEl>
                                          <p:spTgt spid="43"/>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dissolve">
                                      <p:cBhvr>
                                        <p:cTn id="62" dur="500"/>
                                        <p:tgtEl>
                                          <p:spTgt spid="44"/>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dissolve">
                                      <p:cBhvr>
                                        <p:cTn id="65" dur="500"/>
                                        <p:tgtEl>
                                          <p:spTgt spid="45"/>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dissolve">
                                      <p:cBhvr>
                                        <p:cTn id="68" dur="500"/>
                                        <p:tgtEl>
                                          <p:spTgt spid="46"/>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dissolve">
                                      <p:cBhvr>
                                        <p:cTn id="71" dur="500"/>
                                        <p:tgtEl>
                                          <p:spTgt spid="47"/>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dissolve">
                                      <p:cBhvr>
                                        <p:cTn id="74" dur="500"/>
                                        <p:tgtEl>
                                          <p:spTgt spid="48"/>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dissolve">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dissolve">
                                      <p:cBhvr>
                                        <p:cTn id="82" dur="500"/>
                                        <p:tgtEl>
                                          <p:spTgt spid="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dissolv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109"/>
                                        </p:tgtEl>
                                        <p:attrNameLst>
                                          <p:attrName>style.visibility</p:attrName>
                                        </p:attrNameLst>
                                      </p:cBhvr>
                                      <p:to>
                                        <p:strVal val="visible"/>
                                      </p:to>
                                    </p:set>
                                    <p:animEffect transition="in" filter="dissolve">
                                      <p:cBhvr>
                                        <p:cTn id="90" dur="500"/>
                                        <p:tgtEl>
                                          <p:spTgt spid="10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dissolve">
                                      <p:cBhvr>
                                        <p:cTn id="95" dur="500"/>
                                        <p:tgtEl>
                                          <p:spTgt spid="131"/>
                                        </p:tgtEl>
                                      </p:cBhvr>
                                    </p:animEffect>
                                  </p:childTnLst>
                                </p:cTn>
                              </p:par>
                              <p:par>
                                <p:cTn id="96" presetID="9" presetClass="entr" presetSubtype="0" fill="hold" nodeType="withEffect">
                                  <p:stCondLst>
                                    <p:cond delay="0"/>
                                  </p:stCondLst>
                                  <p:childTnLst>
                                    <p:set>
                                      <p:cBhvr>
                                        <p:cTn id="97" dur="1" fill="hold">
                                          <p:stCondLst>
                                            <p:cond delay="0"/>
                                          </p:stCondLst>
                                        </p:cTn>
                                        <p:tgtEl>
                                          <p:spTgt spid="154"/>
                                        </p:tgtEl>
                                        <p:attrNameLst>
                                          <p:attrName>style.visibility</p:attrName>
                                        </p:attrNameLst>
                                      </p:cBhvr>
                                      <p:to>
                                        <p:strVal val="visible"/>
                                      </p:to>
                                    </p:set>
                                    <p:animEffect transition="in" filter="dissolve">
                                      <p:cBhvr>
                                        <p:cTn id="98"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p:bldP spid="3" grpId="0" animBg="1"/>
      <p:bldP spid="26" grpId="0" animBg="1"/>
      <p:bldP spid="27" grpId="0"/>
      <p:bldP spid="13" grpId="0" animBg="1"/>
      <p:bldP spid="109" grpId="0" animBg="1"/>
      <p:bldP spid="131" grpId="0"/>
      <p:bldP spid="152" grpId="0" animBg="1"/>
      <p:bldP spid="1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2.4</a:t>
            </a:r>
            <a:r>
              <a:rPr lang="zh-CN" altLang="en-US" sz="2800" dirty="0">
                <a:latin typeface="+mn-ea"/>
                <a:ea typeface="+mn-ea"/>
              </a:rPr>
              <a:t> 实验结果 </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16</a:t>
            </a:r>
            <a:endParaRPr lang="zh-CN" altLang="en-US" dirty="0"/>
          </a:p>
        </p:txBody>
      </p:sp>
      <p:sp>
        <p:nvSpPr>
          <p:cNvPr id="2" name="矩形 1">
            <a:extLst>
              <a:ext uri="{FF2B5EF4-FFF2-40B4-BE49-F238E27FC236}">
                <a16:creationId xmlns:a16="http://schemas.microsoft.com/office/drawing/2014/main" id="{BAE98205-D819-2C4B-BEA7-7D6B82FF7840}"/>
              </a:ext>
            </a:extLst>
          </p:cNvPr>
          <p:cNvSpPr/>
          <p:nvPr/>
        </p:nvSpPr>
        <p:spPr>
          <a:xfrm>
            <a:off x="547688" y="1076014"/>
            <a:ext cx="9850774" cy="960712"/>
          </a:xfrm>
          <a:prstGeom prst="rect">
            <a:avLst/>
          </a:prstGeom>
        </p:spPr>
        <p:txBody>
          <a:bodyPr wrap="none">
            <a:spAutoFit/>
          </a:bodyPr>
          <a:lstStyle/>
          <a:p>
            <a:pPr marL="342891" indent="-342891">
              <a:lnSpc>
                <a:spcPct val="150000"/>
              </a:lnSpc>
              <a:buFont typeface="Wingdings" pitchFamily="2" charset="2"/>
              <a:buChar char="Ø"/>
            </a:pPr>
            <a:r>
              <a:rPr kumimoji="1" lang="zh-CN" altLang="en-US" sz="2000" dirty="0">
                <a:solidFill>
                  <a:schemeClr val="tx1"/>
                </a:solidFill>
              </a:rPr>
              <a:t>实验结果</a:t>
            </a:r>
            <a:endParaRPr kumimoji="1" lang="en-US" altLang="zh-CN" sz="2000" dirty="0">
              <a:solidFill>
                <a:schemeClr val="tx1"/>
              </a:solidFill>
            </a:endParaRPr>
          </a:p>
          <a:p>
            <a:pPr marL="342900" indent="-342900">
              <a:lnSpc>
                <a:spcPct val="150000"/>
              </a:lnSpc>
              <a:buFont typeface="Arial" panose="020B0604020202020204" pitchFamily="34" charset="0"/>
              <a:buChar char="•"/>
            </a:pPr>
            <a:r>
              <a:rPr kumimoji="1" lang="zh-CN" altLang="en-US" sz="2000" dirty="0">
                <a:solidFill>
                  <a:schemeClr val="tx1"/>
                </a:solidFill>
              </a:rPr>
              <a:t>对</a:t>
            </a:r>
            <a:r>
              <a:rPr kumimoji="1" lang="en-US" altLang="zh-CN" sz="2000" dirty="0">
                <a:solidFill>
                  <a:schemeClr val="tx1"/>
                </a:solidFill>
              </a:rPr>
              <a:t>5</a:t>
            </a:r>
            <a:r>
              <a:rPr kumimoji="1" lang="zh-CN" altLang="en-US" sz="2000" dirty="0">
                <a:solidFill>
                  <a:schemeClr val="tx1"/>
                </a:solidFill>
              </a:rPr>
              <a:t>万张分辨率为 </a:t>
            </a:r>
            <a:r>
              <a:rPr kumimoji="1" lang="en-US" altLang="zh-CN" sz="2000" dirty="0">
                <a:solidFill>
                  <a:schemeClr val="tx1"/>
                </a:solidFill>
              </a:rPr>
              <a:t>64</a:t>
            </a:r>
            <a:r>
              <a:rPr kumimoji="1" lang="en-US" altLang="zh-CN" sz="2000" dirty="0"/>
              <a:t>x</a:t>
            </a:r>
            <a:r>
              <a:rPr kumimoji="1" lang="en-US" altLang="zh-CN" sz="2000" dirty="0">
                <a:solidFill>
                  <a:schemeClr val="tx1"/>
                </a:solidFill>
              </a:rPr>
              <a:t>64</a:t>
            </a:r>
            <a:r>
              <a:rPr kumimoji="1" lang="zh-CN" altLang="en-US" sz="2000" dirty="0">
                <a:solidFill>
                  <a:schemeClr val="tx1"/>
                </a:solidFill>
              </a:rPr>
              <a:t> 的动漫头像，迭代了</a:t>
            </a:r>
            <a:r>
              <a:rPr kumimoji="1" lang="en-US" altLang="zh-CN" sz="2000" dirty="0">
                <a:solidFill>
                  <a:schemeClr val="tx1"/>
                </a:solidFill>
              </a:rPr>
              <a:t>8000</a:t>
            </a:r>
            <a:r>
              <a:rPr kumimoji="1" lang="zh-CN" altLang="en-US" sz="2000" dirty="0">
                <a:solidFill>
                  <a:schemeClr val="tx1"/>
                </a:solidFill>
              </a:rPr>
              <a:t>次，每</a:t>
            </a:r>
            <a:r>
              <a:rPr kumimoji="1" lang="en-US" altLang="zh-CN" sz="2000" dirty="0">
                <a:solidFill>
                  <a:schemeClr val="tx1"/>
                </a:solidFill>
              </a:rPr>
              <a:t>400</a:t>
            </a:r>
            <a:r>
              <a:rPr kumimoji="1" lang="zh-CN" altLang="en-US" sz="2000" dirty="0">
                <a:solidFill>
                  <a:schemeClr val="tx1"/>
                </a:solidFill>
              </a:rPr>
              <a:t>次迭代保存一次结果</a:t>
            </a:r>
            <a:endParaRPr kumimoji="1" lang="en-US" altLang="zh-CN" sz="2000" dirty="0">
              <a:solidFill>
                <a:schemeClr val="tx1"/>
              </a:solidFill>
            </a:endParaRPr>
          </a:p>
        </p:txBody>
      </p:sp>
      <p:pic>
        <p:nvPicPr>
          <p:cNvPr id="4" name="图片 3">
            <a:extLst>
              <a:ext uri="{FF2B5EF4-FFF2-40B4-BE49-F238E27FC236}">
                <a16:creationId xmlns:a16="http://schemas.microsoft.com/office/drawing/2014/main" id="{23159AE7-B093-B94F-B02E-CE931D74AEF1}"/>
              </a:ext>
            </a:extLst>
          </p:cNvPr>
          <p:cNvPicPr>
            <a:picLocks noChangeAspect="1"/>
          </p:cNvPicPr>
          <p:nvPr/>
        </p:nvPicPr>
        <p:blipFill>
          <a:blip r:embed="rId3"/>
          <a:stretch>
            <a:fillRect/>
          </a:stretch>
        </p:blipFill>
        <p:spPr>
          <a:xfrm>
            <a:off x="1719844" y="2518572"/>
            <a:ext cx="3436901" cy="3429000"/>
          </a:xfrm>
          <a:prstGeom prst="rect">
            <a:avLst/>
          </a:prstGeom>
        </p:spPr>
      </p:pic>
      <p:sp>
        <p:nvSpPr>
          <p:cNvPr id="8" name="文本框 7">
            <a:extLst>
              <a:ext uri="{FF2B5EF4-FFF2-40B4-BE49-F238E27FC236}">
                <a16:creationId xmlns:a16="http://schemas.microsoft.com/office/drawing/2014/main" id="{C96660EC-7EF0-5142-A120-C988764B81A1}"/>
              </a:ext>
            </a:extLst>
          </p:cNvPr>
          <p:cNvSpPr txBox="1"/>
          <p:nvPr/>
        </p:nvSpPr>
        <p:spPr>
          <a:xfrm>
            <a:off x="1632757" y="2149240"/>
            <a:ext cx="3044423" cy="369332"/>
          </a:xfrm>
          <a:prstGeom prst="rect">
            <a:avLst/>
          </a:prstGeom>
          <a:noFill/>
        </p:spPr>
        <p:txBody>
          <a:bodyPr wrap="none" rtlCol="0">
            <a:spAutoFit/>
          </a:bodyPr>
          <a:lstStyle/>
          <a:p>
            <a:r>
              <a:rPr kumimoji="1" lang="zh-CN" altLang="en-US" dirty="0"/>
              <a:t>数据集样例</a:t>
            </a:r>
            <a:r>
              <a:rPr kumimoji="1" lang="en-US" altLang="zh-CN" dirty="0">
                <a:sym typeface="Wingdings" pitchFamily="2" charset="2"/>
              </a:rPr>
              <a:t>:</a:t>
            </a:r>
            <a:r>
              <a:rPr kumimoji="1" lang="zh-CN" altLang="en-US" dirty="0">
                <a:sym typeface="Wingdings" pitchFamily="2" charset="2"/>
              </a:rPr>
              <a:t>（一次抽样</a:t>
            </a:r>
            <a:r>
              <a:rPr kumimoji="1" lang="en-US" altLang="zh-CN" dirty="0">
                <a:sym typeface="Wingdings" pitchFamily="2" charset="2"/>
              </a:rPr>
              <a:t>64</a:t>
            </a:r>
            <a:r>
              <a:rPr kumimoji="1" lang="zh-CN" altLang="en-US" dirty="0">
                <a:sym typeface="Wingdings" pitchFamily="2" charset="2"/>
              </a:rPr>
              <a:t>）</a:t>
            </a:r>
            <a:endParaRPr kumimoji="1" lang="zh-CN" altLang="en-US" dirty="0"/>
          </a:p>
        </p:txBody>
      </p:sp>
      <p:sp>
        <p:nvSpPr>
          <p:cNvPr id="10" name="文本框 9">
            <a:extLst>
              <a:ext uri="{FF2B5EF4-FFF2-40B4-BE49-F238E27FC236}">
                <a16:creationId xmlns:a16="http://schemas.microsoft.com/office/drawing/2014/main" id="{79BF6EA8-B823-D340-9C25-115B288E9DBF}"/>
              </a:ext>
            </a:extLst>
          </p:cNvPr>
          <p:cNvSpPr txBox="1"/>
          <p:nvPr/>
        </p:nvSpPr>
        <p:spPr>
          <a:xfrm>
            <a:off x="6166003" y="2149240"/>
            <a:ext cx="1800493" cy="369332"/>
          </a:xfrm>
          <a:prstGeom prst="rect">
            <a:avLst/>
          </a:prstGeom>
          <a:noFill/>
        </p:spPr>
        <p:txBody>
          <a:bodyPr wrap="none" rtlCol="0">
            <a:spAutoFit/>
          </a:bodyPr>
          <a:lstStyle/>
          <a:p>
            <a:r>
              <a:rPr kumimoji="1" lang="zh-CN" altLang="en-US" dirty="0"/>
              <a:t>生成样本过程：</a:t>
            </a:r>
          </a:p>
        </p:txBody>
      </p:sp>
      <p:pic>
        <p:nvPicPr>
          <p:cNvPr id="15" name="图片 14">
            <a:extLst>
              <a:ext uri="{FF2B5EF4-FFF2-40B4-BE49-F238E27FC236}">
                <a16:creationId xmlns:a16="http://schemas.microsoft.com/office/drawing/2014/main" id="{4542ECFA-2E26-CA4A-8BDE-3E5E6E4EF489}"/>
              </a:ext>
            </a:extLst>
          </p:cNvPr>
          <p:cNvPicPr>
            <a:picLocks noChangeAspect="1"/>
          </p:cNvPicPr>
          <p:nvPr/>
        </p:nvPicPr>
        <p:blipFill>
          <a:blip r:embed="rId4"/>
          <a:stretch>
            <a:fillRect/>
          </a:stretch>
        </p:blipFill>
        <p:spPr>
          <a:xfrm>
            <a:off x="6256208" y="2502336"/>
            <a:ext cx="3420575" cy="3429000"/>
          </a:xfrm>
          <a:prstGeom prst="rect">
            <a:avLst/>
          </a:prstGeom>
        </p:spPr>
      </p:pic>
    </p:spTree>
    <p:extLst>
      <p:ext uri="{BB962C8B-B14F-4D97-AF65-F5344CB8AC3E}">
        <p14:creationId xmlns:p14="http://schemas.microsoft.com/office/powerpoint/2010/main" val="27967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2200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a:extLst>
              <a:ext uri="{FF2B5EF4-FFF2-40B4-BE49-F238E27FC236}">
                <a16:creationId xmlns:a16="http://schemas.microsoft.com/office/drawing/2014/main" id="{666E7FEB-7E2E-46DF-94C9-C4A189172087}"/>
              </a:ext>
            </a:extLst>
          </p:cNvPr>
          <p:cNvGrpSpPr/>
          <p:nvPr/>
        </p:nvGrpSpPr>
        <p:grpSpPr>
          <a:xfrm>
            <a:off x="3878944" y="2385643"/>
            <a:ext cx="6456651" cy="543956"/>
            <a:chOff x="4267200" y="1600200"/>
            <a:chExt cx="6963691" cy="739140"/>
          </a:xfrm>
        </p:grpSpPr>
        <p:sp>
          <p:nvSpPr>
            <p:cNvPr id="80" name="TextBox 4">
              <a:extLst>
                <a:ext uri="{FF2B5EF4-FFF2-40B4-BE49-F238E27FC236}">
                  <a16:creationId xmlns:a16="http://schemas.microsoft.com/office/drawing/2014/main" id="{20C61264-5CAE-4883-B496-F4768FA292AC}"/>
                </a:ext>
              </a:extLst>
            </p:cNvPr>
            <p:cNvSpPr txBox="1"/>
            <p:nvPr/>
          </p:nvSpPr>
          <p:spPr>
            <a:xfrm>
              <a:off x="5371429" y="1665097"/>
              <a:ext cx="5859462" cy="657207"/>
            </a:xfrm>
            <a:prstGeom prst="rect">
              <a:avLst/>
            </a:prstGeom>
            <a:noFill/>
          </p:spPr>
          <p:txBody>
            <a:bodyPr wrap="square" lIns="0" tIns="0" rIns="0" bIns="0" rtlCol="0">
              <a:spAutoFit/>
            </a:bodyPr>
            <a:lstStyle/>
            <a:p>
              <a:pPr>
                <a:lnSpc>
                  <a:spcPct val="120000"/>
                </a:lnSpc>
              </a:pPr>
              <a:r>
                <a:rPr lang="zh-CN" altLang="en-US" sz="2800" dirty="0">
                  <a:latin typeface="+mn-ea"/>
                  <a:cs typeface="+mn-ea"/>
                  <a:sym typeface="+mn-lt"/>
                </a:rPr>
                <a:t>背景意义</a:t>
              </a:r>
              <a:endParaRPr lang="zh-CN" altLang="en-MY" sz="2800" dirty="0">
                <a:latin typeface="+mn-ea"/>
                <a:cs typeface="+mn-ea"/>
                <a:sym typeface="+mn-lt"/>
              </a:endParaRPr>
            </a:p>
          </p:txBody>
        </p:sp>
        <p:grpSp>
          <p:nvGrpSpPr>
            <p:cNvPr id="81" name="Group 5">
              <a:extLst>
                <a:ext uri="{FF2B5EF4-FFF2-40B4-BE49-F238E27FC236}">
                  <a16:creationId xmlns:a16="http://schemas.microsoft.com/office/drawing/2014/main" id="{95ED22BA-FCF5-475F-89B3-19E22062F6DA}"/>
                </a:ext>
              </a:extLst>
            </p:cNvPr>
            <p:cNvGrpSpPr/>
            <p:nvPr/>
          </p:nvGrpSpPr>
          <p:grpSpPr>
            <a:xfrm>
              <a:off x="4267200" y="1600200"/>
              <a:ext cx="864870" cy="739140"/>
              <a:chOff x="4267199" y="1268631"/>
              <a:chExt cx="1373976" cy="1174236"/>
            </a:xfrm>
          </p:grpSpPr>
          <p:sp>
            <p:nvSpPr>
              <p:cNvPr id="82" name="Rectangle 6">
                <a:extLst>
                  <a:ext uri="{FF2B5EF4-FFF2-40B4-BE49-F238E27FC236}">
                    <a16:creationId xmlns:a16="http://schemas.microsoft.com/office/drawing/2014/main" id="{D4B5227A-DA2D-4C73-9BB8-DA78DF83F706}"/>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a:extLst>
                  <a:ext uri="{FF2B5EF4-FFF2-40B4-BE49-F238E27FC236}">
                    <a16:creationId xmlns:a16="http://schemas.microsoft.com/office/drawing/2014/main" id="{A638758C-AB0F-4880-9075-6E0EB39A6F86}"/>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a:extLst>
              <a:ext uri="{FF2B5EF4-FFF2-40B4-BE49-F238E27FC236}">
                <a16:creationId xmlns:a16="http://schemas.microsoft.com/office/drawing/2014/main" id="{9C1963CD-A5DD-4BA7-AE4B-1FA1E75EED62}"/>
              </a:ext>
            </a:extLst>
          </p:cNvPr>
          <p:cNvGrpSpPr/>
          <p:nvPr/>
        </p:nvGrpSpPr>
        <p:grpSpPr>
          <a:xfrm>
            <a:off x="3878941" y="3373252"/>
            <a:ext cx="2987511" cy="543956"/>
            <a:chOff x="4267200" y="1600200"/>
            <a:chExt cx="3222122" cy="739140"/>
          </a:xfrm>
        </p:grpSpPr>
        <p:sp>
          <p:nvSpPr>
            <p:cNvPr id="85" name="TextBox 4">
              <a:extLst>
                <a:ext uri="{FF2B5EF4-FFF2-40B4-BE49-F238E27FC236}">
                  <a16:creationId xmlns:a16="http://schemas.microsoft.com/office/drawing/2014/main" id="{273EEFAA-B0A5-4CBB-9883-C3E300A4BA78}"/>
                </a:ext>
              </a:extLst>
            </p:cNvPr>
            <p:cNvSpPr txBox="1"/>
            <p:nvPr/>
          </p:nvSpPr>
          <p:spPr>
            <a:xfrm>
              <a:off x="5371434" y="1665097"/>
              <a:ext cx="2117888" cy="643003"/>
            </a:xfrm>
            <a:prstGeom prst="rect">
              <a:avLst/>
            </a:prstGeom>
            <a:noFill/>
          </p:spPr>
          <p:txBody>
            <a:bodyPr wrap="none" lIns="0" tIns="0" rIns="0" bIns="0" rtlCol="0">
              <a:spAutoFit/>
            </a:bodyPr>
            <a:lstStyle/>
            <a:p>
              <a:pPr>
                <a:lnSpc>
                  <a:spcPct val="120000"/>
                </a:lnSpc>
              </a:pPr>
              <a:r>
                <a:rPr lang="en-US" altLang="zh-CN" sz="2800" dirty="0">
                  <a:solidFill>
                    <a:schemeClr val="tx1">
                      <a:lumMod val="75000"/>
                      <a:lumOff val="25000"/>
                    </a:schemeClr>
                  </a:solidFill>
                  <a:latin typeface="+mn-ea"/>
                  <a:cs typeface="+mn-ea"/>
                  <a:sym typeface="+mn-lt"/>
                </a:rPr>
                <a:t>GAN</a:t>
              </a:r>
              <a:r>
                <a:rPr lang="zh-CN" altLang="en-US" sz="2800" dirty="0">
                  <a:solidFill>
                    <a:schemeClr val="tx1">
                      <a:lumMod val="75000"/>
                      <a:lumOff val="25000"/>
                    </a:schemeClr>
                  </a:solidFill>
                  <a:latin typeface="+mn-ea"/>
                  <a:cs typeface="+mn-ea"/>
                  <a:sym typeface="+mn-lt"/>
                </a:rPr>
                <a:t>的原理</a:t>
              </a:r>
              <a:endParaRPr lang="zh-CN" altLang="en-MY" sz="2800" dirty="0">
                <a:solidFill>
                  <a:schemeClr val="tx1">
                    <a:lumMod val="75000"/>
                    <a:lumOff val="25000"/>
                  </a:schemeClr>
                </a:solidFill>
                <a:latin typeface="+mn-ea"/>
                <a:cs typeface="+mn-ea"/>
                <a:sym typeface="+mn-lt"/>
              </a:endParaRPr>
            </a:p>
          </p:txBody>
        </p:sp>
        <p:grpSp>
          <p:nvGrpSpPr>
            <p:cNvPr id="86" name="Group 5">
              <a:extLst>
                <a:ext uri="{FF2B5EF4-FFF2-40B4-BE49-F238E27FC236}">
                  <a16:creationId xmlns:a16="http://schemas.microsoft.com/office/drawing/2014/main" id="{379B925D-E575-4477-A1EC-8F4D16BF5973}"/>
                </a:ext>
              </a:extLst>
            </p:cNvPr>
            <p:cNvGrpSpPr/>
            <p:nvPr/>
          </p:nvGrpSpPr>
          <p:grpSpPr>
            <a:xfrm>
              <a:off x="4267200" y="1600200"/>
              <a:ext cx="864870" cy="739140"/>
              <a:chOff x="4267199" y="1268631"/>
              <a:chExt cx="1373976" cy="1174236"/>
            </a:xfrm>
          </p:grpSpPr>
          <p:sp>
            <p:nvSpPr>
              <p:cNvPr id="87" name="Rectangle 6">
                <a:extLst>
                  <a:ext uri="{FF2B5EF4-FFF2-40B4-BE49-F238E27FC236}">
                    <a16:creationId xmlns:a16="http://schemas.microsoft.com/office/drawing/2014/main" id="{910E83C3-B963-4713-8A1D-7A5947D72F5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a:extLst>
                  <a:ext uri="{FF2B5EF4-FFF2-40B4-BE49-F238E27FC236}">
                    <a16:creationId xmlns:a16="http://schemas.microsoft.com/office/drawing/2014/main" id="{35987AA6-F22A-412B-B1AB-DEA8E87CE119}"/>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9" name="Group 3">
            <a:extLst>
              <a:ext uri="{FF2B5EF4-FFF2-40B4-BE49-F238E27FC236}">
                <a16:creationId xmlns:a16="http://schemas.microsoft.com/office/drawing/2014/main" id="{7FF694E1-B06C-49F1-9E55-3960189D58A2}"/>
              </a:ext>
            </a:extLst>
          </p:cNvPr>
          <p:cNvGrpSpPr/>
          <p:nvPr/>
        </p:nvGrpSpPr>
        <p:grpSpPr>
          <a:xfrm>
            <a:off x="3878944" y="4350334"/>
            <a:ext cx="2913764" cy="543956"/>
            <a:chOff x="4267200" y="1600200"/>
            <a:chExt cx="3142578" cy="739140"/>
          </a:xfrm>
        </p:grpSpPr>
        <p:sp>
          <p:nvSpPr>
            <p:cNvPr id="90" name="TextBox 4">
              <a:extLst>
                <a:ext uri="{FF2B5EF4-FFF2-40B4-BE49-F238E27FC236}">
                  <a16:creationId xmlns:a16="http://schemas.microsoft.com/office/drawing/2014/main" id="{6F70782B-569F-4110-A3DB-8C5F3CA87B2A}"/>
                </a:ext>
              </a:extLst>
            </p:cNvPr>
            <p:cNvSpPr txBox="1"/>
            <p:nvPr/>
          </p:nvSpPr>
          <p:spPr>
            <a:xfrm>
              <a:off x="5371422" y="1665097"/>
              <a:ext cx="2038356" cy="643003"/>
            </a:xfrm>
            <a:prstGeom prst="rect">
              <a:avLst/>
            </a:prstGeom>
            <a:noFill/>
          </p:spPr>
          <p:txBody>
            <a:bodyPr wrap="square" lIns="0" tIns="0" rIns="0" bIns="0" rtlCol="0">
              <a:spAutoFit/>
            </a:bodyPr>
            <a:lstStyle/>
            <a:p>
              <a:pPr>
                <a:lnSpc>
                  <a:spcPct val="120000"/>
                </a:lnSpc>
              </a:pPr>
              <a:r>
                <a:rPr lang="en-US" altLang="zh-CN" sz="2800" dirty="0">
                  <a:solidFill>
                    <a:srgbClr val="FF0000"/>
                  </a:solidFill>
                  <a:latin typeface="+mn-ea"/>
                  <a:cs typeface="+mn-ea"/>
                  <a:sym typeface="+mn-lt"/>
                </a:rPr>
                <a:t>GAN</a:t>
              </a:r>
              <a:r>
                <a:rPr lang="zh-CN" altLang="en-US" sz="2800" dirty="0">
                  <a:solidFill>
                    <a:srgbClr val="FF0000"/>
                  </a:solidFill>
                  <a:latin typeface="+mn-ea"/>
                  <a:cs typeface="+mn-ea"/>
                  <a:sym typeface="+mn-lt"/>
                </a:rPr>
                <a:t>的改进</a:t>
              </a:r>
              <a:endParaRPr lang="zh-CN" altLang="en-MY" sz="2800" dirty="0">
                <a:solidFill>
                  <a:srgbClr val="FF0000"/>
                </a:solidFill>
                <a:latin typeface="+mn-ea"/>
                <a:cs typeface="+mn-ea"/>
                <a:sym typeface="+mn-lt"/>
              </a:endParaRPr>
            </a:p>
          </p:txBody>
        </p:sp>
        <p:grpSp>
          <p:nvGrpSpPr>
            <p:cNvPr id="91" name="Group 5">
              <a:extLst>
                <a:ext uri="{FF2B5EF4-FFF2-40B4-BE49-F238E27FC236}">
                  <a16:creationId xmlns:a16="http://schemas.microsoft.com/office/drawing/2014/main" id="{FAF6E003-7E6A-4B2F-B966-CB7353060362}"/>
                </a:ext>
              </a:extLst>
            </p:cNvPr>
            <p:cNvGrpSpPr/>
            <p:nvPr/>
          </p:nvGrpSpPr>
          <p:grpSpPr>
            <a:xfrm>
              <a:off x="4267200" y="1600200"/>
              <a:ext cx="864870" cy="739140"/>
              <a:chOff x="4267199" y="1268631"/>
              <a:chExt cx="1373976" cy="1174236"/>
            </a:xfrm>
          </p:grpSpPr>
          <p:sp>
            <p:nvSpPr>
              <p:cNvPr id="92" name="Rectangle 6">
                <a:extLst>
                  <a:ext uri="{FF2B5EF4-FFF2-40B4-BE49-F238E27FC236}">
                    <a16:creationId xmlns:a16="http://schemas.microsoft.com/office/drawing/2014/main" id="{9E122438-E61C-4DD2-89FD-0F61A304D1B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93" name="Right Triangle 7">
                <a:extLst>
                  <a:ext uri="{FF2B5EF4-FFF2-40B4-BE49-F238E27FC236}">
                    <a16:creationId xmlns:a16="http://schemas.microsoft.com/office/drawing/2014/main" id="{C6BF02A1-065C-4CEF-8C5F-F1F503337405}"/>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a:extLst>
              <a:ext uri="{FF2B5EF4-FFF2-40B4-BE49-F238E27FC236}">
                <a16:creationId xmlns:a16="http://schemas.microsoft.com/office/drawing/2014/main" id="{8B3A765A-0934-4D38-8B80-B47AEA5BACBC}"/>
              </a:ext>
            </a:extLst>
          </p:cNvPr>
          <p:cNvGrpSpPr/>
          <p:nvPr/>
        </p:nvGrpSpPr>
        <p:grpSpPr>
          <a:xfrm>
            <a:off x="3878948" y="5304091"/>
            <a:ext cx="2819194" cy="543956"/>
            <a:chOff x="4267200" y="1600200"/>
            <a:chExt cx="3040582" cy="739140"/>
          </a:xfrm>
        </p:grpSpPr>
        <p:sp>
          <p:nvSpPr>
            <p:cNvPr id="95" name="TextBox 4">
              <a:extLst>
                <a:ext uri="{FF2B5EF4-FFF2-40B4-BE49-F238E27FC236}">
                  <a16:creationId xmlns:a16="http://schemas.microsoft.com/office/drawing/2014/main" id="{404E1148-C624-4237-92DC-ED35CDACAE21}"/>
                </a:ext>
              </a:extLst>
            </p:cNvPr>
            <p:cNvSpPr txBox="1"/>
            <p:nvPr/>
          </p:nvSpPr>
          <p:spPr>
            <a:xfrm>
              <a:off x="5371431" y="1665097"/>
              <a:ext cx="1936351" cy="643003"/>
            </a:xfrm>
            <a:prstGeom prst="rect">
              <a:avLst/>
            </a:prstGeom>
            <a:noFill/>
          </p:spPr>
          <p:txBody>
            <a:bodyPr wrap="none" lIns="0" tIns="0" rIns="0" bIns="0" rtlCol="0">
              <a:spAutoFit/>
            </a:bodyPr>
            <a:lstStyle/>
            <a:p>
              <a:pPr>
                <a:lnSpc>
                  <a:spcPct val="120000"/>
                </a:lnSpc>
              </a:pPr>
              <a:r>
                <a:rPr lang="zh-CN" altLang="en-US" sz="2800" dirty="0">
                  <a:solidFill>
                    <a:schemeClr val="tx1">
                      <a:lumMod val="75000"/>
                      <a:lumOff val="25000"/>
                    </a:schemeClr>
                  </a:solidFill>
                  <a:latin typeface="+mn-ea"/>
                  <a:cs typeface="+mn-ea"/>
                  <a:sym typeface="+mn-lt"/>
                </a:rPr>
                <a:t>思考与总结</a:t>
              </a:r>
              <a:endParaRPr lang="zh-CN" altLang="en-MY" sz="2800" dirty="0">
                <a:solidFill>
                  <a:schemeClr val="tx1">
                    <a:lumMod val="75000"/>
                    <a:lumOff val="25000"/>
                  </a:schemeClr>
                </a:solidFill>
                <a:latin typeface="+mn-ea"/>
                <a:cs typeface="+mn-ea"/>
                <a:sym typeface="+mn-lt"/>
              </a:endParaRPr>
            </a:p>
          </p:txBody>
        </p:sp>
        <p:grpSp>
          <p:nvGrpSpPr>
            <p:cNvPr id="96" name="Group 5">
              <a:extLst>
                <a:ext uri="{FF2B5EF4-FFF2-40B4-BE49-F238E27FC236}">
                  <a16:creationId xmlns:a16="http://schemas.microsoft.com/office/drawing/2014/main" id="{3EE11E9E-5E41-4A4D-8951-68ECB45AD068}"/>
                </a:ext>
              </a:extLst>
            </p:cNvPr>
            <p:cNvGrpSpPr/>
            <p:nvPr/>
          </p:nvGrpSpPr>
          <p:grpSpPr>
            <a:xfrm>
              <a:off x="4267200" y="1600200"/>
              <a:ext cx="864870" cy="739140"/>
              <a:chOff x="4267199" y="1268631"/>
              <a:chExt cx="1373976" cy="1174236"/>
            </a:xfrm>
          </p:grpSpPr>
          <p:sp>
            <p:nvSpPr>
              <p:cNvPr id="97" name="Rectangle 6">
                <a:extLst>
                  <a:ext uri="{FF2B5EF4-FFF2-40B4-BE49-F238E27FC236}">
                    <a16:creationId xmlns:a16="http://schemas.microsoft.com/office/drawing/2014/main" id="{E6475E9D-BEC8-450B-B672-4B2294707FD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4</a:t>
                </a:r>
                <a:endParaRPr lang="en-MY" sz="3200" b="1" dirty="0">
                  <a:cs typeface="+mn-ea"/>
                  <a:sym typeface="+mn-lt"/>
                </a:endParaRPr>
              </a:p>
            </p:txBody>
          </p:sp>
          <p:sp>
            <p:nvSpPr>
              <p:cNvPr id="98" name="Right Triangle 7">
                <a:extLst>
                  <a:ext uri="{FF2B5EF4-FFF2-40B4-BE49-F238E27FC236}">
                    <a16:creationId xmlns:a16="http://schemas.microsoft.com/office/drawing/2014/main" id="{4BBF9B24-15F7-4075-BBC0-F257A9DEFEAB}"/>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
        <p:nvSpPr>
          <p:cNvPr id="2" name="文本框 1">
            <a:extLst>
              <a:ext uri="{FF2B5EF4-FFF2-40B4-BE49-F238E27FC236}">
                <a16:creationId xmlns:a16="http://schemas.microsoft.com/office/drawing/2014/main" id="{F81D4855-58E4-4820-AB4F-846A49939751}"/>
              </a:ext>
            </a:extLst>
          </p:cNvPr>
          <p:cNvSpPr txBox="1"/>
          <p:nvPr/>
        </p:nvSpPr>
        <p:spPr>
          <a:xfrm>
            <a:off x="10386397" y="6092687"/>
            <a:ext cx="1805609" cy="369332"/>
          </a:xfrm>
          <a:prstGeom prst="rect">
            <a:avLst/>
          </a:prstGeom>
          <a:noFill/>
        </p:spPr>
        <p:txBody>
          <a:bodyPr wrap="square" rtlCol="0">
            <a:spAutoFit/>
          </a:bodyPr>
          <a:lstStyle/>
          <a:p>
            <a:pPr algn="ctr"/>
            <a:r>
              <a:rPr lang="en-US" altLang="zh-CN" dirty="0"/>
              <a:t>17</a:t>
            </a:r>
            <a:endParaRPr lang="zh-CN" altLang="en-US" dirty="0"/>
          </a:p>
        </p:txBody>
      </p:sp>
    </p:spTree>
    <p:extLst>
      <p:ext uri="{BB962C8B-B14F-4D97-AF65-F5344CB8AC3E}">
        <p14:creationId xmlns:p14="http://schemas.microsoft.com/office/powerpoint/2010/main" val="1977497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3.1</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的改进</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18</a:t>
            </a:r>
            <a:endParaRPr lang="zh-CN" altLang="en-US" dirty="0"/>
          </a:p>
        </p:txBody>
      </p:sp>
      <p:sp>
        <p:nvSpPr>
          <p:cNvPr id="6" name="文本框 5">
            <a:extLst>
              <a:ext uri="{FF2B5EF4-FFF2-40B4-BE49-F238E27FC236}">
                <a16:creationId xmlns:a16="http://schemas.microsoft.com/office/drawing/2014/main" id="{23AC3565-14C4-5740-8994-220BAAABA150}"/>
              </a:ext>
            </a:extLst>
          </p:cNvPr>
          <p:cNvSpPr txBox="1"/>
          <p:nvPr/>
        </p:nvSpPr>
        <p:spPr>
          <a:xfrm>
            <a:off x="547980" y="1232112"/>
            <a:ext cx="3044423" cy="961225"/>
          </a:xfrm>
          <a:prstGeom prst="rect">
            <a:avLst/>
          </a:prstGeom>
          <a:noFill/>
          <a:ln>
            <a:noFill/>
          </a:ln>
        </p:spPr>
        <p:txBody>
          <a:bodyPr wrap="none" rtlCol="0">
            <a:spAutoFit/>
          </a:bodyPr>
          <a:lstStyle/>
          <a:p>
            <a:pPr marL="285744" indent="-285744">
              <a:lnSpc>
                <a:spcPct val="150000"/>
              </a:lnSpc>
              <a:buFont typeface="Wingdings" pitchFamily="2" charset="2"/>
              <a:buChar char="Ø"/>
            </a:pPr>
            <a:r>
              <a:rPr kumimoji="1" lang="zh-CN" altLang="en-US" sz="1600" dirty="0">
                <a:latin typeface="+mn-ea"/>
              </a:rPr>
              <a:t> </a:t>
            </a:r>
            <a:r>
              <a:rPr kumimoji="1" lang="zh-CN" altLang="en-US" sz="2000" b="1" dirty="0">
                <a:solidFill>
                  <a:srgbClr val="FFC000"/>
                </a:solidFill>
                <a:latin typeface="+mn-ea"/>
              </a:rPr>
              <a:t>损失函数</a:t>
            </a:r>
            <a:endParaRPr kumimoji="1" lang="en-US" altLang="zh-CN" sz="2000" b="1" dirty="0">
              <a:solidFill>
                <a:srgbClr val="FFC000"/>
              </a:solidFill>
              <a:latin typeface="+mn-ea"/>
            </a:endParaRPr>
          </a:p>
          <a:p>
            <a:pPr marL="800100" lvl="1" indent="-342900">
              <a:lnSpc>
                <a:spcPct val="150000"/>
              </a:lnSpc>
              <a:buFont typeface="Arial" panose="020B0604020202020204" pitchFamily="34" charset="0"/>
              <a:buChar char="•"/>
            </a:pPr>
            <a:r>
              <a:rPr lang="zh-CN" altLang="en-US" sz="2000" dirty="0">
                <a:latin typeface="+mn-ea"/>
              </a:rPr>
              <a:t>增加训练的稳定性</a:t>
            </a:r>
            <a:endParaRPr lang="en-US" altLang="zh-CN" sz="2000" dirty="0">
              <a:latin typeface="+mn-ea"/>
            </a:endParaRPr>
          </a:p>
        </p:txBody>
      </p:sp>
      <p:sp>
        <p:nvSpPr>
          <p:cNvPr id="141" name="文本框 140">
            <a:extLst>
              <a:ext uri="{FF2B5EF4-FFF2-40B4-BE49-F238E27FC236}">
                <a16:creationId xmlns:a16="http://schemas.microsoft.com/office/drawing/2014/main" id="{AC15903E-09CF-B94D-A77C-81447DA505F0}"/>
              </a:ext>
            </a:extLst>
          </p:cNvPr>
          <p:cNvSpPr txBox="1"/>
          <p:nvPr/>
        </p:nvSpPr>
        <p:spPr>
          <a:xfrm>
            <a:off x="548854" y="2189648"/>
            <a:ext cx="3318537" cy="961225"/>
          </a:xfrm>
          <a:prstGeom prst="rect">
            <a:avLst/>
          </a:prstGeom>
          <a:noFill/>
          <a:ln>
            <a:noFill/>
          </a:ln>
        </p:spPr>
        <p:txBody>
          <a:bodyPr wrap="none" rtlCol="0">
            <a:spAutoFit/>
          </a:bodyPr>
          <a:lstStyle/>
          <a:p>
            <a:pPr marL="285744" indent="-285744">
              <a:lnSpc>
                <a:spcPct val="150000"/>
              </a:lnSpc>
              <a:buFont typeface="Wingdings" pitchFamily="2" charset="2"/>
              <a:buChar char="Ø"/>
            </a:pPr>
            <a:r>
              <a:rPr kumimoji="1" lang="zh-CN" altLang="en-US" sz="1600" dirty="0">
                <a:latin typeface="+mn-ea"/>
              </a:rPr>
              <a:t> </a:t>
            </a:r>
            <a:r>
              <a:rPr kumimoji="1" lang="zh-CN" altLang="en-US" sz="2000" b="1" dirty="0">
                <a:solidFill>
                  <a:srgbClr val="01A74B"/>
                </a:solidFill>
                <a:latin typeface="+mn-ea"/>
              </a:rPr>
              <a:t>模型结构</a:t>
            </a:r>
          </a:p>
          <a:p>
            <a:pPr marL="742950" lvl="1" indent="-285750">
              <a:lnSpc>
                <a:spcPct val="150000"/>
              </a:lnSpc>
              <a:buFont typeface="Arial" panose="020B0604020202020204" pitchFamily="34" charset="0"/>
              <a:buChar char="•"/>
            </a:pPr>
            <a:r>
              <a:rPr kumimoji="1" lang="zh-CN" altLang="en-US" sz="2000" dirty="0">
                <a:latin typeface="+mn-ea"/>
              </a:rPr>
              <a:t> 增加模型的基础功能</a:t>
            </a:r>
            <a:endParaRPr kumimoji="1" lang="en-US" altLang="zh-CN" sz="2000" dirty="0">
              <a:latin typeface="+mn-ea"/>
            </a:endParaRPr>
          </a:p>
        </p:txBody>
      </p:sp>
      <p:sp>
        <p:nvSpPr>
          <p:cNvPr id="142" name="文本框 141">
            <a:extLst>
              <a:ext uri="{FF2B5EF4-FFF2-40B4-BE49-F238E27FC236}">
                <a16:creationId xmlns:a16="http://schemas.microsoft.com/office/drawing/2014/main" id="{BB4EE847-F35D-494C-9EBD-CB36E7869E0B}"/>
              </a:ext>
            </a:extLst>
          </p:cNvPr>
          <p:cNvSpPr txBox="1"/>
          <p:nvPr/>
        </p:nvSpPr>
        <p:spPr>
          <a:xfrm>
            <a:off x="512315" y="3278689"/>
            <a:ext cx="4326826" cy="1422890"/>
          </a:xfrm>
          <a:prstGeom prst="rect">
            <a:avLst/>
          </a:prstGeom>
          <a:noFill/>
          <a:ln>
            <a:noFill/>
          </a:ln>
        </p:spPr>
        <p:txBody>
          <a:bodyPr wrap="none" rtlCol="0">
            <a:spAutoFit/>
          </a:bodyPr>
          <a:lstStyle/>
          <a:p>
            <a:pPr marL="285744" indent="-285744">
              <a:lnSpc>
                <a:spcPct val="150000"/>
              </a:lnSpc>
              <a:buFont typeface="Wingdings" pitchFamily="2" charset="2"/>
              <a:buChar char="Ø"/>
            </a:pPr>
            <a:r>
              <a:rPr kumimoji="1" lang="zh-CN" altLang="en-US" sz="1600" dirty="0">
                <a:latin typeface="+mn-ea"/>
              </a:rPr>
              <a:t> </a:t>
            </a:r>
            <a:r>
              <a:rPr kumimoji="1" lang="zh-CN" altLang="en-US" sz="2000" b="1" dirty="0">
                <a:solidFill>
                  <a:srgbClr val="FF0000"/>
                </a:solidFill>
                <a:latin typeface="+mn-ea"/>
              </a:rPr>
              <a:t>实现方法</a:t>
            </a:r>
            <a:endParaRPr kumimoji="1" lang="en-US" altLang="zh-CN" sz="2000" b="1" dirty="0">
              <a:solidFill>
                <a:srgbClr val="FF0000"/>
              </a:solidFill>
              <a:latin typeface="+mn-ea"/>
            </a:endParaRPr>
          </a:p>
          <a:p>
            <a:pPr marL="800100" lvl="1" indent="-342900">
              <a:lnSpc>
                <a:spcPct val="150000"/>
              </a:lnSpc>
              <a:buFont typeface="Arial" panose="020B0604020202020204" pitchFamily="34" charset="0"/>
              <a:buChar char="•"/>
            </a:pPr>
            <a:r>
              <a:rPr lang="zh-CN" altLang="en-US" sz="2000" dirty="0">
                <a:latin typeface="+mn-ea"/>
              </a:rPr>
              <a:t>增加生成样本的质量和多样性</a:t>
            </a:r>
            <a:endParaRPr lang="en-US" altLang="zh-CN" sz="2000" dirty="0">
              <a:latin typeface="+mn-ea"/>
            </a:endParaRPr>
          </a:p>
          <a:p>
            <a:pPr marL="742944" lvl="1" indent="-285744">
              <a:lnSpc>
                <a:spcPct val="150000"/>
              </a:lnSpc>
              <a:buFont typeface="Wingdings" pitchFamily="2" charset="2"/>
              <a:buChar char="Ø"/>
            </a:pPr>
            <a:endParaRPr kumimoji="1" lang="en-US" altLang="zh-CN" sz="2000" b="1" dirty="0">
              <a:solidFill>
                <a:srgbClr val="FF0000"/>
              </a:solidFill>
              <a:latin typeface="+mn-ea"/>
            </a:endParaRPr>
          </a:p>
        </p:txBody>
      </p:sp>
      <p:sp>
        <p:nvSpPr>
          <p:cNvPr id="143" name="文本框 142">
            <a:extLst>
              <a:ext uri="{FF2B5EF4-FFF2-40B4-BE49-F238E27FC236}">
                <a16:creationId xmlns:a16="http://schemas.microsoft.com/office/drawing/2014/main" id="{A671C9C6-D3DF-3745-87B7-3CAA25306ED4}"/>
              </a:ext>
            </a:extLst>
          </p:cNvPr>
          <p:cNvSpPr txBox="1"/>
          <p:nvPr/>
        </p:nvSpPr>
        <p:spPr>
          <a:xfrm>
            <a:off x="547688" y="4270197"/>
            <a:ext cx="1560042" cy="499560"/>
          </a:xfrm>
          <a:prstGeom prst="rect">
            <a:avLst/>
          </a:prstGeom>
          <a:noFill/>
          <a:ln>
            <a:noFill/>
          </a:ln>
        </p:spPr>
        <p:txBody>
          <a:bodyPr wrap="none" rtlCol="0">
            <a:spAutoFit/>
          </a:bodyPr>
          <a:lstStyle/>
          <a:p>
            <a:pPr marL="285744" indent="-285744">
              <a:lnSpc>
                <a:spcPct val="150000"/>
              </a:lnSpc>
              <a:buFont typeface="Wingdings" pitchFamily="2" charset="2"/>
              <a:buChar char="Ø"/>
            </a:pPr>
            <a:r>
              <a:rPr kumimoji="1" lang="zh-CN" altLang="en-US" sz="1600" dirty="0">
                <a:latin typeface="+mn-ea"/>
              </a:rPr>
              <a:t> </a:t>
            </a:r>
            <a:r>
              <a:rPr kumimoji="1" lang="zh-CN" altLang="en-US" sz="2000" b="1" dirty="0">
                <a:solidFill>
                  <a:srgbClr val="0070C0"/>
                </a:solidFill>
                <a:latin typeface="+mn-ea"/>
              </a:rPr>
              <a:t>应用范围</a:t>
            </a:r>
            <a:endParaRPr kumimoji="1" lang="en-US" altLang="zh-CN" sz="2000" b="1" dirty="0">
              <a:solidFill>
                <a:srgbClr val="0070C0"/>
              </a:solidFill>
              <a:latin typeface="+mn-ea"/>
            </a:endParaRPr>
          </a:p>
        </p:txBody>
      </p:sp>
      <p:grpSp>
        <p:nvGrpSpPr>
          <p:cNvPr id="157" name="组合 156">
            <a:extLst>
              <a:ext uri="{FF2B5EF4-FFF2-40B4-BE49-F238E27FC236}">
                <a16:creationId xmlns:a16="http://schemas.microsoft.com/office/drawing/2014/main" id="{ED39BD4E-A0E1-6F4B-98BC-08D29B8A600E}"/>
              </a:ext>
            </a:extLst>
          </p:cNvPr>
          <p:cNvGrpSpPr/>
          <p:nvPr/>
        </p:nvGrpSpPr>
        <p:grpSpPr>
          <a:xfrm>
            <a:off x="4439111" y="1410566"/>
            <a:ext cx="6687023" cy="3827089"/>
            <a:chOff x="3610714" y="1629347"/>
            <a:chExt cx="6687023" cy="3827089"/>
          </a:xfrm>
        </p:grpSpPr>
        <p:cxnSp>
          <p:nvCxnSpPr>
            <p:cNvPr id="14" name="直线连接符 13">
              <a:extLst>
                <a:ext uri="{FF2B5EF4-FFF2-40B4-BE49-F238E27FC236}">
                  <a16:creationId xmlns:a16="http://schemas.microsoft.com/office/drawing/2014/main" id="{81EFC808-8CC6-164D-9EB4-80F1393313A3}"/>
                </a:ext>
              </a:extLst>
            </p:cNvPr>
            <p:cNvCxnSpPr>
              <a:cxnSpLocks/>
              <a:stCxn id="18" idx="2"/>
              <a:endCxn id="20" idx="6"/>
            </p:cNvCxnSpPr>
            <p:nvPr/>
          </p:nvCxnSpPr>
          <p:spPr>
            <a:xfrm flipH="1" flipV="1">
              <a:off x="6487093" y="2311670"/>
              <a:ext cx="621555" cy="1"/>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同心圆 17">
              <a:extLst>
                <a:ext uri="{FF2B5EF4-FFF2-40B4-BE49-F238E27FC236}">
                  <a16:creationId xmlns:a16="http://schemas.microsoft.com/office/drawing/2014/main" id="{E38D65F1-D945-0044-A0DC-75D19EF33ABE}"/>
                </a:ext>
              </a:extLst>
            </p:cNvPr>
            <p:cNvSpPr/>
            <p:nvPr/>
          </p:nvSpPr>
          <p:spPr>
            <a:xfrm>
              <a:off x="7108648" y="2051256"/>
              <a:ext cx="509001" cy="520829"/>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0" name="同心圆 19">
              <a:extLst>
                <a:ext uri="{FF2B5EF4-FFF2-40B4-BE49-F238E27FC236}">
                  <a16:creationId xmlns:a16="http://schemas.microsoft.com/office/drawing/2014/main" id="{B0BC512B-C75B-F244-BB03-97154148FD7B}"/>
                </a:ext>
              </a:extLst>
            </p:cNvPr>
            <p:cNvSpPr/>
            <p:nvPr/>
          </p:nvSpPr>
          <p:spPr>
            <a:xfrm>
              <a:off x="6174048" y="2153191"/>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1" name="同心圆 20">
              <a:extLst>
                <a:ext uri="{FF2B5EF4-FFF2-40B4-BE49-F238E27FC236}">
                  <a16:creationId xmlns:a16="http://schemas.microsoft.com/office/drawing/2014/main" id="{C5C2A2B2-3E0B-B441-A95F-55FF3D7E63CE}"/>
                </a:ext>
              </a:extLst>
            </p:cNvPr>
            <p:cNvSpPr/>
            <p:nvPr/>
          </p:nvSpPr>
          <p:spPr>
            <a:xfrm>
              <a:off x="5149220" y="2157322"/>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2" name="同心圆 21">
              <a:extLst>
                <a:ext uri="{FF2B5EF4-FFF2-40B4-BE49-F238E27FC236}">
                  <a16:creationId xmlns:a16="http://schemas.microsoft.com/office/drawing/2014/main" id="{5B67CC70-EEA2-E34D-B98C-05CF5D5974D6}"/>
                </a:ext>
              </a:extLst>
            </p:cNvPr>
            <p:cNvSpPr/>
            <p:nvPr/>
          </p:nvSpPr>
          <p:spPr>
            <a:xfrm>
              <a:off x="4093885" y="2154060"/>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3" name="同心圆 22">
              <a:extLst>
                <a:ext uri="{FF2B5EF4-FFF2-40B4-BE49-F238E27FC236}">
                  <a16:creationId xmlns:a16="http://schemas.microsoft.com/office/drawing/2014/main" id="{E903AF1F-0406-D341-BDC5-7EEC050607BA}"/>
                </a:ext>
              </a:extLst>
            </p:cNvPr>
            <p:cNvSpPr/>
            <p:nvPr/>
          </p:nvSpPr>
          <p:spPr>
            <a:xfrm>
              <a:off x="8343042" y="2572085"/>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4" name="同心圆 23">
              <a:extLst>
                <a:ext uri="{FF2B5EF4-FFF2-40B4-BE49-F238E27FC236}">
                  <a16:creationId xmlns:a16="http://schemas.microsoft.com/office/drawing/2014/main" id="{3958DAE3-9C44-E343-B6BC-0B1471C83CB8}"/>
                </a:ext>
              </a:extLst>
            </p:cNvPr>
            <p:cNvSpPr/>
            <p:nvPr/>
          </p:nvSpPr>
          <p:spPr>
            <a:xfrm>
              <a:off x="8343041"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5" name="同心圆 24">
              <a:extLst>
                <a:ext uri="{FF2B5EF4-FFF2-40B4-BE49-F238E27FC236}">
                  <a16:creationId xmlns:a16="http://schemas.microsoft.com/office/drawing/2014/main" id="{A5C3C3B8-1CE5-AD4E-8501-23D6FB1CCABC}"/>
                </a:ext>
              </a:extLst>
            </p:cNvPr>
            <p:cNvSpPr/>
            <p:nvPr/>
          </p:nvSpPr>
          <p:spPr>
            <a:xfrm>
              <a:off x="6502205"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6" name="同心圆 25">
              <a:extLst>
                <a:ext uri="{FF2B5EF4-FFF2-40B4-BE49-F238E27FC236}">
                  <a16:creationId xmlns:a16="http://schemas.microsoft.com/office/drawing/2014/main" id="{D63EB2FC-A183-404C-B425-4D6B66A0C90B}"/>
                </a:ext>
              </a:extLst>
            </p:cNvPr>
            <p:cNvSpPr/>
            <p:nvPr/>
          </p:nvSpPr>
          <p:spPr>
            <a:xfrm>
              <a:off x="5598140"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7" name="同心圆 26">
              <a:extLst>
                <a:ext uri="{FF2B5EF4-FFF2-40B4-BE49-F238E27FC236}">
                  <a16:creationId xmlns:a16="http://schemas.microsoft.com/office/drawing/2014/main" id="{7421118A-F6B4-5F41-A61B-2C00C1845320}"/>
                </a:ext>
              </a:extLst>
            </p:cNvPr>
            <p:cNvSpPr/>
            <p:nvPr/>
          </p:nvSpPr>
          <p:spPr>
            <a:xfrm>
              <a:off x="4635914"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8" name="同心圆 27">
              <a:extLst>
                <a:ext uri="{FF2B5EF4-FFF2-40B4-BE49-F238E27FC236}">
                  <a16:creationId xmlns:a16="http://schemas.microsoft.com/office/drawing/2014/main" id="{694B8DAC-5BE1-A241-A592-2A97A099D451}"/>
                </a:ext>
              </a:extLst>
            </p:cNvPr>
            <p:cNvSpPr/>
            <p:nvPr/>
          </p:nvSpPr>
          <p:spPr>
            <a:xfrm>
              <a:off x="4635915" y="4050437"/>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29" name="同心圆 28">
              <a:extLst>
                <a:ext uri="{FF2B5EF4-FFF2-40B4-BE49-F238E27FC236}">
                  <a16:creationId xmlns:a16="http://schemas.microsoft.com/office/drawing/2014/main" id="{AE436B6D-6948-9349-B0F2-623A4B5258BA}"/>
                </a:ext>
              </a:extLst>
            </p:cNvPr>
            <p:cNvSpPr/>
            <p:nvPr/>
          </p:nvSpPr>
          <p:spPr>
            <a:xfrm>
              <a:off x="4635914" y="4819582"/>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30" name="同心圆 29">
              <a:extLst>
                <a:ext uri="{FF2B5EF4-FFF2-40B4-BE49-F238E27FC236}">
                  <a16:creationId xmlns:a16="http://schemas.microsoft.com/office/drawing/2014/main" id="{8E6723CE-3111-F345-8D5A-1787FC57802D}"/>
                </a:ext>
              </a:extLst>
            </p:cNvPr>
            <p:cNvSpPr/>
            <p:nvPr/>
          </p:nvSpPr>
          <p:spPr>
            <a:xfrm>
              <a:off x="5661633" y="4819582"/>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31" name="同心圆 30">
              <a:extLst>
                <a:ext uri="{FF2B5EF4-FFF2-40B4-BE49-F238E27FC236}">
                  <a16:creationId xmlns:a16="http://schemas.microsoft.com/office/drawing/2014/main" id="{B47DC8B3-8655-914F-A97B-307BA2FA80CE}"/>
                </a:ext>
              </a:extLst>
            </p:cNvPr>
            <p:cNvSpPr/>
            <p:nvPr/>
          </p:nvSpPr>
          <p:spPr>
            <a:xfrm>
              <a:off x="7211074" y="3871419"/>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32" name="同心圆 31">
              <a:extLst>
                <a:ext uri="{FF2B5EF4-FFF2-40B4-BE49-F238E27FC236}">
                  <a16:creationId xmlns:a16="http://schemas.microsoft.com/office/drawing/2014/main" id="{58891135-51C3-0941-8084-9BCD2DFA90E1}"/>
                </a:ext>
              </a:extLst>
            </p:cNvPr>
            <p:cNvSpPr/>
            <p:nvPr/>
          </p:nvSpPr>
          <p:spPr>
            <a:xfrm>
              <a:off x="7211074" y="4502625"/>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cxnSp>
          <p:nvCxnSpPr>
            <p:cNvPr id="34" name="直线连接符 33">
              <a:extLst>
                <a:ext uri="{FF2B5EF4-FFF2-40B4-BE49-F238E27FC236}">
                  <a16:creationId xmlns:a16="http://schemas.microsoft.com/office/drawing/2014/main" id="{42F68FF0-8FB4-1744-9413-91F130D5FDF7}"/>
                </a:ext>
              </a:extLst>
            </p:cNvPr>
            <p:cNvCxnSpPr>
              <a:cxnSpLocks/>
              <a:stCxn id="20" idx="2"/>
              <a:endCxn id="21" idx="6"/>
            </p:cNvCxnSpPr>
            <p:nvPr/>
          </p:nvCxnSpPr>
          <p:spPr>
            <a:xfrm flipH="1">
              <a:off x="5462265" y="2311670"/>
              <a:ext cx="711783" cy="4131"/>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0553CB9-30C8-1343-BFC4-3704F1F035E1}"/>
                </a:ext>
              </a:extLst>
            </p:cNvPr>
            <p:cNvCxnSpPr>
              <a:cxnSpLocks/>
              <a:stCxn id="21" idx="2"/>
              <a:endCxn id="22" idx="6"/>
            </p:cNvCxnSpPr>
            <p:nvPr/>
          </p:nvCxnSpPr>
          <p:spPr>
            <a:xfrm flipH="1" flipV="1">
              <a:off x="4406930" y="2312539"/>
              <a:ext cx="742290" cy="3262"/>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ECE4C9F1-3309-8144-BA7E-2DDE8D0719A1}"/>
                </a:ext>
              </a:extLst>
            </p:cNvPr>
            <p:cNvCxnSpPr>
              <a:cxnSpLocks/>
              <a:stCxn id="31" idx="4"/>
              <a:endCxn id="32" idx="0"/>
            </p:cNvCxnSpPr>
            <p:nvPr/>
          </p:nvCxnSpPr>
          <p:spPr>
            <a:xfrm>
              <a:off x="7367597" y="4188376"/>
              <a:ext cx="0" cy="314249"/>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499554E4-3DA1-E34D-B195-8E31846B5EB7}"/>
                </a:ext>
              </a:extLst>
            </p:cNvPr>
            <p:cNvCxnSpPr>
              <a:cxnSpLocks/>
              <a:stCxn id="18" idx="6"/>
              <a:endCxn id="23" idx="0"/>
            </p:cNvCxnSpPr>
            <p:nvPr/>
          </p:nvCxnSpPr>
          <p:spPr>
            <a:xfrm>
              <a:off x="7617649" y="2311671"/>
              <a:ext cx="881916" cy="260414"/>
            </a:xfrm>
            <a:prstGeom prst="bentConnector2">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1489D72F-2524-B646-861E-6BC44EB7286F}"/>
                </a:ext>
              </a:extLst>
            </p:cNvPr>
            <p:cNvCxnSpPr>
              <a:cxnSpLocks/>
              <a:stCxn id="23" idx="4"/>
              <a:endCxn id="24" idx="0"/>
            </p:cNvCxnSpPr>
            <p:nvPr/>
          </p:nvCxnSpPr>
          <p:spPr>
            <a:xfrm flipH="1">
              <a:off x="8499564" y="2889042"/>
              <a:ext cx="1" cy="371711"/>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8BDF201C-5BE7-B141-A594-3FFD4A2E32A4}"/>
                </a:ext>
              </a:extLst>
            </p:cNvPr>
            <p:cNvCxnSpPr>
              <a:cxnSpLocks/>
              <a:stCxn id="25" idx="6"/>
              <a:endCxn id="118" idx="2"/>
            </p:cNvCxnSpPr>
            <p:nvPr/>
          </p:nvCxnSpPr>
          <p:spPr>
            <a:xfrm>
              <a:off x="6815250" y="3419232"/>
              <a:ext cx="746176"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4DC32603-6E7E-8A49-9217-78F8BF943BDF}"/>
                </a:ext>
              </a:extLst>
            </p:cNvPr>
            <p:cNvCxnSpPr>
              <a:cxnSpLocks/>
              <a:stCxn id="26" idx="6"/>
              <a:endCxn id="25" idx="2"/>
            </p:cNvCxnSpPr>
            <p:nvPr/>
          </p:nvCxnSpPr>
          <p:spPr>
            <a:xfrm>
              <a:off x="5911185" y="3419232"/>
              <a:ext cx="59102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4FDAA388-9DC2-834D-BB03-6355EC571EAB}"/>
                </a:ext>
              </a:extLst>
            </p:cNvPr>
            <p:cNvCxnSpPr>
              <a:cxnSpLocks/>
              <a:stCxn id="27" idx="6"/>
              <a:endCxn id="26" idx="2"/>
            </p:cNvCxnSpPr>
            <p:nvPr/>
          </p:nvCxnSpPr>
          <p:spPr>
            <a:xfrm>
              <a:off x="4948959" y="3419232"/>
              <a:ext cx="649181"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61D9A815-43EB-A84D-A47B-4152E7BA5D13}"/>
                </a:ext>
              </a:extLst>
            </p:cNvPr>
            <p:cNvCxnSpPr>
              <a:cxnSpLocks/>
              <a:stCxn id="27" idx="4"/>
              <a:endCxn id="28" idx="0"/>
            </p:cNvCxnSpPr>
            <p:nvPr/>
          </p:nvCxnSpPr>
          <p:spPr>
            <a:xfrm>
              <a:off x="4792437" y="3577710"/>
              <a:ext cx="1" cy="47272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线连接符 83">
              <a:extLst>
                <a:ext uri="{FF2B5EF4-FFF2-40B4-BE49-F238E27FC236}">
                  <a16:creationId xmlns:a16="http://schemas.microsoft.com/office/drawing/2014/main" id="{820B31F4-46CB-EA42-ACD0-10F0B886AE66}"/>
                </a:ext>
              </a:extLst>
            </p:cNvPr>
            <p:cNvCxnSpPr>
              <a:cxnSpLocks/>
              <a:stCxn id="28" idx="4"/>
              <a:endCxn id="29" idx="0"/>
            </p:cNvCxnSpPr>
            <p:nvPr/>
          </p:nvCxnSpPr>
          <p:spPr>
            <a:xfrm flipH="1">
              <a:off x="4792437" y="4367394"/>
              <a:ext cx="1" cy="4521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线连接符 86">
              <a:extLst>
                <a:ext uri="{FF2B5EF4-FFF2-40B4-BE49-F238E27FC236}">
                  <a16:creationId xmlns:a16="http://schemas.microsoft.com/office/drawing/2014/main" id="{C3FA4EDE-10A5-A04A-AD2F-06E46ABD0E0B}"/>
                </a:ext>
              </a:extLst>
            </p:cNvPr>
            <p:cNvCxnSpPr>
              <a:cxnSpLocks/>
              <a:stCxn id="29" idx="6"/>
              <a:endCxn id="30" idx="2"/>
            </p:cNvCxnSpPr>
            <p:nvPr/>
          </p:nvCxnSpPr>
          <p:spPr>
            <a:xfrm>
              <a:off x="4948959" y="4978061"/>
              <a:ext cx="71267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919034FF-10AD-2044-A108-26FD8E323F21}"/>
                </a:ext>
              </a:extLst>
            </p:cNvPr>
            <p:cNvSpPr txBox="1"/>
            <p:nvPr/>
          </p:nvSpPr>
          <p:spPr>
            <a:xfrm>
              <a:off x="6927981" y="1629347"/>
              <a:ext cx="851515" cy="461665"/>
            </a:xfrm>
            <a:prstGeom prst="rect">
              <a:avLst/>
            </a:prstGeom>
            <a:noFill/>
          </p:spPr>
          <p:txBody>
            <a:bodyPr wrap="none" rtlCol="0">
              <a:spAutoFit/>
            </a:bodyPr>
            <a:lstStyle/>
            <a:p>
              <a:r>
                <a:rPr kumimoji="1" lang="en-US" altLang="zh-CN" sz="2400" dirty="0">
                  <a:solidFill>
                    <a:srgbClr val="394479"/>
                  </a:solidFill>
                </a:rPr>
                <a:t>GAN</a:t>
              </a:r>
              <a:endParaRPr kumimoji="1" lang="zh-CN" altLang="en-US" sz="2400" dirty="0">
                <a:solidFill>
                  <a:srgbClr val="394479"/>
                </a:solidFill>
              </a:endParaRPr>
            </a:p>
          </p:txBody>
        </p:sp>
        <p:sp>
          <p:nvSpPr>
            <p:cNvPr id="105" name="文本框 104">
              <a:extLst>
                <a:ext uri="{FF2B5EF4-FFF2-40B4-BE49-F238E27FC236}">
                  <a16:creationId xmlns:a16="http://schemas.microsoft.com/office/drawing/2014/main" id="{46497BEA-E703-A84A-AFA1-7E83C31BB9F3}"/>
                </a:ext>
              </a:extLst>
            </p:cNvPr>
            <p:cNvSpPr txBox="1"/>
            <p:nvPr/>
          </p:nvSpPr>
          <p:spPr>
            <a:xfrm>
              <a:off x="8643361" y="2559608"/>
              <a:ext cx="851515" cy="369332"/>
            </a:xfrm>
            <a:prstGeom prst="rect">
              <a:avLst/>
            </a:prstGeom>
            <a:noFill/>
          </p:spPr>
          <p:txBody>
            <a:bodyPr wrap="none" rtlCol="0">
              <a:spAutoFit/>
            </a:bodyPr>
            <a:lstStyle/>
            <a:p>
              <a:r>
                <a:rPr lang="en-US" altLang="zh-CN" dirty="0"/>
                <a:t>CGAN</a:t>
              </a:r>
              <a:endParaRPr kumimoji="1" lang="zh-CN" altLang="en-US" dirty="0"/>
            </a:p>
          </p:txBody>
        </p:sp>
        <p:sp>
          <p:nvSpPr>
            <p:cNvPr id="108" name="文本框 107">
              <a:extLst>
                <a:ext uri="{FF2B5EF4-FFF2-40B4-BE49-F238E27FC236}">
                  <a16:creationId xmlns:a16="http://schemas.microsoft.com/office/drawing/2014/main" id="{1FDBD57C-3F57-1045-94CB-831283B0670E}"/>
                </a:ext>
              </a:extLst>
            </p:cNvPr>
            <p:cNvSpPr txBox="1"/>
            <p:nvPr/>
          </p:nvSpPr>
          <p:spPr>
            <a:xfrm>
              <a:off x="8656086" y="3231062"/>
              <a:ext cx="1069524" cy="369332"/>
            </a:xfrm>
            <a:prstGeom prst="rect">
              <a:avLst/>
            </a:prstGeom>
            <a:noFill/>
          </p:spPr>
          <p:txBody>
            <a:bodyPr wrap="none" rtlCol="0">
              <a:spAutoFit/>
            </a:bodyPr>
            <a:lstStyle/>
            <a:p>
              <a:r>
                <a:rPr kumimoji="1" lang="en-US" altLang="zh-CN" dirty="0"/>
                <a:t>InfoGAN</a:t>
              </a:r>
              <a:endParaRPr kumimoji="1" lang="zh-CN" altLang="en-US" dirty="0"/>
            </a:p>
          </p:txBody>
        </p:sp>
        <p:sp>
          <p:nvSpPr>
            <p:cNvPr id="109" name="文本框 108">
              <a:extLst>
                <a:ext uri="{FF2B5EF4-FFF2-40B4-BE49-F238E27FC236}">
                  <a16:creationId xmlns:a16="http://schemas.microsoft.com/office/drawing/2014/main" id="{9091AEBE-1D59-CE45-9744-52C48E58C2F2}"/>
                </a:ext>
              </a:extLst>
            </p:cNvPr>
            <p:cNvSpPr txBox="1"/>
            <p:nvPr/>
          </p:nvSpPr>
          <p:spPr>
            <a:xfrm>
              <a:off x="7082497" y="2928940"/>
              <a:ext cx="1210588" cy="369332"/>
            </a:xfrm>
            <a:prstGeom prst="rect">
              <a:avLst/>
            </a:prstGeom>
            <a:noFill/>
          </p:spPr>
          <p:txBody>
            <a:bodyPr wrap="none" rtlCol="0">
              <a:spAutoFit/>
            </a:bodyPr>
            <a:lstStyle/>
            <a:p>
              <a:r>
                <a:rPr kumimoji="1" lang="en-US" altLang="zh-CN" dirty="0"/>
                <a:t>SemiGAN</a:t>
              </a:r>
              <a:endParaRPr kumimoji="1" lang="zh-CN" altLang="en-US" dirty="0"/>
            </a:p>
          </p:txBody>
        </p:sp>
        <p:sp>
          <p:nvSpPr>
            <p:cNvPr id="118" name="同心圆 117">
              <a:extLst>
                <a:ext uri="{FF2B5EF4-FFF2-40B4-BE49-F238E27FC236}">
                  <a16:creationId xmlns:a16="http://schemas.microsoft.com/office/drawing/2014/main" id="{AC509A58-5225-A34E-92FB-B9B31CA97A87}"/>
                </a:ext>
              </a:extLst>
            </p:cNvPr>
            <p:cNvSpPr/>
            <p:nvPr/>
          </p:nvSpPr>
          <p:spPr>
            <a:xfrm>
              <a:off x="7561426"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cxnSp>
          <p:nvCxnSpPr>
            <p:cNvPr id="128" name="直线连接符 127">
              <a:extLst>
                <a:ext uri="{FF2B5EF4-FFF2-40B4-BE49-F238E27FC236}">
                  <a16:creationId xmlns:a16="http://schemas.microsoft.com/office/drawing/2014/main" id="{74C1BEFE-50F3-3045-AEFE-90129C0826C9}"/>
                </a:ext>
              </a:extLst>
            </p:cNvPr>
            <p:cNvCxnSpPr>
              <a:cxnSpLocks/>
              <a:stCxn id="118" idx="6"/>
              <a:endCxn id="24" idx="2"/>
            </p:cNvCxnSpPr>
            <p:nvPr/>
          </p:nvCxnSpPr>
          <p:spPr>
            <a:xfrm>
              <a:off x="7874471" y="3419232"/>
              <a:ext cx="468570"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4D679B0B-E859-6549-8846-0758A4641BD5}"/>
                </a:ext>
              </a:extLst>
            </p:cNvPr>
            <p:cNvSpPr txBox="1"/>
            <p:nvPr/>
          </p:nvSpPr>
          <p:spPr>
            <a:xfrm>
              <a:off x="6172603" y="2956010"/>
              <a:ext cx="1005403" cy="369332"/>
            </a:xfrm>
            <a:prstGeom prst="rect">
              <a:avLst/>
            </a:prstGeom>
            <a:noFill/>
          </p:spPr>
          <p:txBody>
            <a:bodyPr wrap="none" rtlCol="0">
              <a:spAutoFit/>
            </a:bodyPr>
            <a:lstStyle/>
            <a:p>
              <a:r>
                <a:rPr kumimoji="1" lang="en-US" altLang="zh-CN" dirty="0"/>
                <a:t>ACGAN</a:t>
              </a:r>
              <a:endParaRPr kumimoji="1" lang="zh-CN" altLang="en-US" dirty="0"/>
            </a:p>
          </p:txBody>
        </p:sp>
        <p:sp>
          <p:nvSpPr>
            <p:cNvPr id="132" name="文本框 131">
              <a:extLst>
                <a:ext uri="{FF2B5EF4-FFF2-40B4-BE49-F238E27FC236}">
                  <a16:creationId xmlns:a16="http://schemas.microsoft.com/office/drawing/2014/main" id="{6F15D20B-1C7C-6442-9C78-C8DC86B7EEA7}"/>
                </a:ext>
              </a:extLst>
            </p:cNvPr>
            <p:cNvSpPr txBox="1"/>
            <p:nvPr/>
          </p:nvSpPr>
          <p:spPr>
            <a:xfrm>
              <a:off x="5267483" y="2955844"/>
              <a:ext cx="1018227" cy="369332"/>
            </a:xfrm>
            <a:prstGeom prst="rect">
              <a:avLst/>
            </a:prstGeom>
            <a:noFill/>
          </p:spPr>
          <p:txBody>
            <a:bodyPr wrap="none" rtlCol="0">
              <a:spAutoFit/>
            </a:bodyPr>
            <a:lstStyle/>
            <a:p>
              <a:r>
                <a:rPr kumimoji="1" lang="en-US" altLang="zh-CN" dirty="0"/>
                <a:t>DCGAN</a:t>
              </a:r>
              <a:endParaRPr kumimoji="1" lang="zh-CN" altLang="en-US" dirty="0"/>
            </a:p>
          </p:txBody>
        </p:sp>
        <p:sp>
          <p:nvSpPr>
            <p:cNvPr id="133" name="文本框 132">
              <a:extLst>
                <a:ext uri="{FF2B5EF4-FFF2-40B4-BE49-F238E27FC236}">
                  <a16:creationId xmlns:a16="http://schemas.microsoft.com/office/drawing/2014/main" id="{00F9D73B-369B-B64F-A97C-30FA92F9184F}"/>
                </a:ext>
              </a:extLst>
            </p:cNvPr>
            <p:cNvSpPr txBox="1"/>
            <p:nvPr/>
          </p:nvSpPr>
          <p:spPr>
            <a:xfrm>
              <a:off x="4273427" y="2955844"/>
              <a:ext cx="1018227" cy="369332"/>
            </a:xfrm>
            <a:prstGeom prst="rect">
              <a:avLst/>
            </a:prstGeom>
            <a:noFill/>
          </p:spPr>
          <p:txBody>
            <a:bodyPr wrap="none" rtlCol="0">
              <a:spAutoFit/>
            </a:bodyPr>
            <a:lstStyle/>
            <a:p>
              <a:r>
                <a:rPr kumimoji="1" lang="en-US" altLang="zh-CN" dirty="0"/>
                <a:t>PGGAN</a:t>
              </a:r>
              <a:endParaRPr kumimoji="1" lang="zh-CN" altLang="en-US" dirty="0"/>
            </a:p>
          </p:txBody>
        </p:sp>
        <p:sp>
          <p:nvSpPr>
            <p:cNvPr id="134" name="文本框 133">
              <a:extLst>
                <a:ext uri="{FF2B5EF4-FFF2-40B4-BE49-F238E27FC236}">
                  <a16:creationId xmlns:a16="http://schemas.microsoft.com/office/drawing/2014/main" id="{073A791C-7478-1C44-BFE6-1A50D1F3A2F7}"/>
                </a:ext>
              </a:extLst>
            </p:cNvPr>
            <p:cNvSpPr txBox="1"/>
            <p:nvPr/>
          </p:nvSpPr>
          <p:spPr>
            <a:xfrm>
              <a:off x="4949212" y="4029898"/>
              <a:ext cx="992579" cy="369332"/>
            </a:xfrm>
            <a:prstGeom prst="rect">
              <a:avLst/>
            </a:prstGeom>
            <a:noFill/>
          </p:spPr>
          <p:txBody>
            <a:bodyPr wrap="none" rtlCol="0">
              <a:spAutoFit/>
            </a:bodyPr>
            <a:lstStyle/>
            <a:p>
              <a:r>
                <a:rPr kumimoji="1" lang="en-US" altLang="zh-CN" dirty="0"/>
                <a:t>SAGAN</a:t>
              </a:r>
              <a:endParaRPr kumimoji="1" lang="zh-CN" altLang="en-US" dirty="0"/>
            </a:p>
          </p:txBody>
        </p:sp>
        <p:sp>
          <p:nvSpPr>
            <p:cNvPr id="135" name="文本框 134">
              <a:extLst>
                <a:ext uri="{FF2B5EF4-FFF2-40B4-BE49-F238E27FC236}">
                  <a16:creationId xmlns:a16="http://schemas.microsoft.com/office/drawing/2014/main" id="{9800D923-B7F1-174B-AA57-C28A96184D6F}"/>
                </a:ext>
              </a:extLst>
            </p:cNvPr>
            <p:cNvSpPr txBox="1"/>
            <p:nvPr/>
          </p:nvSpPr>
          <p:spPr>
            <a:xfrm>
              <a:off x="4335858" y="5087104"/>
              <a:ext cx="1018227" cy="369332"/>
            </a:xfrm>
            <a:prstGeom prst="rect">
              <a:avLst/>
            </a:prstGeom>
            <a:noFill/>
          </p:spPr>
          <p:txBody>
            <a:bodyPr wrap="none" rtlCol="0">
              <a:spAutoFit/>
            </a:bodyPr>
            <a:lstStyle/>
            <a:p>
              <a:r>
                <a:rPr kumimoji="1" lang="en-US" altLang="zh-CN" dirty="0"/>
                <a:t>BigGAN</a:t>
              </a:r>
              <a:endParaRPr kumimoji="1" lang="zh-CN" altLang="en-US" dirty="0"/>
            </a:p>
          </p:txBody>
        </p:sp>
        <p:sp>
          <p:nvSpPr>
            <p:cNvPr id="136" name="文本框 135">
              <a:extLst>
                <a:ext uri="{FF2B5EF4-FFF2-40B4-BE49-F238E27FC236}">
                  <a16:creationId xmlns:a16="http://schemas.microsoft.com/office/drawing/2014/main" id="{B0035910-D4D8-6549-947D-EB4FB9A1E987}"/>
                </a:ext>
              </a:extLst>
            </p:cNvPr>
            <p:cNvSpPr txBox="1"/>
            <p:nvPr/>
          </p:nvSpPr>
          <p:spPr>
            <a:xfrm>
              <a:off x="5354085" y="5084225"/>
              <a:ext cx="1197764" cy="369332"/>
            </a:xfrm>
            <a:prstGeom prst="rect">
              <a:avLst/>
            </a:prstGeom>
            <a:noFill/>
          </p:spPr>
          <p:txBody>
            <a:bodyPr wrap="none" rtlCol="0">
              <a:spAutoFit/>
            </a:bodyPr>
            <a:lstStyle/>
            <a:p>
              <a:r>
                <a:rPr kumimoji="1" lang="en-US" altLang="zh-CN" dirty="0"/>
                <a:t>StyleGAN</a:t>
              </a:r>
              <a:endParaRPr kumimoji="1" lang="zh-CN" altLang="en-US" dirty="0"/>
            </a:p>
          </p:txBody>
        </p:sp>
        <p:sp>
          <p:nvSpPr>
            <p:cNvPr id="137" name="文本框 136">
              <a:extLst>
                <a:ext uri="{FF2B5EF4-FFF2-40B4-BE49-F238E27FC236}">
                  <a16:creationId xmlns:a16="http://schemas.microsoft.com/office/drawing/2014/main" id="{F5614EA0-8909-6846-8A64-5FD014FB7292}"/>
                </a:ext>
              </a:extLst>
            </p:cNvPr>
            <p:cNvSpPr txBox="1"/>
            <p:nvPr/>
          </p:nvSpPr>
          <p:spPr>
            <a:xfrm>
              <a:off x="5855678" y="1803506"/>
              <a:ext cx="966931" cy="369332"/>
            </a:xfrm>
            <a:prstGeom prst="rect">
              <a:avLst/>
            </a:prstGeom>
            <a:noFill/>
          </p:spPr>
          <p:txBody>
            <a:bodyPr wrap="none" rtlCol="0">
              <a:spAutoFit/>
            </a:bodyPr>
            <a:lstStyle/>
            <a:p>
              <a:r>
                <a:rPr kumimoji="1" lang="en-US" altLang="zh-CN" dirty="0"/>
                <a:t>LSGAN</a:t>
              </a:r>
              <a:endParaRPr kumimoji="1" lang="zh-CN" altLang="en-US" dirty="0"/>
            </a:p>
          </p:txBody>
        </p:sp>
        <p:sp>
          <p:nvSpPr>
            <p:cNvPr id="138" name="文本框 137">
              <a:extLst>
                <a:ext uri="{FF2B5EF4-FFF2-40B4-BE49-F238E27FC236}">
                  <a16:creationId xmlns:a16="http://schemas.microsoft.com/office/drawing/2014/main" id="{69C1C671-4671-3F49-AFD7-83EE0EF063C7}"/>
                </a:ext>
              </a:extLst>
            </p:cNvPr>
            <p:cNvSpPr txBox="1"/>
            <p:nvPr/>
          </p:nvSpPr>
          <p:spPr>
            <a:xfrm>
              <a:off x="4853890" y="1826546"/>
              <a:ext cx="902811" cy="369332"/>
            </a:xfrm>
            <a:prstGeom prst="rect">
              <a:avLst/>
            </a:prstGeom>
            <a:noFill/>
          </p:spPr>
          <p:txBody>
            <a:bodyPr wrap="none" rtlCol="0">
              <a:spAutoFit/>
            </a:bodyPr>
            <a:lstStyle/>
            <a:p>
              <a:r>
                <a:rPr kumimoji="1" lang="en-US" altLang="zh-CN" dirty="0"/>
                <a:t>WGAN</a:t>
              </a:r>
              <a:endParaRPr kumimoji="1" lang="zh-CN" altLang="en-US" dirty="0"/>
            </a:p>
          </p:txBody>
        </p:sp>
        <p:sp>
          <p:nvSpPr>
            <p:cNvPr id="139" name="文本框 138">
              <a:extLst>
                <a:ext uri="{FF2B5EF4-FFF2-40B4-BE49-F238E27FC236}">
                  <a16:creationId xmlns:a16="http://schemas.microsoft.com/office/drawing/2014/main" id="{51C53846-3620-CD47-9A6A-3F3FE5189D02}"/>
                </a:ext>
              </a:extLst>
            </p:cNvPr>
            <p:cNvSpPr txBox="1"/>
            <p:nvPr/>
          </p:nvSpPr>
          <p:spPr>
            <a:xfrm>
              <a:off x="3610714" y="1827043"/>
              <a:ext cx="1313180" cy="369332"/>
            </a:xfrm>
            <a:prstGeom prst="rect">
              <a:avLst/>
            </a:prstGeom>
            <a:noFill/>
          </p:spPr>
          <p:txBody>
            <a:bodyPr wrap="none" rtlCol="0">
              <a:spAutoFit/>
            </a:bodyPr>
            <a:lstStyle/>
            <a:p>
              <a:r>
                <a:rPr kumimoji="1" lang="en-US" altLang="zh-CN" dirty="0"/>
                <a:t>WGAN-GP</a:t>
              </a:r>
              <a:endParaRPr kumimoji="1" lang="zh-CN" altLang="en-US" dirty="0"/>
            </a:p>
          </p:txBody>
        </p:sp>
        <p:cxnSp>
          <p:nvCxnSpPr>
            <p:cNvPr id="147" name="直线连接符 146">
              <a:extLst>
                <a:ext uri="{FF2B5EF4-FFF2-40B4-BE49-F238E27FC236}">
                  <a16:creationId xmlns:a16="http://schemas.microsoft.com/office/drawing/2014/main" id="{7F745B0F-1F19-654E-B168-EF998073DEE3}"/>
                </a:ext>
              </a:extLst>
            </p:cNvPr>
            <p:cNvCxnSpPr>
              <a:cxnSpLocks/>
              <a:stCxn id="32" idx="4"/>
            </p:cNvCxnSpPr>
            <p:nvPr/>
          </p:nvCxnSpPr>
          <p:spPr>
            <a:xfrm>
              <a:off x="7367597" y="4819582"/>
              <a:ext cx="0" cy="633975"/>
            </a:xfrm>
            <a:prstGeom prst="line">
              <a:avLst/>
            </a:prstGeom>
            <a:ln w="635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51" name="文本框 150">
              <a:extLst>
                <a:ext uri="{FF2B5EF4-FFF2-40B4-BE49-F238E27FC236}">
                  <a16:creationId xmlns:a16="http://schemas.microsoft.com/office/drawing/2014/main" id="{ED461A1F-F269-9B4E-8961-E103051D4E97}"/>
                </a:ext>
              </a:extLst>
            </p:cNvPr>
            <p:cNvSpPr txBox="1"/>
            <p:nvPr/>
          </p:nvSpPr>
          <p:spPr>
            <a:xfrm>
              <a:off x="7548928" y="3845231"/>
              <a:ext cx="1082348" cy="369332"/>
            </a:xfrm>
            <a:prstGeom prst="rect">
              <a:avLst/>
            </a:prstGeom>
            <a:noFill/>
          </p:spPr>
          <p:txBody>
            <a:bodyPr wrap="none" rtlCol="0">
              <a:spAutoFit/>
            </a:bodyPr>
            <a:lstStyle/>
            <a:p>
              <a:r>
                <a:rPr kumimoji="1" lang="en-US" altLang="zh-CN" dirty="0"/>
                <a:t>Pixe2Pix</a:t>
              </a:r>
              <a:endParaRPr kumimoji="1" lang="zh-CN" altLang="en-US" dirty="0"/>
            </a:p>
          </p:txBody>
        </p:sp>
        <p:sp>
          <p:nvSpPr>
            <p:cNvPr id="152" name="文本框 151">
              <a:extLst>
                <a:ext uri="{FF2B5EF4-FFF2-40B4-BE49-F238E27FC236}">
                  <a16:creationId xmlns:a16="http://schemas.microsoft.com/office/drawing/2014/main" id="{7A855087-6D46-9B46-BF66-E53DD330432E}"/>
                </a:ext>
              </a:extLst>
            </p:cNvPr>
            <p:cNvSpPr txBox="1"/>
            <p:nvPr/>
          </p:nvSpPr>
          <p:spPr>
            <a:xfrm>
              <a:off x="7552404" y="4476437"/>
              <a:ext cx="1261884" cy="369332"/>
            </a:xfrm>
            <a:prstGeom prst="rect">
              <a:avLst/>
            </a:prstGeom>
            <a:noFill/>
          </p:spPr>
          <p:txBody>
            <a:bodyPr wrap="none" rtlCol="0">
              <a:spAutoFit/>
            </a:bodyPr>
            <a:lstStyle/>
            <a:p>
              <a:r>
                <a:rPr kumimoji="1" lang="en-US" altLang="zh-CN" dirty="0"/>
                <a:t>CycleGAN</a:t>
              </a:r>
              <a:endParaRPr kumimoji="1" lang="zh-CN" altLang="en-US" dirty="0"/>
            </a:p>
          </p:txBody>
        </p:sp>
        <p:pic>
          <p:nvPicPr>
            <p:cNvPr id="155" name="图片 154">
              <a:extLst>
                <a:ext uri="{FF2B5EF4-FFF2-40B4-BE49-F238E27FC236}">
                  <a16:creationId xmlns:a16="http://schemas.microsoft.com/office/drawing/2014/main" id="{43471DA9-2402-314A-AD9A-ED11406DE247}"/>
                </a:ext>
              </a:extLst>
            </p:cNvPr>
            <p:cNvPicPr>
              <a:picLocks noChangeAspect="1"/>
            </p:cNvPicPr>
            <p:nvPr/>
          </p:nvPicPr>
          <p:blipFill>
            <a:blip r:embed="rId3"/>
            <a:stretch>
              <a:fillRect/>
            </a:stretch>
          </p:blipFill>
          <p:spPr>
            <a:xfrm>
              <a:off x="8689536" y="3727185"/>
              <a:ext cx="1359889" cy="513881"/>
            </a:xfrm>
            <a:prstGeom prst="rect">
              <a:avLst/>
            </a:prstGeom>
          </p:spPr>
        </p:pic>
        <p:pic>
          <p:nvPicPr>
            <p:cNvPr id="156" name="图片 155">
              <a:extLst>
                <a:ext uri="{FF2B5EF4-FFF2-40B4-BE49-F238E27FC236}">
                  <a16:creationId xmlns:a16="http://schemas.microsoft.com/office/drawing/2014/main" id="{C574A0F7-23B3-9D4B-9175-C6D0F2B5A21D}"/>
                </a:ext>
              </a:extLst>
            </p:cNvPr>
            <p:cNvPicPr>
              <a:picLocks noChangeAspect="1"/>
            </p:cNvPicPr>
            <p:nvPr/>
          </p:nvPicPr>
          <p:blipFill>
            <a:blip r:embed="rId4"/>
            <a:stretch>
              <a:fillRect/>
            </a:stretch>
          </p:blipFill>
          <p:spPr>
            <a:xfrm>
              <a:off x="8842573" y="4421770"/>
              <a:ext cx="1455164" cy="633975"/>
            </a:xfrm>
            <a:prstGeom prst="rect">
              <a:avLst/>
            </a:prstGeom>
          </p:spPr>
        </p:pic>
        <p:cxnSp>
          <p:nvCxnSpPr>
            <p:cNvPr id="55" name="直线连接符 54">
              <a:extLst>
                <a:ext uri="{FF2B5EF4-FFF2-40B4-BE49-F238E27FC236}">
                  <a16:creationId xmlns:a16="http://schemas.microsoft.com/office/drawing/2014/main" id="{E94B6068-355A-8F42-8B19-5B992A168ADA}"/>
                </a:ext>
              </a:extLst>
            </p:cNvPr>
            <p:cNvCxnSpPr>
              <a:cxnSpLocks/>
              <a:stCxn id="18" idx="4"/>
              <a:endCxn id="31" idx="0"/>
            </p:cNvCxnSpPr>
            <p:nvPr/>
          </p:nvCxnSpPr>
          <p:spPr>
            <a:xfrm>
              <a:off x="7363149" y="2572085"/>
              <a:ext cx="4448" cy="1299334"/>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161" name="图片 160">
            <a:extLst>
              <a:ext uri="{FF2B5EF4-FFF2-40B4-BE49-F238E27FC236}">
                <a16:creationId xmlns:a16="http://schemas.microsoft.com/office/drawing/2014/main" id="{E9BAC29E-B81A-8B44-AD53-CC7562821E7A}"/>
              </a:ext>
            </a:extLst>
          </p:cNvPr>
          <p:cNvPicPr>
            <a:picLocks noChangeAspect="1"/>
          </p:cNvPicPr>
          <p:nvPr/>
        </p:nvPicPr>
        <p:blipFill>
          <a:blip r:embed="rId5"/>
          <a:stretch>
            <a:fillRect/>
          </a:stretch>
        </p:blipFill>
        <p:spPr>
          <a:xfrm>
            <a:off x="5396754" y="5193414"/>
            <a:ext cx="542029" cy="542029"/>
          </a:xfrm>
          <a:prstGeom prst="rect">
            <a:avLst/>
          </a:prstGeom>
        </p:spPr>
      </p:pic>
      <p:pic>
        <p:nvPicPr>
          <p:cNvPr id="162" name="图片 161">
            <a:extLst>
              <a:ext uri="{FF2B5EF4-FFF2-40B4-BE49-F238E27FC236}">
                <a16:creationId xmlns:a16="http://schemas.microsoft.com/office/drawing/2014/main" id="{EC7FEE36-F0A9-1144-81C6-0A38EFF12FB3}"/>
              </a:ext>
            </a:extLst>
          </p:cNvPr>
          <p:cNvPicPr>
            <a:picLocks noChangeAspect="1"/>
          </p:cNvPicPr>
          <p:nvPr/>
        </p:nvPicPr>
        <p:blipFill>
          <a:blip r:embed="rId6"/>
          <a:stretch>
            <a:fillRect/>
          </a:stretch>
        </p:blipFill>
        <p:spPr>
          <a:xfrm>
            <a:off x="5995221" y="2368196"/>
            <a:ext cx="1111449" cy="456848"/>
          </a:xfrm>
          <a:prstGeom prst="rect">
            <a:avLst/>
          </a:prstGeom>
        </p:spPr>
      </p:pic>
      <p:pic>
        <p:nvPicPr>
          <p:cNvPr id="163" name="图片 162">
            <a:extLst>
              <a:ext uri="{FF2B5EF4-FFF2-40B4-BE49-F238E27FC236}">
                <a16:creationId xmlns:a16="http://schemas.microsoft.com/office/drawing/2014/main" id="{3D0BB32A-DBF4-274D-A822-CB62F4879F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2987" y="3050694"/>
            <a:ext cx="884410" cy="501813"/>
          </a:xfrm>
          <a:prstGeom prst="rect">
            <a:avLst/>
          </a:prstGeom>
        </p:spPr>
      </p:pic>
      <p:pic>
        <p:nvPicPr>
          <p:cNvPr id="164" name="图片 163">
            <a:extLst>
              <a:ext uri="{FF2B5EF4-FFF2-40B4-BE49-F238E27FC236}">
                <a16:creationId xmlns:a16="http://schemas.microsoft.com/office/drawing/2014/main" id="{9C7861E2-29C4-6646-9ED4-38DEFA567877}"/>
              </a:ext>
            </a:extLst>
          </p:cNvPr>
          <p:cNvPicPr>
            <a:picLocks noChangeAspect="1"/>
          </p:cNvPicPr>
          <p:nvPr/>
        </p:nvPicPr>
        <p:blipFill>
          <a:blip r:embed="rId8"/>
          <a:stretch>
            <a:fillRect/>
          </a:stretch>
        </p:blipFill>
        <p:spPr>
          <a:xfrm>
            <a:off x="6398779" y="5182401"/>
            <a:ext cx="542030" cy="542030"/>
          </a:xfrm>
          <a:prstGeom prst="rect">
            <a:avLst/>
          </a:prstGeom>
        </p:spPr>
      </p:pic>
    </p:spTree>
    <p:extLst>
      <p:ext uri="{BB962C8B-B14F-4D97-AF65-F5344CB8AC3E}">
        <p14:creationId xmlns:p14="http://schemas.microsoft.com/office/powerpoint/2010/main" val="1867377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458FD741-6320-E040-B019-A593EA5265B8}"/>
              </a:ext>
            </a:extLst>
          </p:cNvPr>
          <p:cNvGrpSpPr/>
          <p:nvPr/>
        </p:nvGrpSpPr>
        <p:grpSpPr>
          <a:xfrm>
            <a:off x="696605" y="4465139"/>
            <a:ext cx="6899394" cy="750291"/>
            <a:chOff x="679145" y="5240436"/>
            <a:chExt cx="6899394" cy="750291"/>
          </a:xfrm>
        </p:grpSpPr>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EA2DA637-6C7E-B649-9543-763A5510FC4E}"/>
                    </a:ext>
                  </a:extLst>
                </p:cNvPr>
                <p:cNvSpPr/>
                <p:nvPr/>
              </p:nvSpPr>
              <p:spPr>
                <a:xfrm>
                  <a:off x="1668588" y="5240436"/>
                  <a:ext cx="5909951" cy="493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2000" i="1" smtClean="0">
                                <a:latin typeface="Cambria Math" panose="02040503050406030204" pitchFamily="18" charset="0"/>
                              </a:rPr>
                            </m:ctrlPr>
                          </m:funcPr>
                          <m:fNa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ℒ</m:t>
                                </m:r>
                              </m:e>
                              <m:sub>
                                <m:r>
                                  <a:rPr lang="en-US" altLang="zh-CN" sz="2000" b="0" i="1" smtClean="0">
                                    <a:latin typeface="Cambria Math" panose="02040503050406030204" pitchFamily="18" charset="0"/>
                                    <a:ea typeface="Cambria Math" panose="02040503050406030204" pitchFamily="18" charset="0"/>
                                  </a:rPr>
                                  <m:t>𝑊</m:t>
                                </m:r>
                                <m:r>
                                  <a:rPr lang="en-US" altLang="zh-CN" sz="2000" i="1">
                                    <a:latin typeface="Cambria Math" panose="02040503050406030204" pitchFamily="18" charset="0"/>
                                    <a:ea typeface="Cambria Math" panose="02040503050406030204" pitchFamily="18" charset="0"/>
                                  </a:rPr>
                                  <m:t>𝐺𝐴𝑁</m:t>
                                </m:r>
                              </m:sub>
                            </m:sSub>
                            <m:r>
                              <a:rPr lang="en-US" altLang="zh-CN" sz="2000" i="1">
                                <a:latin typeface="Cambria Math" panose="02040503050406030204" pitchFamily="18" charset="0"/>
                              </a:rPr>
                              <m:t>=</m:t>
                            </m:r>
                            <m:r>
                              <a:rPr lang="zh-CN" altLang="en-US" sz="2000" b="0" i="1" smtClean="0">
                                <a:latin typeface="Cambria Math" panose="02040503050406030204" pitchFamily="18" charset="0"/>
                              </a:rPr>
                              <m:t> </m:t>
                            </m:r>
                            <m:limLow>
                              <m:limLowPr>
                                <m:ctrlPr>
                                  <a:rPr lang="en-US" altLang="zh-TW" sz="2000" i="1">
                                    <a:latin typeface="Cambria Math" panose="02040503050406030204" pitchFamily="18" charset="0"/>
                                  </a:rPr>
                                </m:ctrlPr>
                              </m:limLowPr>
                              <m:e>
                                <m:r>
                                  <m:rPr>
                                    <m:sty m:val="p"/>
                                  </m:rPr>
                                  <a:rPr lang="en-US" altLang="zh-TW" sz="2000">
                                    <a:latin typeface="Cambria Math" panose="02040503050406030204" pitchFamily="18" charset="0"/>
                                  </a:rPr>
                                  <m:t>min</m:t>
                                </m:r>
                              </m:e>
                              <m:lim>
                                <m:r>
                                  <a:rPr lang="en-US" altLang="zh-TW" sz="2000" i="1" smtClean="0">
                                    <a:latin typeface="Cambria Math" panose="02040503050406030204" pitchFamily="18" charset="0"/>
                                  </a:rPr>
                                  <m:t>𝐺</m:t>
                                </m:r>
                              </m:lim>
                            </m:limLow>
                          </m:fName>
                          <m:e>
                            <m:func>
                              <m:funcPr>
                                <m:ctrlPr>
                                  <a:rPr lang="en-US" altLang="zh-TW" sz="2000" i="1">
                                    <a:latin typeface="Cambria Math" panose="02040503050406030204" pitchFamily="18" charset="0"/>
                                  </a:rPr>
                                </m:ctrlPr>
                              </m:funcPr>
                              <m:fName>
                                <m:limLow>
                                  <m:limLowPr>
                                    <m:ctrlPr>
                                      <a:rPr lang="en-US" altLang="zh-TW" sz="2000" i="1">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TW" sz="2000" i="1">
                                        <a:latin typeface="Cambria Math" panose="02040503050406030204" pitchFamily="18" charset="0"/>
                                      </a:rPr>
                                      <m:t>𝐷</m:t>
                                    </m:r>
                                  </m:lim>
                                </m:limLow>
                              </m:fName>
                              <m:e>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2000" i="1">
                                        <a:solidFill>
                                          <a:prstClr val="black"/>
                                        </a:solidFill>
                                        <a:latin typeface="Cambria Math" panose="02040503050406030204" pitchFamily="18" charset="0"/>
                                      </a:rPr>
                                    </m:ctrlPr>
                                  </m:dPr>
                                  <m:e>
                                    <m:sSup>
                                      <m:sSupPr>
                                        <m:ctrlPr>
                                          <a:rPr lang="en-US" altLang="zh-TW" sz="2000" i="1" smtClean="0">
                                            <a:solidFill>
                                              <a:prstClr val="black"/>
                                            </a:solidFill>
                                            <a:latin typeface="Cambria Math" panose="02040503050406030204" pitchFamily="18" charset="0"/>
                                          </a:rPr>
                                        </m:ctrlPr>
                                      </m:sSupPr>
                                      <m:e>
                                        <m:r>
                                          <a:rPr lang="en-US" altLang="zh-TW" sz="2000" i="1">
                                            <a:solidFill>
                                              <a:prstClr val="black"/>
                                            </a:solidFill>
                                            <a:latin typeface="Cambria Math" panose="02040503050406030204" pitchFamily="18" charset="0"/>
                                          </a:rPr>
                                          <m:t>𝐷</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e>
                                      <m:sup>
                                        <m:r>
                                          <a:rPr lang="zh-CN" altLang="en-US" sz="2000" b="0" i="1" smtClean="0">
                                            <a:solidFill>
                                              <a:prstClr val="black"/>
                                            </a:solidFill>
                                            <a:latin typeface="Cambria Math" panose="02040503050406030204" pitchFamily="18" charset="0"/>
                                          </a:rPr>
                                          <m:t> </m:t>
                                        </m:r>
                                      </m:sup>
                                    </m:sSup>
                                  </m:e>
                                </m:d>
                                <m:r>
                                  <a:rPr lang="en-US" altLang="zh-CN" sz="2000" b="0" i="1" smtClean="0">
                                    <a:solidFill>
                                      <a:prstClr val="black"/>
                                    </a:solidFill>
                                    <a:latin typeface="Cambria Math" panose="02040503050406030204" pitchFamily="18" charset="0"/>
                                  </a:rPr>
                                  <m:t>−</m:t>
                                </m:r>
                                <m:r>
                                  <a:rPr lang="zh-CN" altLang="en-US" sz="2000" b="0" i="1" smtClean="0">
                                    <a:solidFill>
                                      <a:prstClr val="black"/>
                                    </a:solidFill>
                                    <a:latin typeface="Cambria Math" panose="02040503050406030204" pitchFamily="18" charset="0"/>
                                  </a:rPr>
                                  <m:t> </m:t>
                                </m:r>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𝐺</m:t>
                                        </m:r>
                                      </m:sub>
                                    </m:sSub>
                                  </m:sub>
                                </m:sSub>
                                <m:d>
                                  <m:dPr>
                                    <m:begChr m:val="["/>
                                    <m:endChr m:val="]"/>
                                    <m:ctrlPr>
                                      <a:rPr lang="en-US" altLang="zh-TW" sz="2000" i="1" smtClean="0">
                                        <a:solidFill>
                                          <a:prstClr val="black"/>
                                        </a:solidFill>
                                        <a:latin typeface="Cambria Math" panose="02040503050406030204" pitchFamily="18" charset="0"/>
                                      </a:rPr>
                                    </m:ctrlPr>
                                  </m:dPr>
                                  <m:e>
                                    <m:sSup>
                                      <m:sSupPr>
                                        <m:ctrlPr>
                                          <a:rPr lang="en-US" altLang="zh-TW"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𝐷</m:t>
                                        </m:r>
                                        <m:r>
                                          <a:rPr lang="en-US" altLang="zh-CN" sz="2000" b="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𝑥</m:t>
                                        </m:r>
                                        <m:r>
                                          <a:rPr lang="en-US" altLang="zh-CN" sz="2000" b="0" i="1" smtClean="0">
                                            <a:solidFill>
                                              <a:prstClr val="black"/>
                                            </a:solidFill>
                                            <a:latin typeface="Cambria Math" panose="02040503050406030204" pitchFamily="18" charset="0"/>
                                          </a:rPr>
                                          <m:t>)</m:t>
                                        </m:r>
                                      </m:e>
                                      <m:sup>
                                        <m:r>
                                          <a:rPr lang="zh-CN" altLang="en-US" sz="2000" b="0" i="1" smtClean="0">
                                            <a:solidFill>
                                              <a:prstClr val="black"/>
                                            </a:solidFill>
                                            <a:latin typeface="Cambria Math" panose="02040503050406030204" pitchFamily="18" charset="0"/>
                                          </a:rPr>
                                          <m:t> </m:t>
                                        </m:r>
                                      </m:sup>
                                    </m:sSup>
                                  </m:e>
                                </m:d>
                                <m:r>
                                  <m:rPr>
                                    <m:nor/>
                                  </m:rPr>
                                  <a:rPr lang="zh-CN" altLang="en-US" sz="2000" dirty="0"/>
                                  <m:t> </m:t>
                                </m:r>
                              </m:e>
                            </m:func>
                          </m:e>
                        </m:func>
                      </m:oMath>
                    </m:oMathPara>
                  </a14:m>
                  <a:endParaRPr lang="zh-CN" altLang="en-US" sz="2000" dirty="0"/>
                </a:p>
              </p:txBody>
            </p:sp>
          </mc:Choice>
          <mc:Fallback xmlns="">
            <p:sp>
              <p:nvSpPr>
                <p:cNvPr id="76" name="矩形 75">
                  <a:extLst>
                    <a:ext uri="{FF2B5EF4-FFF2-40B4-BE49-F238E27FC236}">
                      <a16:creationId xmlns:a16="http://schemas.microsoft.com/office/drawing/2014/main" id="{EA2DA637-6C7E-B649-9543-763A5510FC4E}"/>
                    </a:ext>
                  </a:extLst>
                </p:cNvPr>
                <p:cNvSpPr>
                  <a:spLocks noRot="1" noChangeAspect="1" noMove="1" noResize="1" noEditPoints="1" noAdjustHandles="1" noChangeArrowheads="1" noChangeShapeType="1" noTextEdit="1"/>
                </p:cNvSpPr>
                <p:nvPr/>
              </p:nvSpPr>
              <p:spPr>
                <a:xfrm>
                  <a:off x="1668588" y="5240436"/>
                  <a:ext cx="5909951" cy="493340"/>
                </a:xfrm>
                <a:prstGeom prst="rect">
                  <a:avLst/>
                </a:prstGeom>
                <a:blipFill>
                  <a:blip r:embed="rId3"/>
                  <a:stretch>
                    <a:fillRect t="-2564" b="-2564"/>
                  </a:stretch>
                </a:blipFill>
              </p:spPr>
              <p:txBody>
                <a:bodyPr/>
                <a:lstStyle/>
                <a:p>
                  <a:r>
                    <a:rPr lang="zh-CN" altLang="en-US">
                      <a:noFill/>
                    </a:rPr>
                    <a:t> </a:t>
                  </a:r>
                </a:p>
              </p:txBody>
            </p:sp>
          </mc:Fallback>
        </mc:AlternateContent>
        <p:sp>
          <p:nvSpPr>
            <p:cNvPr id="120" name="矩形 119">
              <a:extLst>
                <a:ext uri="{FF2B5EF4-FFF2-40B4-BE49-F238E27FC236}">
                  <a16:creationId xmlns:a16="http://schemas.microsoft.com/office/drawing/2014/main" id="{8F745C87-B62F-554F-9EDA-D9031E265C26}"/>
                </a:ext>
              </a:extLst>
            </p:cNvPr>
            <p:cNvSpPr/>
            <p:nvPr/>
          </p:nvSpPr>
          <p:spPr>
            <a:xfrm>
              <a:off x="696605" y="5356496"/>
              <a:ext cx="971983" cy="2612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WGAN</a:t>
              </a:r>
              <a:endParaRPr kumimoji="1" lang="zh-CN" altLang="en-US" dirty="0"/>
            </a:p>
          </p:txBody>
        </p:sp>
        <p:sp>
          <p:nvSpPr>
            <p:cNvPr id="47" name="文本框 46">
              <a:extLst>
                <a:ext uri="{FF2B5EF4-FFF2-40B4-BE49-F238E27FC236}">
                  <a16:creationId xmlns:a16="http://schemas.microsoft.com/office/drawing/2014/main" id="{B1EDB175-7B5A-F549-96EB-BFD12775F60A}"/>
                </a:ext>
              </a:extLst>
            </p:cNvPr>
            <p:cNvSpPr txBox="1"/>
            <p:nvPr/>
          </p:nvSpPr>
          <p:spPr>
            <a:xfrm>
              <a:off x="679145" y="5621395"/>
              <a:ext cx="1971437" cy="369332"/>
            </a:xfrm>
            <a:prstGeom prst="rect">
              <a:avLst/>
            </a:prstGeom>
            <a:noFill/>
          </p:spPr>
          <p:txBody>
            <a:bodyPr wrap="none" rtlCol="0">
              <a:spAutoFit/>
            </a:bodyPr>
            <a:lstStyle/>
            <a:p>
              <a:r>
                <a:rPr lang="en-US" altLang="zh-TW" dirty="0"/>
                <a:t>W</a:t>
              </a:r>
              <a:r>
                <a:rPr lang="zh-TW" altLang="en-US" dirty="0"/>
                <a:t>asserstein</a:t>
              </a:r>
              <a:r>
                <a:rPr lang="zh-CN" altLang="en-US" dirty="0"/>
                <a:t> 距离</a:t>
              </a:r>
              <a:endParaRPr kumimoji="1" lang="zh-CN" altLang="en-US" dirty="0"/>
            </a:p>
          </p:txBody>
        </p:sp>
      </p:grpSp>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3.3</a:t>
            </a:r>
            <a:r>
              <a:rPr lang="zh-CN" altLang="en-US" sz="2800" dirty="0">
                <a:latin typeface="+mn-ea"/>
                <a:ea typeface="+mn-ea"/>
              </a:rPr>
              <a:t> 损失函数的改进</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20</a:t>
            </a:r>
            <a:endParaRPr lang="zh-CN" altLang="en-US" dirty="0"/>
          </a:p>
        </p:txBody>
      </p:sp>
      <p:pic>
        <p:nvPicPr>
          <p:cNvPr id="68" name="图片 67">
            <a:extLst>
              <a:ext uri="{FF2B5EF4-FFF2-40B4-BE49-F238E27FC236}">
                <a16:creationId xmlns:a16="http://schemas.microsoft.com/office/drawing/2014/main" id="{95B9FB34-56B6-DB45-BC8B-83880EC4B3B6}"/>
              </a:ext>
            </a:extLst>
          </p:cNvPr>
          <p:cNvPicPr>
            <a:picLocks noChangeAspect="1"/>
          </p:cNvPicPr>
          <p:nvPr/>
        </p:nvPicPr>
        <p:blipFill>
          <a:blip r:embed="rId4"/>
          <a:stretch>
            <a:fillRect/>
          </a:stretch>
        </p:blipFill>
        <p:spPr>
          <a:xfrm>
            <a:off x="8375253" y="1080936"/>
            <a:ext cx="3461702" cy="2290832"/>
          </a:xfrm>
          <a:prstGeom prst="rect">
            <a:avLst/>
          </a:prstGeom>
        </p:spPr>
      </p:pic>
      <p:sp>
        <p:nvSpPr>
          <p:cNvPr id="74" name="文本框 73">
            <a:extLst>
              <a:ext uri="{FF2B5EF4-FFF2-40B4-BE49-F238E27FC236}">
                <a16:creationId xmlns:a16="http://schemas.microsoft.com/office/drawing/2014/main" id="{7923B503-0895-A247-B022-240DBAED791F}"/>
              </a:ext>
            </a:extLst>
          </p:cNvPr>
          <p:cNvSpPr txBox="1"/>
          <p:nvPr/>
        </p:nvSpPr>
        <p:spPr>
          <a:xfrm>
            <a:off x="618605" y="1065001"/>
            <a:ext cx="3039031" cy="499560"/>
          </a:xfrm>
          <a:prstGeom prst="rect">
            <a:avLst/>
          </a:prstGeom>
          <a:noFill/>
          <a:ln>
            <a:noFill/>
          </a:ln>
        </p:spPr>
        <p:txBody>
          <a:bodyPr wrap="square" rtlCol="0">
            <a:spAutoFit/>
          </a:bodyPr>
          <a:lstStyle/>
          <a:p>
            <a:pPr>
              <a:lnSpc>
                <a:spcPct val="150000"/>
              </a:lnSpc>
            </a:pPr>
            <a:r>
              <a:rPr kumimoji="1" lang="zh-CN" altLang="en-US" sz="2000" b="1" dirty="0">
                <a:solidFill>
                  <a:srgbClr val="FFC000"/>
                </a:solidFill>
                <a:latin typeface="+mn-ea"/>
              </a:rPr>
              <a:t>损失函数</a:t>
            </a:r>
            <a:r>
              <a:rPr kumimoji="1" lang="en-US" altLang="zh-CN" sz="2000" b="1" dirty="0">
                <a:solidFill>
                  <a:srgbClr val="FFC000"/>
                </a:solidFill>
                <a:latin typeface="+mn-ea"/>
              </a:rPr>
              <a:t>	</a:t>
            </a:r>
            <a:r>
              <a:rPr kumimoji="1" lang="zh-CN" altLang="en-US" sz="2000" b="1" dirty="0">
                <a:solidFill>
                  <a:schemeClr val="bg2">
                    <a:lumMod val="75000"/>
                  </a:schemeClr>
                </a:solidFill>
                <a:latin typeface="+mn-ea"/>
              </a:rPr>
              <a:t>模型结构</a:t>
            </a:r>
            <a:endParaRPr kumimoji="1" lang="en-US" altLang="zh-CN" sz="2000" b="1" dirty="0">
              <a:solidFill>
                <a:schemeClr val="bg2">
                  <a:lumMod val="75000"/>
                </a:schemeClr>
              </a:solidFill>
              <a:latin typeface="+mn-ea"/>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FA58377-7A36-1E40-B36A-47E7214209CC}"/>
                  </a:ext>
                </a:extLst>
              </p:cNvPr>
              <p:cNvSpPr/>
              <p:nvPr/>
            </p:nvSpPr>
            <p:spPr>
              <a:xfrm>
                <a:off x="1611737" y="1738578"/>
                <a:ext cx="6947158" cy="515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2000" i="1">
                              <a:latin typeface="Cambria Math" panose="02040503050406030204" pitchFamily="18" charset="0"/>
                            </a:rPr>
                          </m:ctrlPr>
                        </m:funcPr>
                        <m:fNa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ℒ</m:t>
                              </m:r>
                            </m:e>
                            <m:sub>
                              <m:r>
                                <a:rPr lang="en-US" altLang="zh-CN" sz="2000" i="1">
                                  <a:latin typeface="Cambria Math" panose="02040503050406030204" pitchFamily="18" charset="0"/>
                                  <a:ea typeface="Cambria Math" panose="02040503050406030204" pitchFamily="18" charset="0"/>
                                </a:rPr>
                                <m:t>𝐺𝐴𝑁</m:t>
                              </m:r>
                            </m:sub>
                          </m:sSub>
                          <m:r>
                            <a:rPr lang="en-US" altLang="zh-CN" sz="2000" i="1">
                              <a:latin typeface="Cambria Math" panose="02040503050406030204" pitchFamily="18" charset="0"/>
                            </a:rPr>
                            <m:t>=</m:t>
                          </m:r>
                          <m:limLow>
                            <m:limLowPr>
                              <m:ctrlPr>
                                <a:rPr lang="en-US" altLang="zh-TW" sz="2000" i="1">
                                  <a:latin typeface="Cambria Math" panose="02040503050406030204" pitchFamily="18" charset="0"/>
                                </a:rPr>
                              </m:ctrlPr>
                            </m:limLowPr>
                            <m:e>
                              <m:r>
                                <m:rPr>
                                  <m:sty m:val="p"/>
                                </m:rPr>
                                <a:rPr lang="en-US" altLang="zh-TW" sz="2000">
                                  <a:latin typeface="Cambria Math" panose="02040503050406030204" pitchFamily="18" charset="0"/>
                                </a:rPr>
                                <m:t>min</m:t>
                              </m:r>
                            </m:e>
                            <m:lim>
                              <m:r>
                                <a:rPr lang="en-US" altLang="zh-TW" sz="2000" i="1">
                                  <a:latin typeface="Cambria Math" panose="02040503050406030204" pitchFamily="18" charset="0"/>
                                </a:rPr>
                                <m:t>𝐺</m:t>
                              </m:r>
                            </m:lim>
                          </m:limLow>
                        </m:fName>
                        <m:e>
                          <m:func>
                            <m:funcPr>
                              <m:ctrlPr>
                                <a:rPr lang="en-US" altLang="zh-TW" sz="2000" i="1">
                                  <a:latin typeface="Cambria Math" panose="02040503050406030204" pitchFamily="18" charset="0"/>
                                </a:rPr>
                              </m:ctrlPr>
                            </m:funcPr>
                            <m:fName>
                              <m:limLow>
                                <m:limLowPr>
                                  <m:ctrlPr>
                                    <a:rPr lang="en-US" altLang="zh-TW" sz="2000" i="1">
                                      <a:latin typeface="Cambria Math" panose="02040503050406030204" pitchFamily="18" charset="0"/>
                                    </a:rPr>
                                  </m:ctrlPr>
                                </m:limLowPr>
                                <m:e>
                                  <m:r>
                                    <m:rPr>
                                      <m:sty m:val="p"/>
                                    </m:rPr>
                                    <a:rPr lang="en-US" altLang="zh-TW" sz="2000">
                                      <a:latin typeface="Cambria Math" panose="02040503050406030204" pitchFamily="18" charset="0"/>
                                    </a:rPr>
                                    <m:t>max</m:t>
                                  </m:r>
                                </m:e>
                                <m:lim>
                                  <m:r>
                                    <a:rPr lang="en-US" altLang="zh-TW" sz="2000" i="1">
                                      <a:latin typeface="Cambria Math" panose="02040503050406030204" pitchFamily="18" charset="0"/>
                                    </a:rPr>
                                    <m:t>𝐷</m:t>
                                  </m:r>
                                </m:lim>
                              </m:limLow>
                            </m:fName>
                            <m:e>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𝑙𝑜𝑔𝐷</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e>
                              </m:d>
                              <m:r>
                                <a:rPr lang="en-US" altLang="zh-TW" sz="2000" i="1">
                                  <a:solidFill>
                                    <a:prstClr val="black"/>
                                  </a:solidFill>
                                  <a:latin typeface="Cambria Math" panose="02040503050406030204" pitchFamily="18" charset="0"/>
                                </a:rPr>
                                <m:t>+</m:t>
                              </m:r>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𝐺</m:t>
                                      </m:r>
                                    </m:sub>
                                  </m:sSub>
                                </m:sub>
                              </m:sSub>
                              <m:d>
                                <m:dPr>
                                  <m:begChr m:val="["/>
                                  <m:endChr m:val="]"/>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𝑙𝑜𝑔</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1−</m:t>
                                      </m:r>
                                      <m:r>
                                        <a:rPr lang="en-US" altLang="zh-TW" sz="2000" i="1">
                                          <a:solidFill>
                                            <a:prstClr val="black"/>
                                          </a:solidFill>
                                          <a:latin typeface="Cambria Math" panose="02040503050406030204" pitchFamily="18" charset="0"/>
                                        </a:rPr>
                                        <m:t>𝐷</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e>
                                  </m:d>
                                </m:e>
                              </m:d>
                              <m:r>
                                <m:rPr>
                                  <m:nor/>
                                </m:rPr>
                                <a:rPr lang="zh-CN" altLang="en-US" sz="2000" dirty="0"/>
                                <m:t> </m:t>
                              </m:r>
                            </m:e>
                          </m:func>
                        </m:e>
                      </m:func>
                    </m:oMath>
                  </m:oMathPara>
                </a14:m>
                <a:endParaRPr lang="zh-CN" altLang="en-US" sz="2000" dirty="0"/>
              </a:p>
            </p:txBody>
          </p:sp>
        </mc:Choice>
        <mc:Fallback xmlns="">
          <p:sp>
            <p:nvSpPr>
              <p:cNvPr id="16" name="矩形 15">
                <a:extLst>
                  <a:ext uri="{FF2B5EF4-FFF2-40B4-BE49-F238E27FC236}">
                    <a16:creationId xmlns:a16="http://schemas.microsoft.com/office/drawing/2014/main" id="{2FA58377-7A36-1E40-B36A-47E7214209CC}"/>
                  </a:ext>
                </a:extLst>
              </p:cNvPr>
              <p:cNvSpPr>
                <a:spLocks noRot="1" noChangeAspect="1" noMove="1" noResize="1" noEditPoints="1" noAdjustHandles="1" noChangeArrowheads="1" noChangeShapeType="1" noTextEdit="1"/>
              </p:cNvSpPr>
              <p:nvPr/>
            </p:nvSpPr>
            <p:spPr>
              <a:xfrm>
                <a:off x="1611737" y="1738578"/>
                <a:ext cx="6947158" cy="515462"/>
              </a:xfrm>
              <a:prstGeom prst="rect">
                <a:avLst/>
              </a:prstGeom>
              <a:blipFill>
                <a:blip r:embed="rId5"/>
                <a:stretch>
                  <a:fillRect b="-4878"/>
                </a:stretch>
              </a:blipFill>
            </p:spPr>
            <p:txBody>
              <a:bodyPr/>
              <a:lstStyle/>
              <a:p>
                <a:r>
                  <a:rPr lang="zh-CN" altLang="en-US">
                    <a:noFill/>
                  </a:rPr>
                  <a:t> </a:t>
                </a:r>
              </a:p>
            </p:txBody>
          </p:sp>
        </mc:Fallback>
      </mc:AlternateContent>
      <p:cxnSp>
        <p:nvCxnSpPr>
          <p:cNvPr id="93" name="直線接點 59">
            <a:extLst>
              <a:ext uri="{FF2B5EF4-FFF2-40B4-BE49-F238E27FC236}">
                <a16:creationId xmlns:a16="http://schemas.microsoft.com/office/drawing/2014/main" id="{6AB275E4-2330-4245-86B2-F62396A31133}"/>
              </a:ext>
            </a:extLst>
          </p:cNvPr>
          <p:cNvCxnSpPr>
            <a:cxnSpLocks/>
          </p:cNvCxnSpPr>
          <p:nvPr/>
        </p:nvCxnSpPr>
        <p:spPr>
          <a:xfrm>
            <a:off x="1914119" y="3303428"/>
            <a:ext cx="270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橢圓 60">
            <a:extLst>
              <a:ext uri="{FF2B5EF4-FFF2-40B4-BE49-F238E27FC236}">
                <a16:creationId xmlns:a16="http://schemas.microsoft.com/office/drawing/2014/main" id="{020A4089-760B-CF45-95B8-5E7D68844F52}"/>
              </a:ext>
            </a:extLst>
          </p:cNvPr>
          <p:cNvSpPr/>
          <p:nvPr/>
        </p:nvSpPr>
        <p:spPr>
          <a:xfrm>
            <a:off x="3745711" y="3234958"/>
            <a:ext cx="128459" cy="123253"/>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5" name="橢圓 61">
            <a:extLst>
              <a:ext uri="{FF2B5EF4-FFF2-40B4-BE49-F238E27FC236}">
                <a16:creationId xmlns:a16="http://schemas.microsoft.com/office/drawing/2014/main" id="{3441C7CD-446F-7D40-A78F-B28F980F0285}"/>
              </a:ext>
            </a:extLst>
          </p:cNvPr>
          <p:cNvSpPr/>
          <p:nvPr/>
        </p:nvSpPr>
        <p:spPr>
          <a:xfrm>
            <a:off x="3607113" y="3234958"/>
            <a:ext cx="128459" cy="123253"/>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7" name="橢圓 62">
            <a:extLst>
              <a:ext uri="{FF2B5EF4-FFF2-40B4-BE49-F238E27FC236}">
                <a16:creationId xmlns:a16="http://schemas.microsoft.com/office/drawing/2014/main" id="{08DA1690-A2E9-0A44-B649-55A92FAB9BC2}"/>
              </a:ext>
            </a:extLst>
          </p:cNvPr>
          <p:cNvSpPr/>
          <p:nvPr/>
        </p:nvSpPr>
        <p:spPr>
          <a:xfrm>
            <a:off x="3868653" y="3234957"/>
            <a:ext cx="128459" cy="123253"/>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8" name="橢圓 63">
            <a:extLst>
              <a:ext uri="{FF2B5EF4-FFF2-40B4-BE49-F238E27FC236}">
                <a16:creationId xmlns:a16="http://schemas.microsoft.com/office/drawing/2014/main" id="{39A43591-37B6-8A4A-9593-D6867C2FE760}"/>
              </a:ext>
            </a:extLst>
          </p:cNvPr>
          <p:cNvSpPr/>
          <p:nvPr/>
        </p:nvSpPr>
        <p:spPr>
          <a:xfrm>
            <a:off x="3409802" y="3233490"/>
            <a:ext cx="128459" cy="123253"/>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9" name="橢圓 64">
            <a:extLst>
              <a:ext uri="{FF2B5EF4-FFF2-40B4-BE49-F238E27FC236}">
                <a16:creationId xmlns:a16="http://schemas.microsoft.com/office/drawing/2014/main" id="{FB57862F-CF24-6D48-8C30-7CF34039BFA0}"/>
              </a:ext>
            </a:extLst>
          </p:cNvPr>
          <p:cNvSpPr/>
          <p:nvPr/>
        </p:nvSpPr>
        <p:spPr>
          <a:xfrm>
            <a:off x="4074920" y="3241801"/>
            <a:ext cx="128459" cy="123253"/>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0" name="橢圓 65">
            <a:extLst>
              <a:ext uri="{FF2B5EF4-FFF2-40B4-BE49-F238E27FC236}">
                <a16:creationId xmlns:a16="http://schemas.microsoft.com/office/drawing/2014/main" id="{204238E6-66CB-174E-BBC6-A7B776A3345E}"/>
              </a:ext>
            </a:extLst>
          </p:cNvPr>
          <p:cNvSpPr/>
          <p:nvPr/>
        </p:nvSpPr>
        <p:spPr>
          <a:xfrm>
            <a:off x="2610199" y="3226647"/>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1" name="橢圓 66">
            <a:extLst>
              <a:ext uri="{FF2B5EF4-FFF2-40B4-BE49-F238E27FC236}">
                <a16:creationId xmlns:a16="http://schemas.microsoft.com/office/drawing/2014/main" id="{63D5A867-9768-604D-AE80-4E0C2C8C954C}"/>
              </a:ext>
            </a:extLst>
          </p:cNvPr>
          <p:cNvSpPr/>
          <p:nvPr/>
        </p:nvSpPr>
        <p:spPr>
          <a:xfrm>
            <a:off x="2471600" y="3226646"/>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2" name="橢圓 67">
            <a:extLst>
              <a:ext uri="{FF2B5EF4-FFF2-40B4-BE49-F238E27FC236}">
                <a16:creationId xmlns:a16="http://schemas.microsoft.com/office/drawing/2014/main" id="{28DE8BEE-9108-6A49-8FC1-9AB531A6A026}"/>
              </a:ext>
            </a:extLst>
          </p:cNvPr>
          <p:cNvSpPr/>
          <p:nvPr/>
        </p:nvSpPr>
        <p:spPr>
          <a:xfrm>
            <a:off x="2733140" y="3226646"/>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3" name="橢圓 68">
            <a:extLst>
              <a:ext uri="{FF2B5EF4-FFF2-40B4-BE49-F238E27FC236}">
                <a16:creationId xmlns:a16="http://schemas.microsoft.com/office/drawing/2014/main" id="{2D14EBC2-4967-6840-BEBF-0E45A7D838CB}"/>
              </a:ext>
            </a:extLst>
          </p:cNvPr>
          <p:cNvSpPr/>
          <p:nvPr/>
        </p:nvSpPr>
        <p:spPr>
          <a:xfrm>
            <a:off x="2274290" y="3225179"/>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4" name="橢圓 69">
            <a:extLst>
              <a:ext uri="{FF2B5EF4-FFF2-40B4-BE49-F238E27FC236}">
                <a16:creationId xmlns:a16="http://schemas.microsoft.com/office/drawing/2014/main" id="{DD40B358-7673-054D-892A-A1983FBA0E2A}"/>
              </a:ext>
            </a:extLst>
          </p:cNvPr>
          <p:cNvSpPr/>
          <p:nvPr/>
        </p:nvSpPr>
        <p:spPr>
          <a:xfrm>
            <a:off x="2939408" y="3233489"/>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6" name="手繪多邊形: 圖案 70">
            <a:extLst>
              <a:ext uri="{FF2B5EF4-FFF2-40B4-BE49-F238E27FC236}">
                <a16:creationId xmlns:a16="http://schemas.microsoft.com/office/drawing/2014/main" id="{F906FDA7-B1C9-8B44-8845-94062A3F7968}"/>
              </a:ext>
            </a:extLst>
          </p:cNvPr>
          <p:cNvSpPr/>
          <p:nvPr/>
        </p:nvSpPr>
        <p:spPr>
          <a:xfrm rot="21343433">
            <a:off x="2264822" y="2422035"/>
            <a:ext cx="1895832" cy="727690"/>
          </a:xfrm>
          <a:custGeom>
            <a:avLst/>
            <a:gdLst>
              <a:gd name="connsiteX0" fmla="*/ 0 w 2532185"/>
              <a:gd name="connsiteY0" fmla="*/ 897768 h 897768"/>
              <a:gd name="connsiteX1" fmla="*/ 1111348 w 2532185"/>
              <a:gd name="connsiteY1" fmla="*/ 714888 h 897768"/>
              <a:gd name="connsiteX2" fmla="*/ 1688124 w 2532185"/>
              <a:gd name="connsiteY2" fmla="*/ 95909 h 897768"/>
              <a:gd name="connsiteX3" fmla="*/ 2532185 w 2532185"/>
              <a:gd name="connsiteY3" fmla="*/ 11503 h 897768"/>
              <a:gd name="connsiteX0" fmla="*/ 0 w 2532185"/>
              <a:gd name="connsiteY0" fmla="*/ 897768 h 960905"/>
              <a:gd name="connsiteX1" fmla="*/ 1216231 w 2532185"/>
              <a:gd name="connsiteY1" fmla="*/ 908987 h 960905"/>
              <a:gd name="connsiteX2" fmla="*/ 1688124 w 2532185"/>
              <a:gd name="connsiteY2" fmla="*/ 95909 h 960905"/>
              <a:gd name="connsiteX3" fmla="*/ 2532185 w 2532185"/>
              <a:gd name="connsiteY3" fmla="*/ 11503 h 960905"/>
              <a:gd name="connsiteX0" fmla="*/ 0 w 2532185"/>
              <a:gd name="connsiteY0" fmla="*/ 897768 h 1010264"/>
              <a:gd name="connsiteX1" fmla="*/ 1216231 w 2532185"/>
              <a:gd name="connsiteY1" fmla="*/ 908987 h 1010264"/>
              <a:gd name="connsiteX2" fmla="*/ 1688124 w 2532185"/>
              <a:gd name="connsiteY2" fmla="*/ 95909 h 1010264"/>
              <a:gd name="connsiteX3" fmla="*/ 2532185 w 2532185"/>
              <a:gd name="connsiteY3" fmla="*/ 11503 h 1010264"/>
              <a:gd name="connsiteX0" fmla="*/ 0 w 2532185"/>
              <a:gd name="connsiteY0" fmla="*/ 889666 h 1002162"/>
              <a:gd name="connsiteX1" fmla="*/ 1216231 w 2532185"/>
              <a:gd name="connsiteY1" fmla="*/ 900885 h 1002162"/>
              <a:gd name="connsiteX2" fmla="*/ 1688124 w 2532185"/>
              <a:gd name="connsiteY2" fmla="*/ 87807 h 1002162"/>
              <a:gd name="connsiteX3" fmla="*/ 2532185 w 2532185"/>
              <a:gd name="connsiteY3" fmla="*/ 3401 h 1002162"/>
              <a:gd name="connsiteX0" fmla="*/ 0 w 2532185"/>
              <a:gd name="connsiteY0" fmla="*/ 941154 h 1012995"/>
              <a:gd name="connsiteX1" fmla="*/ 1216231 w 2532185"/>
              <a:gd name="connsiteY1" fmla="*/ 952373 h 1012995"/>
              <a:gd name="connsiteX2" fmla="*/ 1630158 w 2532185"/>
              <a:gd name="connsiteY2" fmla="*/ 20342 h 1012995"/>
              <a:gd name="connsiteX3" fmla="*/ 2532185 w 2532185"/>
              <a:gd name="connsiteY3" fmla="*/ 54889 h 1012995"/>
            </a:gdLst>
            <a:ahLst/>
            <a:cxnLst>
              <a:cxn ang="0">
                <a:pos x="connsiteX0" y="connsiteY0"/>
              </a:cxn>
              <a:cxn ang="0">
                <a:pos x="connsiteX1" y="connsiteY1"/>
              </a:cxn>
              <a:cxn ang="0">
                <a:pos x="connsiteX2" y="connsiteY2"/>
              </a:cxn>
              <a:cxn ang="0">
                <a:pos x="connsiteX3" y="connsiteY3"/>
              </a:cxn>
            </a:cxnLst>
            <a:rect l="l" t="t" r="r" b="b"/>
            <a:pathLst>
              <a:path w="2532185" h="1012995">
                <a:moveTo>
                  <a:pt x="0" y="941154"/>
                </a:moveTo>
                <a:cubicBezTo>
                  <a:pt x="414997" y="916535"/>
                  <a:pt x="944538" y="1105842"/>
                  <a:pt x="1216231" y="952373"/>
                </a:cubicBezTo>
                <a:cubicBezTo>
                  <a:pt x="1487924" y="798904"/>
                  <a:pt x="1393352" y="137573"/>
                  <a:pt x="1630158" y="20342"/>
                </a:cubicBezTo>
                <a:cubicBezTo>
                  <a:pt x="1991287" y="-35059"/>
                  <a:pt x="2228557" y="38476"/>
                  <a:pt x="2532185" y="5488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B46F6D4B-41E2-0B46-B9CE-605C0D9223A4}"/>
              </a:ext>
            </a:extLst>
          </p:cNvPr>
          <p:cNvSpPr/>
          <p:nvPr/>
        </p:nvSpPr>
        <p:spPr>
          <a:xfrm>
            <a:off x="707543" y="1868208"/>
            <a:ext cx="971982" cy="2612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GAN</a:t>
            </a:r>
            <a:endParaRPr kumimoji="1" lang="zh-CN" altLang="en-US" dirty="0"/>
          </a:p>
        </p:txBody>
      </p:sp>
      <p:sp>
        <p:nvSpPr>
          <p:cNvPr id="45" name="文本框 44">
            <a:extLst>
              <a:ext uri="{FF2B5EF4-FFF2-40B4-BE49-F238E27FC236}">
                <a16:creationId xmlns:a16="http://schemas.microsoft.com/office/drawing/2014/main" id="{C71FEF7A-4F6E-2A41-A02B-58B091EB81F0}"/>
              </a:ext>
            </a:extLst>
          </p:cNvPr>
          <p:cNvSpPr txBox="1"/>
          <p:nvPr/>
        </p:nvSpPr>
        <p:spPr>
          <a:xfrm>
            <a:off x="400770" y="6363739"/>
            <a:ext cx="4213013" cy="307777"/>
          </a:xfrm>
          <a:prstGeom prst="rect">
            <a:avLst/>
          </a:prstGeom>
          <a:noFill/>
        </p:spPr>
        <p:txBody>
          <a:bodyPr wrap="none" rtlCol="0">
            <a:spAutoFit/>
          </a:bodyPr>
          <a:lstStyle/>
          <a:p>
            <a:r>
              <a:rPr lang="zh-TW" altLang="en-US" sz="1400" dirty="0">
                <a:solidFill>
                  <a:schemeClr val="bg1"/>
                </a:solidFill>
              </a:rPr>
              <a:t>https://vincentherrmann.github.io/blog/wasserstein/</a:t>
            </a:r>
            <a:endParaRPr kumimoji="1" lang="zh-CN" altLang="en-US" sz="1400" dirty="0">
              <a:solidFill>
                <a:schemeClr val="bg1"/>
              </a:solidFill>
            </a:endParaRPr>
          </a:p>
        </p:txBody>
      </p:sp>
      <p:grpSp>
        <p:nvGrpSpPr>
          <p:cNvPr id="50" name="组合 49">
            <a:extLst>
              <a:ext uri="{FF2B5EF4-FFF2-40B4-BE49-F238E27FC236}">
                <a16:creationId xmlns:a16="http://schemas.microsoft.com/office/drawing/2014/main" id="{BD182C95-DCFB-ED4F-AF8C-00B04C40D641}"/>
              </a:ext>
            </a:extLst>
          </p:cNvPr>
          <p:cNvGrpSpPr/>
          <p:nvPr/>
        </p:nvGrpSpPr>
        <p:grpSpPr>
          <a:xfrm>
            <a:off x="696605" y="2304398"/>
            <a:ext cx="7551436" cy="2000309"/>
            <a:chOff x="696605" y="2304398"/>
            <a:chExt cx="7551436" cy="2000309"/>
          </a:xfrm>
        </p:grpSpPr>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FAADF525-47DF-FF4D-9720-65BFABD1F708}"/>
                    </a:ext>
                  </a:extLst>
                </p:cNvPr>
                <p:cNvSpPr/>
                <p:nvPr/>
              </p:nvSpPr>
              <p:spPr>
                <a:xfrm>
                  <a:off x="1611737" y="3525286"/>
                  <a:ext cx="6636304" cy="499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2000" i="1" smtClean="0">
                                <a:latin typeface="Cambria Math" panose="02040503050406030204" pitchFamily="18" charset="0"/>
                              </a:rPr>
                            </m:ctrlPr>
                          </m:funcPr>
                          <m:fNa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ℒ</m:t>
                                </m:r>
                              </m:e>
                              <m:sub>
                                <m:r>
                                  <a:rPr lang="en-US" altLang="zh-CN" sz="2000" b="0" i="1" smtClean="0">
                                    <a:latin typeface="Cambria Math" panose="02040503050406030204" pitchFamily="18" charset="0"/>
                                    <a:ea typeface="Cambria Math" panose="02040503050406030204" pitchFamily="18" charset="0"/>
                                  </a:rPr>
                                  <m:t>𝐿𝑆</m:t>
                                </m:r>
                                <m:r>
                                  <a:rPr lang="en-US" altLang="zh-CN" sz="2000" i="1">
                                    <a:latin typeface="Cambria Math" panose="02040503050406030204" pitchFamily="18" charset="0"/>
                                    <a:ea typeface="Cambria Math" panose="02040503050406030204" pitchFamily="18" charset="0"/>
                                  </a:rPr>
                                  <m:t>𝐺𝐴𝑁</m:t>
                                </m:r>
                              </m:sub>
                            </m:sSub>
                            <m:r>
                              <a:rPr lang="en-US" altLang="zh-CN" sz="2000" i="1">
                                <a:latin typeface="Cambria Math" panose="02040503050406030204" pitchFamily="18" charset="0"/>
                              </a:rPr>
                              <m:t>=</m:t>
                            </m:r>
                            <m:r>
                              <a:rPr lang="zh-CN" altLang="en-US" sz="2000" b="0" i="1" smtClean="0">
                                <a:latin typeface="Cambria Math" panose="02040503050406030204" pitchFamily="18" charset="0"/>
                              </a:rPr>
                              <m:t> </m:t>
                            </m:r>
                            <m:limLow>
                              <m:limLowPr>
                                <m:ctrlPr>
                                  <a:rPr lang="en-US" altLang="zh-TW" sz="2000" i="1">
                                    <a:latin typeface="Cambria Math" panose="02040503050406030204" pitchFamily="18" charset="0"/>
                                  </a:rPr>
                                </m:ctrlPr>
                              </m:limLowPr>
                              <m:e>
                                <m:r>
                                  <m:rPr>
                                    <m:sty m:val="p"/>
                                  </m:rPr>
                                  <a:rPr lang="en-US" altLang="zh-TW" sz="2000">
                                    <a:latin typeface="Cambria Math" panose="02040503050406030204" pitchFamily="18" charset="0"/>
                                  </a:rPr>
                                  <m:t>min</m:t>
                                </m:r>
                              </m:e>
                              <m:lim>
                                <m:r>
                                  <a:rPr lang="en-US" altLang="zh-TW" sz="2000" i="1" smtClean="0">
                                    <a:latin typeface="Cambria Math" panose="02040503050406030204" pitchFamily="18" charset="0"/>
                                  </a:rPr>
                                  <m:t>𝐺</m:t>
                                </m:r>
                              </m:lim>
                            </m:limLow>
                          </m:fName>
                          <m:e>
                            <m:func>
                              <m:funcPr>
                                <m:ctrlPr>
                                  <a:rPr lang="en-US" altLang="zh-TW" sz="2000" i="1">
                                    <a:latin typeface="Cambria Math" panose="02040503050406030204" pitchFamily="18" charset="0"/>
                                  </a:rPr>
                                </m:ctrlPr>
                              </m:funcPr>
                              <m:fName>
                                <m:limLow>
                                  <m:limLowPr>
                                    <m:ctrlPr>
                                      <a:rPr lang="en-US" altLang="zh-TW" sz="2000" i="1">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r>
                                      <a:rPr lang="en-US" altLang="zh-TW" sz="2000" i="1">
                                        <a:latin typeface="Cambria Math" panose="02040503050406030204" pitchFamily="18" charset="0"/>
                                      </a:rPr>
                                      <m:t>𝐷</m:t>
                                    </m:r>
                                  </m:lim>
                                </m:limLow>
                              </m:fName>
                              <m:e>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2000" i="1">
                                        <a:solidFill>
                                          <a:prstClr val="black"/>
                                        </a:solidFill>
                                        <a:latin typeface="Cambria Math" panose="02040503050406030204" pitchFamily="18" charset="0"/>
                                      </a:rPr>
                                    </m:ctrlPr>
                                  </m:dPr>
                                  <m:e>
                                    <m:sSup>
                                      <m:sSupPr>
                                        <m:ctrlPr>
                                          <a:rPr lang="en-US" altLang="zh-TW"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m:t>
                                        </m:r>
                                        <m:r>
                                          <a:rPr lang="en-US" altLang="zh-TW" sz="2000" i="1">
                                            <a:solidFill>
                                              <a:prstClr val="black"/>
                                            </a:solidFill>
                                            <a:latin typeface="Cambria Math" panose="02040503050406030204" pitchFamily="18" charset="0"/>
                                          </a:rPr>
                                          <m:t>𝐷</m:t>
                                        </m:r>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r>
                                          <a:rPr lang="en-US" altLang="zh-CN" sz="2000" b="0" i="1" smtClean="0">
                                            <a:solidFill>
                                              <a:prstClr val="black"/>
                                            </a:solidFill>
                                            <a:latin typeface="Cambria Math" panose="02040503050406030204" pitchFamily="18" charset="0"/>
                                          </a:rPr>
                                          <m:t>−1)</m:t>
                                        </m:r>
                                      </m:e>
                                      <m:sup>
                                        <m:r>
                                          <a:rPr lang="en-US" altLang="zh-CN" sz="2000" b="0" i="1" smtClean="0">
                                            <a:solidFill>
                                              <a:prstClr val="black"/>
                                            </a:solidFill>
                                            <a:latin typeface="Cambria Math" panose="02040503050406030204" pitchFamily="18" charset="0"/>
                                          </a:rPr>
                                          <m:t>2</m:t>
                                        </m:r>
                                      </m:sup>
                                    </m:sSup>
                                  </m:e>
                                </m:d>
                                <m:r>
                                  <a:rPr lang="en-US" altLang="zh-TW" sz="2000" i="1">
                                    <a:solidFill>
                                      <a:prstClr val="black"/>
                                    </a:solidFill>
                                    <a:latin typeface="Cambria Math" panose="02040503050406030204" pitchFamily="18" charset="0"/>
                                  </a:rPr>
                                  <m:t>+</m:t>
                                </m:r>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𝐸</m:t>
                                    </m:r>
                                  </m:e>
                                  <m:sub>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ea typeface="Cambria Math" panose="02040503050406030204" pitchFamily="18" charset="0"/>
                                      </a:rPr>
                                      <m:t>∼</m:t>
                                    </m:r>
                                    <m:sSub>
                                      <m:sSubPr>
                                        <m:ctrlPr>
                                          <a:rPr lang="en-US" altLang="zh-TW" sz="2000" i="1">
                                            <a:solidFill>
                                              <a:prstClr val="black"/>
                                            </a:solidFill>
                                            <a:latin typeface="Cambria Math" panose="02040503050406030204" pitchFamily="18" charset="0"/>
                                            <a:ea typeface="Cambria Math" panose="02040503050406030204" pitchFamily="18" charset="0"/>
                                          </a:rPr>
                                        </m:ctrlPr>
                                      </m:sSubPr>
                                      <m:e>
                                        <m:r>
                                          <a:rPr lang="en-US" altLang="zh-TW" sz="2000" i="1">
                                            <a:solidFill>
                                              <a:prstClr val="black"/>
                                            </a:solidFill>
                                            <a:latin typeface="Cambria Math" panose="02040503050406030204" pitchFamily="18" charset="0"/>
                                            <a:ea typeface="Cambria Math" panose="02040503050406030204" pitchFamily="18" charset="0"/>
                                          </a:rPr>
                                          <m:t>𝑃</m:t>
                                        </m:r>
                                      </m:e>
                                      <m:sub>
                                        <m:r>
                                          <a:rPr lang="en-US" altLang="zh-TW" sz="2000" i="1">
                                            <a:solidFill>
                                              <a:prstClr val="black"/>
                                            </a:solidFill>
                                            <a:latin typeface="Cambria Math" panose="02040503050406030204" pitchFamily="18" charset="0"/>
                                            <a:ea typeface="Cambria Math" panose="02040503050406030204" pitchFamily="18" charset="0"/>
                                          </a:rPr>
                                          <m:t>𝐺</m:t>
                                        </m:r>
                                      </m:sub>
                                    </m:sSub>
                                  </m:sub>
                                </m:sSub>
                                <m:d>
                                  <m:dPr>
                                    <m:begChr m:val="["/>
                                    <m:endChr m:val="]"/>
                                    <m:ctrlPr>
                                      <a:rPr lang="en-US" altLang="zh-TW" sz="2000" i="1" smtClean="0">
                                        <a:solidFill>
                                          <a:prstClr val="black"/>
                                        </a:solidFill>
                                        <a:latin typeface="Cambria Math" panose="02040503050406030204" pitchFamily="18" charset="0"/>
                                      </a:rPr>
                                    </m:ctrlPr>
                                  </m:dPr>
                                  <m:e>
                                    <m:sSup>
                                      <m:sSupPr>
                                        <m:ctrlPr>
                                          <a:rPr lang="en-US" altLang="zh-TW" sz="200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𝐷</m:t>
                                        </m:r>
                                        <m:r>
                                          <a:rPr lang="en-US" altLang="zh-CN" sz="2000" b="0" i="1" smtClean="0">
                                            <a:solidFill>
                                              <a:prstClr val="black"/>
                                            </a:solidFill>
                                            <a:latin typeface="Cambria Math" panose="02040503050406030204" pitchFamily="18" charset="0"/>
                                          </a:rPr>
                                          <m:t>(</m:t>
                                        </m:r>
                                        <m:r>
                                          <a:rPr lang="en-US" altLang="zh-CN" sz="2000" b="0" i="1" smtClean="0">
                                            <a:solidFill>
                                              <a:prstClr val="black"/>
                                            </a:solidFill>
                                            <a:latin typeface="Cambria Math" panose="02040503050406030204" pitchFamily="18" charset="0"/>
                                          </a:rPr>
                                          <m:t>𝑥</m:t>
                                        </m:r>
                                        <m:r>
                                          <a:rPr lang="en-US" altLang="zh-CN" sz="2000" b="0" i="1" smtClean="0">
                                            <a:solidFill>
                                              <a:prstClr val="black"/>
                                            </a:solidFill>
                                            <a:latin typeface="Cambria Math" panose="02040503050406030204" pitchFamily="18" charset="0"/>
                                          </a:rPr>
                                          <m:t>)</m:t>
                                        </m:r>
                                      </m:e>
                                      <m:sup>
                                        <m:r>
                                          <a:rPr lang="en-US" altLang="zh-CN" sz="2000" b="0" i="1" smtClean="0">
                                            <a:solidFill>
                                              <a:prstClr val="black"/>
                                            </a:solidFill>
                                            <a:latin typeface="Cambria Math" panose="02040503050406030204" pitchFamily="18" charset="0"/>
                                          </a:rPr>
                                          <m:t>2</m:t>
                                        </m:r>
                                      </m:sup>
                                    </m:sSup>
                                  </m:e>
                                </m:d>
                                <m:r>
                                  <m:rPr>
                                    <m:nor/>
                                  </m:rPr>
                                  <a:rPr lang="zh-CN" altLang="en-US" sz="2000" dirty="0"/>
                                  <m:t> </m:t>
                                </m:r>
                              </m:e>
                            </m:func>
                          </m:e>
                        </m:func>
                      </m:oMath>
                    </m:oMathPara>
                  </a14:m>
                  <a:endParaRPr lang="zh-CN" altLang="en-US" sz="2000" dirty="0"/>
                </a:p>
              </p:txBody>
            </p:sp>
          </mc:Choice>
          <mc:Fallback xmlns="">
            <p:sp>
              <p:nvSpPr>
                <p:cNvPr id="73" name="矩形 72">
                  <a:extLst>
                    <a:ext uri="{FF2B5EF4-FFF2-40B4-BE49-F238E27FC236}">
                      <a16:creationId xmlns:a16="http://schemas.microsoft.com/office/drawing/2014/main" id="{FAADF525-47DF-FF4D-9720-65BFABD1F708}"/>
                    </a:ext>
                  </a:extLst>
                </p:cNvPr>
                <p:cNvSpPr>
                  <a:spLocks noRot="1" noChangeAspect="1" noMove="1" noResize="1" noEditPoints="1" noAdjustHandles="1" noChangeArrowheads="1" noChangeShapeType="1" noTextEdit="1"/>
                </p:cNvSpPr>
                <p:nvPr/>
              </p:nvSpPr>
              <p:spPr>
                <a:xfrm>
                  <a:off x="1611737" y="3525286"/>
                  <a:ext cx="6636304" cy="499560"/>
                </a:xfrm>
                <a:prstGeom prst="rect">
                  <a:avLst/>
                </a:prstGeom>
                <a:blipFill>
                  <a:blip r:embed="rId6"/>
                  <a:stretch>
                    <a:fillRect t="-2500"/>
                  </a:stretch>
                </a:blipFill>
              </p:spPr>
              <p:txBody>
                <a:bodyPr/>
                <a:lstStyle/>
                <a:p>
                  <a:r>
                    <a:rPr lang="zh-CN" altLang="en-US">
                      <a:noFill/>
                    </a:rPr>
                    <a:t> </a:t>
                  </a:r>
                </a:p>
              </p:txBody>
            </p:sp>
          </mc:Fallback>
        </mc:AlternateContent>
        <p:grpSp>
          <p:nvGrpSpPr>
            <p:cNvPr id="49" name="组合 48">
              <a:extLst>
                <a:ext uri="{FF2B5EF4-FFF2-40B4-BE49-F238E27FC236}">
                  <a16:creationId xmlns:a16="http://schemas.microsoft.com/office/drawing/2014/main" id="{2ECC360F-A70E-014D-8BFE-DA303C0CB7CA}"/>
                </a:ext>
              </a:extLst>
            </p:cNvPr>
            <p:cNvGrpSpPr/>
            <p:nvPr/>
          </p:nvGrpSpPr>
          <p:grpSpPr>
            <a:xfrm>
              <a:off x="4929198" y="2304398"/>
              <a:ext cx="3016461" cy="1257965"/>
              <a:chOff x="4929198" y="2304398"/>
              <a:chExt cx="3016461" cy="1257965"/>
            </a:xfrm>
          </p:grpSpPr>
          <p:cxnSp>
            <p:nvCxnSpPr>
              <p:cNvPr id="77" name="直線接點 3">
                <a:extLst>
                  <a:ext uri="{FF2B5EF4-FFF2-40B4-BE49-F238E27FC236}">
                    <a16:creationId xmlns:a16="http://schemas.microsoft.com/office/drawing/2014/main" id="{E196B072-93F4-1D43-B8BA-D04917824DDC}"/>
                  </a:ext>
                </a:extLst>
              </p:cNvPr>
              <p:cNvCxnSpPr>
                <a:cxnSpLocks/>
              </p:cNvCxnSpPr>
              <p:nvPr/>
            </p:nvCxnSpPr>
            <p:spPr>
              <a:xfrm>
                <a:off x="4929198" y="3263888"/>
                <a:ext cx="270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橢圓 5">
                <a:extLst>
                  <a:ext uri="{FF2B5EF4-FFF2-40B4-BE49-F238E27FC236}">
                    <a16:creationId xmlns:a16="http://schemas.microsoft.com/office/drawing/2014/main" id="{1FBB2D4E-B46A-B249-930B-0FD26794EA98}"/>
                  </a:ext>
                </a:extLst>
              </p:cNvPr>
              <p:cNvSpPr/>
              <p:nvPr/>
            </p:nvSpPr>
            <p:spPr>
              <a:xfrm>
                <a:off x="6760791" y="3195419"/>
                <a:ext cx="128459" cy="123253"/>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0" name="橢圓 6">
                <a:extLst>
                  <a:ext uri="{FF2B5EF4-FFF2-40B4-BE49-F238E27FC236}">
                    <a16:creationId xmlns:a16="http://schemas.microsoft.com/office/drawing/2014/main" id="{B7DB84FF-902C-C640-8742-FA1C8C240803}"/>
                  </a:ext>
                </a:extLst>
              </p:cNvPr>
              <p:cNvSpPr/>
              <p:nvPr/>
            </p:nvSpPr>
            <p:spPr>
              <a:xfrm>
                <a:off x="6622193" y="3195418"/>
                <a:ext cx="128459" cy="123253"/>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2" name="橢圓 7">
                <a:extLst>
                  <a:ext uri="{FF2B5EF4-FFF2-40B4-BE49-F238E27FC236}">
                    <a16:creationId xmlns:a16="http://schemas.microsoft.com/office/drawing/2014/main" id="{57FD6ADD-21FB-EA45-AC61-A00845E69D7B}"/>
                  </a:ext>
                </a:extLst>
              </p:cNvPr>
              <p:cNvSpPr/>
              <p:nvPr/>
            </p:nvSpPr>
            <p:spPr>
              <a:xfrm>
                <a:off x="6883732" y="3195417"/>
                <a:ext cx="128459" cy="123253"/>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3" name="橢圓 8">
                <a:extLst>
                  <a:ext uri="{FF2B5EF4-FFF2-40B4-BE49-F238E27FC236}">
                    <a16:creationId xmlns:a16="http://schemas.microsoft.com/office/drawing/2014/main" id="{99381B6D-2B23-8447-8206-8AB151474AFE}"/>
                  </a:ext>
                </a:extLst>
              </p:cNvPr>
              <p:cNvSpPr/>
              <p:nvPr/>
            </p:nvSpPr>
            <p:spPr>
              <a:xfrm>
                <a:off x="6424882" y="3193950"/>
                <a:ext cx="128459" cy="123253"/>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5" name="橢圓 9">
                <a:extLst>
                  <a:ext uri="{FF2B5EF4-FFF2-40B4-BE49-F238E27FC236}">
                    <a16:creationId xmlns:a16="http://schemas.microsoft.com/office/drawing/2014/main" id="{ADAF5447-5891-1147-81C2-4B659BD52323}"/>
                  </a:ext>
                </a:extLst>
              </p:cNvPr>
              <p:cNvSpPr/>
              <p:nvPr/>
            </p:nvSpPr>
            <p:spPr>
              <a:xfrm>
                <a:off x="7090000" y="3202261"/>
                <a:ext cx="128459" cy="123253"/>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6" name="橢圓 11">
                <a:extLst>
                  <a:ext uri="{FF2B5EF4-FFF2-40B4-BE49-F238E27FC236}">
                    <a16:creationId xmlns:a16="http://schemas.microsoft.com/office/drawing/2014/main" id="{CEC4818A-4714-0B4A-B121-DC153E4E7B01}"/>
                  </a:ext>
                </a:extLst>
              </p:cNvPr>
              <p:cNvSpPr/>
              <p:nvPr/>
            </p:nvSpPr>
            <p:spPr>
              <a:xfrm>
                <a:off x="5625278" y="3187107"/>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8" name="橢圓 12">
                <a:extLst>
                  <a:ext uri="{FF2B5EF4-FFF2-40B4-BE49-F238E27FC236}">
                    <a16:creationId xmlns:a16="http://schemas.microsoft.com/office/drawing/2014/main" id="{1E33200F-474A-C44E-A6C6-7695074D0667}"/>
                  </a:ext>
                </a:extLst>
              </p:cNvPr>
              <p:cNvSpPr/>
              <p:nvPr/>
            </p:nvSpPr>
            <p:spPr>
              <a:xfrm>
                <a:off x="5486680" y="3187107"/>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9" name="橢圓 13">
                <a:extLst>
                  <a:ext uri="{FF2B5EF4-FFF2-40B4-BE49-F238E27FC236}">
                    <a16:creationId xmlns:a16="http://schemas.microsoft.com/office/drawing/2014/main" id="{B3EEE08E-AB65-674B-A96C-0453F09F8121}"/>
                  </a:ext>
                </a:extLst>
              </p:cNvPr>
              <p:cNvSpPr/>
              <p:nvPr/>
            </p:nvSpPr>
            <p:spPr>
              <a:xfrm>
                <a:off x="5748219" y="3187106"/>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0" name="橢圓 14">
                <a:extLst>
                  <a:ext uri="{FF2B5EF4-FFF2-40B4-BE49-F238E27FC236}">
                    <a16:creationId xmlns:a16="http://schemas.microsoft.com/office/drawing/2014/main" id="{8F6662F9-3953-3740-9E61-A2E7CBC5DCF2}"/>
                  </a:ext>
                </a:extLst>
              </p:cNvPr>
              <p:cNvSpPr/>
              <p:nvPr/>
            </p:nvSpPr>
            <p:spPr>
              <a:xfrm>
                <a:off x="5289369" y="3185639"/>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橢圓 15">
                <a:extLst>
                  <a:ext uri="{FF2B5EF4-FFF2-40B4-BE49-F238E27FC236}">
                    <a16:creationId xmlns:a16="http://schemas.microsoft.com/office/drawing/2014/main" id="{4BE5AB46-7F0F-CF4F-A024-704E5F34CF81}"/>
                  </a:ext>
                </a:extLst>
              </p:cNvPr>
              <p:cNvSpPr/>
              <p:nvPr/>
            </p:nvSpPr>
            <p:spPr>
              <a:xfrm>
                <a:off x="5954487" y="3193950"/>
                <a:ext cx="128459" cy="123253"/>
              </a:xfrm>
              <a:prstGeom prst="ellipse">
                <a:avLst/>
              </a:prstGeom>
              <a:solidFill>
                <a:srgbClr val="5454B8"/>
              </a:solidFill>
              <a:ln>
                <a:solidFill>
                  <a:srgbClr val="5454B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2" name="直線接點 10">
                <a:extLst>
                  <a:ext uri="{FF2B5EF4-FFF2-40B4-BE49-F238E27FC236}">
                    <a16:creationId xmlns:a16="http://schemas.microsoft.com/office/drawing/2014/main" id="{5EFEE4A0-B267-AC4D-BECA-795954E20067}"/>
                  </a:ext>
                </a:extLst>
              </p:cNvPr>
              <p:cNvCxnSpPr>
                <a:cxnSpLocks/>
              </p:cNvCxnSpPr>
              <p:nvPr/>
            </p:nvCxnSpPr>
            <p:spPr>
              <a:xfrm flipV="1">
                <a:off x="5293107" y="2304398"/>
                <a:ext cx="2045097" cy="12579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文字方塊 33">
                <a:extLst>
                  <a:ext uri="{FF2B5EF4-FFF2-40B4-BE49-F238E27FC236}">
                    <a16:creationId xmlns:a16="http://schemas.microsoft.com/office/drawing/2014/main" id="{E328B261-6EBC-3448-B3FF-9DB13E6B56E1}"/>
                  </a:ext>
                </a:extLst>
              </p:cNvPr>
              <p:cNvSpPr txBox="1"/>
              <p:nvPr/>
            </p:nvSpPr>
            <p:spPr>
              <a:xfrm>
                <a:off x="7646938" y="3107416"/>
                <a:ext cx="298721" cy="331639"/>
              </a:xfrm>
              <a:prstGeom prst="rect">
                <a:avLst/>
              </a:prstGeom>
              <a:noFill/>
            </p:spPr>
            <p:txBody>
              <a:bodyPr wrap="square" rtlCol="0">
                <a:spAutoFit/>
              </a:bodyPr>
              <a:lstStyle/>
              <a:p>
                <a:r>
                  <a:rPr lang="en-US" altLang="zh-TW" sz="2400" dirty="0"/>
                  <a:t>0</a:t>
                </a:r>
                <a:endParaRPr lang="zh-TW" altLang="en-US" sz="2400" dirty="0"/>
              </a:p>
            </p:txBody>
          </p:sp>
          <p:cxnSp>
            <p:nvCxnSpPr>
              <p:cNvPr id="111" name="直線接點 72">
                <a:extLst>
                  <a:ext uri="{FF2B5EF4-FFF2-40B4-BE49-F238E27FC236}">
                    <a16:creationId xmlns:a16="http://schemas.microsoft.com/office/drawing/2014/main" id="{3A65E177-0694-5949-A10D-9001D02B615C}"/>
                  </a:ext>
                </a:extLst>
              </p:cNvPr>
              <p:cNvCxnSpPr>
                <a:cxnSpLocks/>
              </p:cNvCxnSpPr>
              <p:nvPr/>
            </p:nvCxnSpPr>
            <p:spPr>
              <a:xfrm>
                <a:off x="4964655" y="2583225"/>
                <a:ext cx="2702000"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12" name="文字方塊 73">
                <a:extLst>
                  <a:ext uri="{FF2B5EF4-FFF2-40B4-BE49-F238E27FC236}">
                    <a16:creationId xmlns:a16="http://schemas.microsoft.com/office/drawing/2014/main" id="{27A547CB-305F-414A-906B-ED8D915776F9}"/>
                  </a:ext>
                </a:extLst>
              </p:cNvPr>
              <p:cNvSpPr txBox="1"/>
              <p:nvPr/>
            </p:nvSpPr>
            <p:spPr>
              <a:xfrm>
                <a:off x="7640196" y="2414701"/>
                <a:ext cx="298721" cy="331639"/>
              </a:xfrm>
              <a:prstGeom prst="rect">
                <a:avLst/>
              </a:prstGeom>
              <a:noFill/>
            </p:spPr>
            <p:txBody>
              <a:bodyPr wrap="square" rtlCol="0">
                <a:spAutoFit/>
              </a:bodyPr>
              <a:lstStyle/>
              <a:p>
                <a:r>
                  <a:rPr lang="en-US" altLang="zh-TW" sz="2400" dirty="0"/>
                  <a:t>1</a:t>
                </a:r>
                <a:endParaRPr lang="zh-TW" altLang="en-US" sz="2400" dirty="0"/>
              </a:p>
            </p:txBody>
          </p:sp>
          <p:sp>
            <p:nvSpPr>
              <p:cNvPr id="113" name="箭號: 向右 74">
                <a:extLst>
                  <a:ext uri="{FF2B5EF4-FFF2-40B4-BE49-F238E27FC236}">
                    <a16:creationId xmlns:a16="http://schemas.microsoft.com/office/drawing/2014/main" id="{3FD1892B-4609-1240-89A2-799B385A9ADA}"/>
                  </a:ext>
                </a:extLst>
              </p:cNvPr>
              <p:cNvSpPr/>
              <p:nvPr/>
            </p:nvSpPr>
            <p:spPr>
              <a:xfrm>
                <a:off x="5460673" y="2716055"/>
                <a:ext cx="457668" cy="396204"/>
              </a:xfrm>
              <a:prstGeom prst="rightArrow">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grpSp>
        <p:sp>
          <p:nvSpPr>
            <p:cNvPr id="119" name="矩形 118">
              <a:extLst>
                <a:ext uri="{FF2B5EF4-FFF2-40B4-BE49-F238E27FC236}">
                  <a16:creationId xmlns:a16="http://schemas.microsoft.com/office/drawing/2014/main" id="{BE68C0F7-871A-8640-AEB7-B37E22A32A3D}"/>
                </a:ext>
              </a:extLst>
            </p:cNvPr>
            <p:cNvSpPr/>
            <p:nvPr/>
          </p:nvSpPr>
          <p:spPr>
            <a:xfrm>
              <a:off x="696606" y="3619813"/>
              <a:ext cx="971983" cy="2612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LSGAN</a:t>
              </a:r>
              <a:endParaRPr kumimoji="1" lang="zh-CN" altLang="en-US" dirty="0"/>
            </a:p>
          </p:txBody>
        </p:sp>
        <p:sp>
          <p:nvSpPr>
            <p:cNvPr id="46" name="文本框 45">
              <a:extLst>
                <a:ext uri="{FF2B5EF4-FFF2-40B4-BE49-F238E27FC236}">
                  <a16:creationId xmlns:a16="http://schemas.microsoft.com/office/drawing/2014/main" id="{35241044-A91F-1E4D-9A08-75B29BD9D1CE}"/>
                </a:ext>
              </a:extLst>
            </p:cNvPr>
            <p:cNvSpPr txBox="1"/>
            <p:nvPr/>
          </p:nvSpPr>
          <p:spPr>
            <a:xfrm>
              <a:off x="696605" y="3935375"/>
              <a:ext cx="1338828" cy="369332"/>
            </a:xfrm>
            <a:prstGeom prst="rect">
              <a:avLst/>
            </a:prstGeom>
            <a:noFill/>
          </p:spPr>
          <p:txBody>
            <a:bodyPr wrap="none" rtlCol="0">
              <a:spAutoFit/>
            </a:bodyPr>
            <a:lstStyle/>
            <a:p>
              <a:r>
                <a:rPr kumimoji="1" lang="zh-CN" altLang="en-US" dirty="0"/>
                <a:t>最小二乘法</a:t>
              </a:r>
            </a:p>
          </p:txBody>
        </p:sp>
      </p:grpSp>
      <p:sp>
        <p:nvSpPr>
          <p:cNvPr id="48" name="文本框 47">
            <a:extLst>
              <a:ext uri="{FF2B5EF4-FFF2-40B4-BE49-F238E27FC236}">
                <a16:creationId xmlns:a16="http://schemas.microsoft.com/office/drawing/2014/main" id="{A57FEFD2-CF8B-A34D-9AAD-8200C7348563}"/>
              </a:ext>
            </a:extLst>
          </p:cNvPr>
          <p:cNvSpPr txBox="1"/>
          <p:nvPr/>
        </p:nvSpPr>
        <p:spPr>
          <a:xfrm>
            <a:off x="679145" y="2204025"/>
            <a:ext cx="877163" cy="369332"/>
          </a:xfrm>
          <a:prstGeom prst="rect">
            <a:avLst/>
          </a:prstGeom>
          <a:noFill/>
        </p:spPr>
        <p:txBody>
          <a:bodyPr wrap="none" rtlCol="0">
            <a:spAutoFit/>
          </a:bodyPr>
          <a:lstStyle/>
          <a:p>
            <a:r>
              <a:rPr kumimoji="1" lang="zh-CN" altLang="en-US" dirty="0"/>
              <a:t>交叉熵</a:t>
            </a:r>
          </a:p>
        </p:txBody>
      </p:sp>
    </p:spTree>
    <p:extLst>
      <p:ext uri="{BB962C8B-B14F-4D97-AF65-F5344CB8AC3E}">
        <p14:creationId xmlns:p14="http://schemas.microsoft.com/office/powerpoint/2010/main" val="296415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a:extLst>
              <a:ext uri="{FF2B5EF4-FFF2-40B4-BE49-F238E27FC236}">
                <a16:creationId xmlns:a16="http://schemas.microsoft.com/office/drawing/2014/main" id="{666E7FEB-7E2E-46DF-94C9-C4A189172087}"/>
              </a:ext>
            </a:extLst>
          </p:cNvPr>
          <p:cNvGrpSpPr/>
          <p:nvPr/>
        </p:nvGrpSpPr>
        <p:grpSpPr>
          <a:xfrm>
            <a:off x="3878944" y="2385643"/>
            <a:ext cx="6456651" cy="543956"/>
            <a:chOff x="4267200" y="1600200"/>
            <a:chExt cx="6963691" cy="739140"/>
          </a:xfrm>
        </p:grpSpPr>
        <p:sp>
          <p:nvSpPr>
            <p:cNvPr id="80" name="TextBox 4">
              <a:extLst>
                <a:ext uri="{FF2B5EF4-FFF2-40B4-BE49-F238E27FC236}">
                  <a16:creationId xmlns:a16="http://schemas.microsoft.com/office/drawing/2014/main" id="{20C61264-5CAE-4883-B496-F4768FA292AC}"/>
                </a:ext>
              </a:extLst>
            </p:cNvPr>
            <p:cNvSpPr txBox="1"/>
            <p:nvPr/>
          </p:nvSpPr>
          <p:spPr>
            <a:xfrm>
              <a:off x="5371429" y="1665097"/>
              <a:ext cx="5859462" cy="657207"/>
            </a:xfrm>
            <a:prstGeom prst="rect">
              <a:avLst/>
            </a:prstGeom>
            <a:noFill/>
          </p:spPr>
          <p:txBody>
            <a:bodyPr wrap="square" lIns="0" tIns="0" rIns="0" bIns="0" rtlCol="0">
              <a:spAutoFit/>
            </a:bodyPr>
            <a:lstStyle/>
            <a:p>
              <a:pPr>
                <a:lnSpc>
                  <a:spcPct val="120000"/>
                </a:lnSpc>
              </a:pPr>
              <a:r>
                <a:rPr lang="zh-CN" altLang="en-US" sz="2800" dirty="0">
                  <a:latin typeface="+mn-ea"/>
                  <a:cs typeface="+mn-ea"/>
                  <a:sym typeface="+mn-lt"/>
                </a:rPr>
                <a:t>背景意义</a:t>
              </a:r>
              <a:endParaRPr lang="zh-CN" altLang="en-MY" sz="2800" dirty="0">
                <a:latin typeface="+mn-ea"/>
                <a:cs typeface="+mn-ea"/>
                <a:sym typeface="+mn-lt"/>
              </a:endParaRPr>
            </a:p>
          </p:txBody>
        </p:sp>
        <p:grpSp>
          <p:nvGrpSpPr>
            <p:cNvPr id="81" name="Group 5">
              <a:extLst>
                <a:ext uri="{FF2B5EF4-FFF2-40B4-BE49-F238E27FC236}">
                  <a16:creationId xmlns:a16="http://schemas.microsoft.com/office/drawing/2014/main" id="{95ED22BA-FCF5-475F-89B3-19E22062F6DA}"/>
                </a:ext>
              </a:extLst>
            </p:cNvPr>
            <p:cNvGrpSpPr/>
            <p:nvPr/>
          </p:nvGrpSpPr>
          <p:grpSpPr>
            <a:xfrm>
              <a:off x="4267200" y="1600200"/>
              <a:ext cx="864870" cy="739140"/>
              <a:chOff x="4267199" y="1268631"/>
              <a:chExt cx="1373976" cy="1174236"/>
            </a:xfrm>
          </p:grpSpPr>
          <p:sp>
            <p:nvSpPr>
              <p:cNvPr id="82" name="Rectangle 6">
                <a:extLst>
                  <a:ext uri="{FF2B5EF4-FFF2-40B4-BE49-F238E27FC236}">
                    <a16:creationId xmlns:a16="http://schemas.microsoft.com/office/drawing/2014/main" id="{D4B5227A-DA2D-4C73-9BB8-DA78DF83F706}"/>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a:extLst>
                  <a:ext uri="{FF2B5EF4-FFF2-40B4-BE49-F238E27FC236}">
                    <a16:creationId xmlns:a16="http://schemas.microsoft.com/office/drawing/2014/main" id="{A638758C-AB0F-4880-9075-6E0EB39A6F86}"/>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a:extLst>
              <a:ext uri="{FF2B5EF4-FFF2-40B4-BE49-F238E27FC236}">
                <a16:creationId xmlns:a16="http://schemas.microsoft.com/office/drawing/2014/main" id="{9C1963CD-A5DD-4BA7-AE4B-1FA1E75EED62}"/>
              </a:ext>
            </a:extLst>
          </p:cNvPr>
          <p:cNvGrpSpPr/>
          <p:nvPr/>
        </p:nvGrpSpPr>
        <p:grpSpPr>
          <a:xfrm>
            <a:off x="3878941" y="3373252"/>
            <a:ext cx="2987511" cy="543956"/>
            <a:chOff x="4267200" y="1600200"/>
            <a:chExt cx="3222122" cy="739140"/>
          </a:xfrm>
        </p:grpSpPr>
        <p:sp>
          <p:nvSpPr>
            <p:cNvPr id="85" name="TextBox 4">
              <a:extLst>
                <a:ext uri="{FF2B5EF4-FFF2-40B4-BE49-F238E27FC236}">
                  <a16:creationId xmlns:a16="http://schemas.microsoft.com/office/drawing/2014/main" id="{273EEFAA-B0A5-4CBB-9883-C3E300A4BA78}"/>
                </a:ext>
              </a:extLst>
            </p:cNvPr>
            <p:cNvSpPr txBox="1"/>
            <p:nvPr/>
          </p:nvSpPr>
          <p:spPr>
            <a:xfrm>
              <a:off x="5371434" y="1665097"/>
              <a:ext cx="2117888" cy="643003"/>
            </a:xfrm>
            <a:prstGeom prst="rect">
              <a:avLst/>
            </a:prstGeom>
            <a:noFill/>
          </p:spPr>
          <p:txBody>
            <a:bodyPr wrap="none" lIns="0" tIns="0" rIns="0" bIns="0" rtlCol="0">
              <a:spAutoFit/>
            </a:bodyPr>
            <a:lstStyle/>
            <a:p>
              <a:pPr>
                <a:lnSpc>
                  <a:spcPct val="120000"/>
                </a:lnSpc>
              </a:pPr>
              <a:r>
                <a:rPr lang="en-US" altLang="zh-CN" sz="2800" dirty="0">
                  <a:solidFill>
                    <a:schemeClr val="tx1">
                      <a:lumMod val="75000"/>
                      <a:lumOff val="25000"/>
                    </a:schemeClr>
                  </a:solidFill>
                  <a:latin typeface="+mn-ea"/>
                  <a:cs typeface="+mn-ea"/>
                  <a:sym typeface="+mn-lt"/>
                </a:rPr>
                <a:t>GAN</a:t>
              </a:r>
              <a:r>
                <a:rPr lang="zh-CN" altLang="en-US" sz="2800" dirty="0">
                  <a:solidFill>
                    <a:schemeClr val="tx1">
                      <a:lumMod val="75000"/>
                      <a:lumOff val="25000"/>
                    </a:schemeClr>
                  </a:solidFill>
                  <a:latin typeface="+mn-ea"/>
                  <a:cs typeface="+mn-ea"/>
                  <a:sym typeface="+mn-lt"/>
                </a:rPr>
                <a:t>的原理</a:t>
              </a:r>
              <a:endParaRPr lang="zh-CN" altLang="en-MY" sz="2800" dirty="0">
                <a:solidFill>
                  <a:schemeClr val="tx1">
                    <a:lumMod val="75000"/>
                    <a:lumOff val="25000"/>
                  </a:schemeClr>
                </a:solidFill>
                <a:latin typeface="+mn-ea"/>
                <a:cs typeface="+mn-ea"/>
                <a:sym typeface="+mn-lt"/>
              </a:endParaRPr>
            </a:p>
          </p:txBody>
        </p:sp>
        <p:grpSp>
          <p:nvGrpSpPr>
            <p:cNvPr id="86" name="Group 5">
              <a:extLst>
                <a:ext uri="{FF2B5EF4-FFF2-40B4-BE49-F238E27FC236}">
                  <a16:creationId xmlns:a16="http://schemas.microsoft.com/office/drawing/2014/main" id="{379B925D-E575-4477-A1EC-8F4D16BF5973}"/>
                </a:ext>
              </a:extLst>
            </p:cNvPr>
            <p:cNvGrpSpPr/>
            <p:nvPr/>
          </p:nvGrpSpPr>
          <p:grpSpPr>
            <a:xfrm>
              <a:off x="4267200" y="1600200"/>
              <a:ext cx="864870" cy="739140"/>
              <a:chOff x="4267199" y="1268631"/>
              <a:chExt cx="1373976" cy="1174236"/>
            </a:xfrm>
          </p:grpSpPr>
          <p:sp>
            <p:nvSpPr>
              <p:cNvPr id="87" name="Rectangle 6">
                <a:extLst>
                  <a:ext uri="{FF2B5EF4-FFF2-40B4-BE49-F238E27FC236}">
                    <a16:creationId xmlns:a16="http://schemas.microsoft.com/office/drawing/2014/main" id="{910E83C3-B963-4713-8A1D-7A5947D72F5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a:extLst>
                  <a:ext uri="{FF2B5EF4-FFF2-40B4-BE49-F238E27FC236}">
                    <a16:creationId xmlns:a16="http://schemas.microsoft.com/office/drawing/2014/main" id="{35987AA6-F22A-412B-B1AB-DEA8E87CE119}"/>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9" name="Group 3">
            <a:extLst>
              <a:ext uri="{FF2B5EF4-FFF2-40B4-BE49-F238E27FC236}">
                <a16:creationId xmlns:a16="http://schemas.microsoft.com/office/drawing/2014/main" id="{7FF694E1-B06C-49F1-9E55-3960189D58A2}"/>
              </a:ext>
            </a:extLst>
          </p:cNvPr>
          <p:cNvGrpSpPr/>
          <p:nvPr/>
        </p:nvGrpSpPr>
        <p:grpSpPr>
          <a:xfrm>
            <a:off x="3878944" y="4350334"/>
            <a:ext cx="2913765" cy="543956"/>
            <a:chOff x="4267200" y="1600200"/>
            <a:chExt cx="3142579" cy="739140"/>
          </a:xfrm>
        </p:grpSpPr>
        <p:sp>
          <p:nvSpPr>
            <p:cNvPr id="90" name="TextBox 4">
              <a:extLst>
                <a:ext uri="{FF2B5EF4-FFF2-40B4-BE49-F238E27FC236}">
                  <a16:creationId xmlns:a16="http://schemas.microsoft.com/office/drawing/2014/main" id="{6F70782B-569F-4110-A3DB-8C5F3CA87B2A}"/>
                </a:ext>
              </a:extLst>
            </p:cNvPr>
            <p:cNvSpPr txBox="1"/>
            <p:nvPr/>
          </p:nvSpPr>
          <p:spPr>
            <a:xfrm>
              <a:off x="5371423" y="1665097"/>
              <a:ext cx="2038356" cy="643003"/>
            </a:xfrm>
            <a:prstGeom prst="rect">
              <a:avLst/>
            </a:prstGeom>
            <a:noFill/>
          </p:spPr>
          <p:txBody>
            <a:bodyPr wrap="none" lIns="0" tIns="0" rIns="0" bIns="0" rtlCol="0">
              <a:spAutoFit/>
            </a:bodyPr>
            <a:lstStyle/>
            <a:p>
              <a:pPr>
                <a:lnSpc>
                  <a:spcPct val="120000"/>
                </a:lnSpc>
              </a:pPr>
              <a:r>
                <a:rPr lang="en-US" altLang="zh-CN" sz="2800" dirty="0">
                  <a:solidFill>
                    <a:schemeClr val="tx1">
                      <a:lumMod val="75000"/>
                      <a:lumOff val="25000"/>
                    </a:schemeClr>
                  </a:solidFill>
                  <a:latin typeface="+mn-ea"/>
                  <a:cs typeface="+mn-ea"/>
                  <a:sym typeface="+mn-lt"/>
                </a:rPr>
                <a:t>GAN</a:t>
              </a:r>
              <a:r>
                <a:rPr lang="zh-CN" altLang="en-US" sz="2800" dirty="0">
                  <a:solidFill>
                    <a:schemeClr val="tx1">
                      <a:lumMod val="75000"/>
                      <a:lumOff val="25000"/>
                    </a:schemeClr>
                  </a:solidFill>
                  <a:latin typeface="+mn-ea"/>
                  <a:cs typeface="+mn-ea"/>
                  <a:sym typeface="+mn-lt"/>
                </a:rPr>
                <a:t>的改进</a:t>
              </a:r>
              <a:endParaRPr lang="zh-CN" altLang="en-MY" sz="2800" dirty="0">
                <a:solidFill>
                  <a:schemeClr val="tx1">
                    <a:lumMod val="75000"/>
                    <a:lumOff val="25000"/>
                  </a:schemeClr>
                </a:solidFill>
                <a:latin typeface="+mn-ea"/>
                <a:cs typeface="+mn-ea"/>
                <a:sym typeface="+mn-lt"/>
              </a:endParaRPr>
            </a:p>
          </p:txBody>
        </p:sp>
        <p:grpSp>
          <p:nvGrpSpPr>
            <p:cNvPr id="91" name="Group 5">
              <a:extLst>
                <a:ext uri="{FF2B5EF4-FFF2-40B4-BE49-F238E27FC236}">
                  <a16:creationId xmlns:a16="http://schemas.microsoft.com/office/drawing/2014/main" id="{FAF6E003-7E6A-4B2F-B966-CB7353060362}"/>
                </a:ext>
              </a:extLst>
            </p:cNvPr>
            <p:cNvGrpSpPr/>
            <p:nvPr/>
          </p:nvGrpSpPr>
          <p:grpSpPr>
            <a:xfrm>
              <a:off x="4267200" y="1600200"/>
              <a:ext cx="864870" cy="739140"/>
              <a:chOff x="4267199" y="1268631"/>
              <a:chExt cx="1373976" cy="1174236"/>
            </a:xfrm>
          </p:grpSpPr>
          <p:sp>
            <p:nvSpPr>
              <p:cNvPr id="92" name="Rectangle 6">
                <a:extLst>
                  <a:ext uri="{FF2B5EF4-FFF2-40B4-BE49-F238E27FC236}">
                    <a16:creationId xmlns:a16="http://schemas.microsoft.com/office/drawing/2014/main" id="{9E122438-E61C-4DD2-89FD-0F61A304D1B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93" name="Right Triangle 7">
                <a:extLst>
                  <a:ext uri="{FF2B5EF4-FFF2-40B4-BE49-F238E27FC236}">
                    <a16:creationId xmlns:a16="http://schemas.microsoft.com/office/drawing/2014/main" id="{C6BF02A1-065C-4CEF-8C5F-F1F503337405}"/>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a:extLst>
              <a:ext uri="{FF2B5EF4-FFF2-40B4-BE49-F238E27FC236}">
                <a16:creationId xmlns:a16="http://schemas.microsoft.com/office/drawing/2014/main" id="{8B3A765A-0934-4D38-8B80-B47AEA5BACBC}"/>
              </a:ext>
            </a:extLst>
          </p:cNvPr>
          <p:cNvGrpSpPr/>
          <p:nvPr/>
        </p:nvGrpSpPr>
        <p:grpSpPr>
          <a:xfrm>
            <a:off x="3878948" y="5304091"/>
            <a:ext cx="2819194" cy="543956"/>
            <a:chOff x="4267200" y="1600200"/>
            <a:chExt cx="3040582" cy="739140"/>
          </a:xfrm>
        </p:grpSpPr>
        <p:sp>
          <p:nvSpPr>
            <p:cNvPr id="95" name="TextBox 4">
              <a:extLst>
                <a:ext uri="{FF2B5EF4-FFF2-40B4-BE49-F238E27FC236}">
                  <a16:creationId xmlns:a16="http://schemas.microsoft.com/office/drawing/2014/main" id="{404E1148-C624-4237-92DC-ED35CDACAE21}"/>
                </a:ext>
              </a:extLst>
            </p:cNvPr>
            <p:cNvSpPr txBox="1"/>
            <p:nvPr/>
          </p:nvSpPr>
          <p:spPr>
            <a:xfrm>
              <a:off x="5371431" y="1665097"/>
              <a:ext cx="1936351" cy="643003"/>
            </a:xfrm>
            <a:prstGeom prst="rect">
              <a:avLst/>
            </a:prstGeom>
            <a:noFill/>
          </p:spPr>
          <p:txBody>
            <a:bodyPr wrap="none" lIns="0" tIns="0" rIns="0" bIns="0" rtlCol="0">
              <a:spAutoFit/>
            </a:bodyPr>
            <a:lstStyle/>
            <a:p>
              <a:pPr>
                <a:lnSpc>
                  <a:spcPct val="120000"/>
                </a:lnSpc>
              </a:pPr>
              <a:r>
                <a:rPr lang="zh-CN" altLang="en-US" sz="2800" dirty="0">
                  <a:solidFill>
                    <a:schemeClr val="tx1">
                      <a:lumMod val="75000"/>
                      <a:lumOff val="25000"/>
                    </a:schemeClr>
                  </a:solidFill>
                  <a:latin typeface="+mn-ea"/>
                  <a:cs typeface="+mn-ea"/>
                  <a:sym typeface="+mn-lt"/>
                </a:rPr>
                <a:t>思考与总结</a:t>
              </a:r>
              <a:endParaRPr lang="zh-CN" altLang="en-MY" sz="2800" dirty="0">
                <a:solidFill>
                  <a:schemeClr val="tx1">
                    <a:lumMod val="75000"/>
                    <a:lumOff val="25000"/>
                  </a:schemeClr>
                </a:solidFill>
                <a:latin typeface="+mn-ea"/>
                <a:cs typeface="+mn-ea"/>
                <a:sym typeface="+mn-lt"/>
              </a:endParaRPr>
            </a:p>
          </p:txBody>
        </p:sp>
        <p:grpSp>
          <p:nvGrpSpPr>
            <p:cNvPr id="96" name="Group 5">
              <a:extLst>
                <a:ext uri="{FF2B5EF4-FFF2-40B4-BE49-F238E27FC236}">
                  <a16:creationId xmlns:a16="http://schemas.microsoft.com/office/drawing/2014/main" id="{3EE11E9E-5E41-4A4D-8951-68ECB45AD068}"/>
                </a:ext>
              </a:extLst>
            </p:cNvPr>
            <p:cNvGrpSpPr/>
            <p:nvPr/>
          </p:nvGrpSpPr>
          <p:grpSpPr>
            <a:xfrm>
              <a:off x="4267200" y="1600200"/>
              <a:ext cx="864870" cy="739140"/>
              <a:chOff x="4267199" y="1268631"/>
              <a:chExt cx="1373976" cy="1174236"/>
            </a:xfrm>
          </p:grpSpPr>
          <p:sp>
            <p:nvSpPr>
              <p:cNvPr id="97" name="Rectangle 6">
                <a:extLst>
                  <a:ext uri="{FF2B5EF4-FFF2-40B4-BE49-F238E27FC236}">
                    <a16:creationId xmlns:a16="http://schemas.microsoft.com/office/drawing/2014/main" id="{E6475E9D-BEC8-450B-B672-4B2294707FD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4</a:t>
                </a:r>
                <a:endParaRPr lang="en-MY" sz="3200" b="1" dirty="0">
                  <a:cs typeface="+mn-ea"/>
                  <a:sym typeface="+mn-lt"/>
                </a:endParaRPr>
              </a:p>
            </p:txBody>
          </p:sp>
          <p:sp>
            <p:nvSpPr>
              <p:cNvPr id="98" name="Right Triangle 7">
                <a:extLst>
                  <a:ext uri="{FF2B5EF4-FFF2-40B4-BE49-F238E27FC236}">
                    <a16:creationId xmlns:a16="http://schemas.microsoft.com/office/drawing/2014/main" id="{4BBF9B24-15F7-4075-BBC0-F257A9DEFEAB}"/>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
        <p:nvSpPr>
          <p:cNvPr id="2" name="文本框 1">
            <a:extLst>
              <a:ext uri="{FF2B5EF4-FFF2-40B4-BE49-F238E27FC236}">
                <a16:creationId xmlns:a16="http://schemas.microsoft.com/office/drawing/2014/main" id="{F81D4855-58E4-4820-AB4F-846A49939751}"/>
              </a:ext>
            </a:extLst>
          </p:cNvPr>
          <p:cNvSpPr txBox="1"/>
          <p:nvPr/>
        </p:nvSpPr>
        <p:spPr>
          <a:xfrm>
            <a:off x="10386397" y="6092687"/>
            <a:ext cx="1805609" cy="369332"/>
          </a:xfrm>
          <a:prstGeom prst="rect">
            <a:avLst/>
          </a:prstGeom>
          <a:noFill/>
        </p:spPr>
        <p:txBody>
          <a:bodyPr wrap="square" rtlCol="0">
            <a:spAutoFit/>
          </a:bodyPr>
          <a:lstStyle/>
          <a:p>
            <a:pPr algn="ctr"/>
            <a:r>
              <a:rPr lang="en-US" altLang="zh-CN" dirty="0"/>
              <a:t>2</a:t>
            </a:r>
            <a:endParaRPr lang="zh-CN" altLang="en-US" dirty="0"/>
          </a:p>
        </p:txBody>
      </p:sp>
    </p:spTree>
    <p:extLst>
      <p:ext uri="{BB962C8B-B14F-4D97-AF65-F5344CB8AC3E}">
        <p14:creationId xmlns:p14="http://schemas.microsoft.com/office/powerpoint/2010/main" val="1910536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3.2</a:t>
            </a:r>
            <a:r>
              <a:rPr lang="zh-CN" altLang="en-US" sz="2800" dirty="0">
                <a:latin typeface="+mn-ea"/>
                <a:ea typeface="+mn-ea"/>
              </a:rPr>
              <a:t> 模型结构的改进</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19</a:t>
            </a:r>
            <a:endParaRPr lang="zh-CN" altLang="en-US" dirty="0"/>
          </a:p>
        </p:txBody>
      </p:sp>
      <p:pic>
        <p:nvPicPr>
          <p:cNvPr id="62" name="图片 61">
            <a:extLst>
              <a:ext uri="{FF2B5EF4-FFF2-40B4-BE49-F238E27FC236}">
                <a16:creationId xmlns:a16="http://schemas.microsoft.com/office/drawing/2014/main" id="{2E806B28-4721-0B46-A333-3E069F373970}"/>
              </a:ext>
            </a:extLst>
          </p:cNvPr>
          <p:cNvPicPr>
            <a:picLocks noChangeAspect="1"/>
          </p:cNvPicPr>
          <p:nvPr/>
        </p:nvPicPr>
        <p:blipFill>
          <a:blip r:embed="rId3"/>
          <a:stretch>
            <a:fillRect/>
          </a:stretch>
        </p:blipFill>
        <p:spPr>
          <a:xfrm>
            <a:off x="8410247" y="1219189"/>
            <a:ext cx="3223549" cy="2117362"/>
          </a:xfrm>
          <a:prstGeom prst="rect">
            <a:avLst/>
          </a:prstGeom>
        </p:spPr>
      </p:pic>
      <p:pic>
        <p:nvPicPr>
          <p:cNvPr id="41" name="图片 40">
            <a:extLst>
              <a:ext uri="{FF2B5EF4-FFF2-40B4-BE49-F238E27FC236}">
                <a16:creationId xmlns:a16="http://schemas.microsoft.com/office/drawing/2014/main" id="{5F7C80BD-3DF1-F649-B596-3789442413DB}"/>
              </a:ext>
            </a:extLst>
          </p:cNvPr>
          <p:cNvPicPr>
            <a:picLocks noChangeAspect="1"/>
          </p:cNvPicPr>
          <p:nvPr/>
        </p:nvPicPr>
        <p:blipFill>
          <a:blip r:embed="rId4"/>
          <a:stretch>
            <a:fillRect/>
          </a:stretch>
        </p:blipFill>
        <p:spPr>
          <a:xfrm>
            <a:off x="1236606" y="4101040"/>
            <a:ext cx="1460500" cy="1473200"/>
          </a:xfrm>
          <a:prstGeom prst="rect">
            <a:avLst/>
          </a:prstGeom>
        </p:spPr>
      </p:pic>
      <p:pic>
        <p:nvPicPr>
          <p:cNvPr id="42" name="图片 41">
            <a:extLst>
              <a:ext uri="{FF2B5EF4-FFF2-40B4-BE49-F238E27FC236}">
                <a16:creationId xmlns:a16="http://schemas.microsoft.com/office/drawing/2014/main" id="{827AE82F-6685-D041-9846-359D1074EFD3}"/>
              </a:ext>
            </a:extLst>
          </p:cNvPr>
          <p:cNvPicPr>
            <a:picLocks noChangeAspect="1"/>
          </p:cNvPicPr>
          <p:nvPr/>
        </p:nvPicPr>
        <p:blipFill>
          <a:blip r:embed="rId5"/>
          <a:stretch>
            <a:fillRect/>
          </a:stretch>
        </p:blipFill>
        <p:spPr>
          <a:xfrm>
            <a:off x="4873757" y="4100538"/>
            <a:ext cx="1460500" cy="1472773"/>
          </a:xfrm>
          <a:prstGeom prst="rect">
            <a:avLst/>
          </a:prstGeom>
        </p:spPr>
      </p:pic>
      <p:sp>
        <p:nvSpPr>
          <p:cNvPr id="43" name="文本框 42">
            <a:extLst>
              <a:ext uri="{FF2B5EF4-FFF2-40B4-BE49-F238E27FC236}">
                <a16:creationId xmlns:a16="http://schemas.microsoft.com/office/drawing/2014/main" id="{AF966C86-56AB-4A42-8238-FE74E679E367}"/>
              </a:ext>
            </a:extLst>
          </p:cNvPr>
          <p:cNvSpPr txBox="1"/>
          <p:nvPr/>
        </p:nvSpPr>
        <p:spPr>
          <a:xfrm>
            <a:off x="1182026" y="5596526"/>
            <a:ext cx="1569660" cy="369332"/>
          </a:xfrm>
          <a:prstGeom prst="rect">
            <a:avLst/>
          </a:prstGeom>
          <a:noFill/>
        </p:spPr>
        <p:txBody>
          <a:bodyPr wrap="none" rtlCol="0">
            <a:spAutoFit/>
          </a:bodyPr>
          <a:lstStyle/>
          <a:p>
            <a:r>
              <a:rPr kumimoji="1" lang="zh-CN" altLang="en-US" dirty="0"/>
              <a:t>随机生成数字</a:t>
            </a:r>
          </a:p>
        </p:txBody>
      </p:sp>
      <p:sp>
        <p:nvSpPr>
          <p:cNvPr id="44" name="文本框 43">
            <a:extLst>
              <a:ext uri="{FF2B5EF4-FFF2-40B4-BE49-F238E27FC236}">
                <a16:creationId xmlns:a16="http://schemas.microsoft.com/office/drawing/2014/main" id="{FADC341A-2072-E542-B922-3E003D73F232}"/>
              </a:ext>
            </a:extLst>
          </p:cNvPr>
          <p:cNvSpPr txBox="1"/>
          <p:nvPr/>
        </p:nvSpPr>
        <p:spPr>
          <a:xfrm>
            <a:off x="4819177" y="5627054"/>
            <a:ext cx="1569660" cy="369332"/>
          </a:xfrm>
          <a:prstGeom prst="rect">
            <a:avLst/>
          </a:prstGeom>
          <a:noFill/>
        </p:spPr>
        <p:txBody>
          <a:bodyPr wrap="none" rtlCol="0">
            <a:spAutoFit/>
          </a:bodyPr>
          <a:lstStyle/>
          <a:p>
            <a:r>
              <a:rPr kumimoji="1" lang="zh-CN" altLang="en-US" dirty="0"/>
              <a:t>生成特定数字</a:t>
            </a:r>
          </a:p>
        </p:txBody>
      </p:sp>
      <p:sp>
        <p:nvSpPr>
          <p:cNvPr id="79" name="文本框 78">
            <a:extLst>
              <a:ext uri="{FF2B5EF4-FFF2-40B4-BE49-F238E27FC236}">
                <a16:creationId xmlns:a16="http://schemas.microsoft.com/office/drawing/2014/main" id="{7E624A5B-740D-3946-BD93-A81D8EC90D28}"/>
              </a:ext>
            </a:extLst>
          </p:cNvPr>
          <p:cNvSpPr txBox="1"/>
          <p:nvPr/>
        </p:nvSpPr>
        <p:spPr>
          <a:xfrm>
            <a:off x="618605" y="1065001"/>
            <a:ext cx="3038995" cy="499560"/>
          </a:xfrm>
          <a:prstGeom prst="rect">
            <a:avLst/>
          </a:prstGeom>
          <a:noFill/>
          <a:ln>
            <a:noFill/>
          </a:ln>
        </p:spPr>
        <p:txBody>
          <a:bodyPr wrap="square" rtlCol="0">
            <a:spAutoFit/>
          </a:bodyPr>
          <a:lstStyle/>
          <a:p>
            <a:pPr>
              <a:lnSpc>
                <a:spcPct val="150000"/>
              </a:lnSpc>
            </a:pPr>
            <a:r>
              <a:rPr kumimoji="1" lang="zh-CN" altLang="en-US" sz="2000" b="1" dirty="0">
                <a:solidFill>
                  <a:schemeClr val="bg2">
                    <a:lumMod val="75000"/>
                  </a:schemeClr>
                </a:solidFill>
                <a:latin typeface="+mn-ea"/>
              </a:rPr>
              <a:t>损失函数</a:t>
            </a:r>
            <a:r>
              <a:rPr kumimoji="1" lang="en-US" altLang="zh-CN" sz="2000" b="1" dirty="0">
                <a:solidFill>
                  <a:schemeClr val="bg2">
                    <a:lumMod val="75000"/>
                  </a:schemeClr>
                </a:solidFill>
                <a:latin typeface="+mn-ea"/>
              </a:rPr>
              <a:t>	</a:t>
            </a:r>
            <a:r>
              <a:rPr kumimoji="1" lang="zh-CN" altLang="en-US" sz="2000" b="1" dirty="0">
                <a:solidFill>
                  <a:srgbClr val="00B050"/>
                </a:solidFill>
                <a:latin typeface="+mn-ea"/>
              </a:rPr>
              <a:t>模型结构</a:t>
            </a:r>
            <a:endParaRPr kumimoji="1" lang="en-US" altLang="zh-CN" sz="2000" b="1" dirty="0">
              <a:solidFill>
                <a:schemeClr val="bg2">
                  <a:lumMod val="75000"/>
                </a:schemeClr>
              </a:solidFill>
              <a:latin typeface="+mn-ea"/>
            </a:endParaRPr>
          </a:p>
        </p:txBody>
      </p:sp>
      <p:grpSp>
        <p:nvGrpSpPr>
          <p:cNvPr id="47" name="组合 46">
            <a:extLst>
              <a:ext uri="{FF2B5EF4-FFF2-40B4-BE49-F238E27FC236}">
                <a16:creationId xmlns:a16="http://schemas.microsoft.com/office/drawing/2014/main" id="{7A9425CD-276E-7B4D-8EE4-D16659D5A0C8}"/>
              </a:ext>
            </a:extLst>
          </p:cNvPr>
          <p:cNvGrpSpPr/>
          <p:nvPr/>
        </p:nvGrpSpPr>
        <p:grpSpPr>
          <a:xfrm>
            <a:off x="-4469" y="1606787"/>
            <a:ext cx="4075448" cy="2279414"/>
            <a:chOff x="-4469" y="1606787"/>
            <a:chExt cx="4075448" cy="2279414"/>
          </a:xfrm>
        </p:grpSpPr>
        <p:grpSp>
          <p:nvGrpSpPr>
            <p:cNvPr id="33" name="组合 32">
              <a:extLst>
                <a:ext uri="{FF2B5EF4-FFF2-40B4-BE49-F238E27FC236}">
                  <a16:creationId xmlns:a16="http://schemas.microsoft.com/office/drawing/2014/main" id="{FCCFCE74-D7C2-9A42-B8C4-2E91277410D4}"/>
                </a:ext>
              </a:extLst>
            </p:cNvPr>
            <p:cNvGrpSpPr/>
            <p:nvPr/>
          </p:nvGrpSpPr>
          <p:grpSpPr>
            <a:xfrm>
              <a:off x="-4469" y="1606787"/>
              <a:ext cx="4075448" cy="2279414"/>
              <a:chOff x="2652718" y="966376"/>
              <a:chExt cx="4507211" cy="2415313"/>
            </a:xfrm>
          </p:grpSpPr>
          <p:pic>
            <p:nvPicPr>
              <p:cNvPr id="3" name="图片 2">
                <a:extLst>
                  <a:ext uri="{FF2B5EF4-FFF2-40B4-BE49-F238E27FC236}">
                    <a16:creationId xmlns:a16="http://schemas.microsoft.com/office/drawing/2014/main" id="{6824EAAB-85A4-2241-AA5B-152DF3FA37E8}"/>
                  </a:ext>
                </a:extLst>
              </p:cNvPr>
              <p:cNvPicPr>
                <a:picLocks noChangeAspect="1"/>
              </p:cNvPicPr>
              <p:nvPr/>
            </p:nvPicPr>
            <p:blipFill>
              <a:blip r:embed="rId6"/>
              <a:stretch>
                <a:fillRect/>
              </a:stretch>
            </p:blipFill>
            <p:spPr>
              <a:xfrm>
                <a:off x="2735765" y="989631"/>
                <a:ext cx="4424164" cy="2392058"/>
              </a:xfrm>
              <a:prstGeom prst="rect">
                <a:avLst/>
              </a:prstGeom>
            </p:spPr>
          </p:pic>
          <p:pic>
            <p:nvPicPr>
              <p:cNvPr id="10" name="图片 9">
                <a:extLst>
                  <a:ext uri="{FF2B5EF4-FFF2-40B4-BE49-F238E27FC236}">
                    <a16:creationId xmlns:a16="http://schemas.microsoft.com/office/drawing/2014/main" id="{E0E1A953-BC49-F244-9174-30F9D2150F70}"/>
                  </a:ext>
                </a:extLst>
              </p:cNvPr>
              <p:cNvPicPr>
                <a:picLocks noChangeAspect="1"/>
              </p:cNvPicPr>
              <p:nvPr/>
            </p:nvPicPr>
            <p:blipFill>
              <a:blip r:embed="rId7"/>
              <a:stretch>
                <a:fillRect/>
              </a:stretch>
            </p:blipFill>
            <p:spPr>
              <a:xfrm>
                <a:off x="2652718" y="966376"/>
                <a:ext cx="964725" cy="834799"/>
              </a:xfrm>
              <a:prstGeom prst="rect">
                <a:avLst/>
              </a:prstGeom>
            </p:spPr>
          </p:pic>
        </p:grpSp>
        <p:sp>
          <p:nvSpPr>
            <p:cNvPr id="82" name="矩形 81">
              <a:extLst>
                <a:ext uri="{FF2B5EF4-FFF2-40B4-BE49-F238E27FC236}">
                  <a16:creationId xmlns:a16="http://schemas.microsoft.com/office/drawing/2014/main" id="{0F1368C1-7A2B-2741-B7FF-2550561CEBD5}"/>
                </a:ext>
              </a:extLst>
            </p:cNvPr>
            <p:cNvSpPr/>
            <p:nvPr/>
          </p:nvSpPr>
          <p:spPr>
            <a:xfrm>
              <a:off x="196426" y="1773185"/>
              <a:ext cx="802940" cy="2612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GAN</a:t>
              </a:r>
              <a:endParaRPr kumimoji="1" lang="zh-CN" altLang="en-US" dirty="0"/>
            </a:p>
          </p:txBody>
        </p:sp>
      </p:grpSp>
      <p:grpSp>
        <p:nvGrpSpPr>
          <p:cNvPr id="48" name="组合 47">
            <a:extLst>
              <a:ext uri="{FF2B5EF4-FFF2-40B4-BE49-F238E27FC236}">
                <a16:creationId xmlns:a16="http://schemas.microsoft.com/office/drawing/2014/main" id="{77EBF996-3111-E544-804A-A077A81EBC6D}"/>
              </a:ext>
            </a:extLst>
          </p:cNvPr>
          <p:cNvGrpSpPr/>
          <p:nvPr/>
        </p:nvGrpSpPr>
        <p:grpSpPr>
          <a:xfrm>
            <a:off x="4058253" y="1759712"/>
            <a:ext cx="4379567" cy="2252257"/>
            <a:chOff x="3684413" y="2161552"/>
            <a:chExt cx="4379567" cy="2252257"/>
          </a:xfrm>
        </p:grpSpPr>
        <p:grpSp>
          <p:nvGrpSpPr>
            <p:cNvPr id="35" name="组合 34">
              <a:extLst>
                <a:ext uri="{FF2B5EF4-FFF2-40B4-BE49-F238E27FC236}">
                  <a16:creationId xmlns:a16="http://schemas.microsoft.com/office/drawing/2014/main" id="{04BFE31C-14F4-2748-BA5C-F43F6E387FD1}"/>
                </a:ext>
              </a:extLst>
            </p:cNvPr>
            <p:cNvGrpSpPr/>
            <p:nvPr/>
          </p:nvGrpSpPr>
          <p:grpSpPr>
            <a:xfrm>
              <a:off x="3684413" y="2175025"/>
              <a:ext cx="4379567" cy="2238784"/>
              <a:chOff x="960690" y="3575400"/>
              <a:chExt cx="5083699" cy="2757333"/>
            </a:xfrm>
          </p:grpSpPr>
          <p:pic>
            <p:nvPicPr>
              <p:cNvPr id="4" name="图片 3">
                <a:extLst>
                  <a:ext uri="{FF2B5EF4-FFF2-40B4-BE49-F238E27FC236}">
                    <a16:creationId xmlns:a16="http://schemas.microsoft.com/office/drawing/2014/main" id="{1FD96AB6-73CE-554B-B943-53F415BE1B30}"/>
                  </a:ext>
                </a:extLst>
              </p:cNvPr>
              <p:cNvPicPr>
                <a:picLocks noChangeAspect="1"/>
              </p:cNvPicPr>
              <p:nvPr/>
            </p:nvPicPr>
            <p:blipFill>
              <a:blip r:embed="rId8"/>
              <a:stretch>
                <a:fillRect/>
              </a:stretch>
            </p:blipFill>
            <p:spPr>
              <a:xfrm>
                <a:off x="960690" y="3575400"/>
                <a:ext cx="5077348" cy="2757333"/>
              </a:xfrm>
              <a:prstGeom prst="rect">
                <a:avLst/>
              </a:prstGeom>
            </p:spPr>
          </p:pic>
          <p:pic>
            <p:nvPicPr>
              <p:cNvPr id="9" name="图片 8">
                <a:extLst>
                  <a:ext uri="{FF2B5EF4-FFF2-40B4-BE49-F238E27FC236}">
                    <a16:creationId xmlns:a16="http://schemas.microsoft.com/office/drawing/2014/main" id="{898A5066-8242-B445-A1CB-E7B66CB7ADEF}"/>
                  </a:ext>
                </a:extLst>
              </p:cNvPr>
              <p:cNvPicPr>
                <a:picLocks noChangeAspect="1"/>
              </p:cNvPicPr>
              <p:nvPr/>
            </p:nvPicPr>
            <p:blipFill>
              <a:blip r:embed="rId7"/>
              <a:stretch>
                <a:fillRect/>
              </a:stretch>
            </p:blipFill>
            <p:spPr>
              <a:xfrm>
                <a:off x="5079664" y="5486831"/>
                <a:ext cx="964725" cy="834799"/>
              </a:xfrm>
              <a:prstGeom prst="rect">
                <a:avLst/>
              </a:prstGeom>
            </p:spPr>
          </p:pic>
        </p:grpSp>
        <p:sp>
          <p:nvSpPr>
            <p:cNvPr id="83" name="矩形 82">
              <a:extLst>
                <a:ext uri="{FF2B5EF4-FFF2-40B4-BE49-F238E27FC236}">
                  <a16:creationId xmlns:a16="http://schemas.microsoft.com/office/drawing/2014/main" id="{EF1D18E4-3095-3641-8F68-82716C36CB52}"/>
                </a:ext>
              </a:extLst>
            </p:cNvPr>
            <p:cNvSpPr/>
            <p:nvPr/>
          </p:nvSpPr>
          <p:spPr>
            <a:xfrm>
              <a:off x="3772231" y="2161552"/>
              <a:ext cx="919707" cy="27667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CGAN</a:t>
              </a:r>
              <a:endParaRPr kumimoji="1" lang="zh-CN" altLang="en-US" dirty="0"/>
            </a:p>
          </p:txBody>
        </p:sp>
      </p:grpSp>
      <p:grpSp>
        <p:nvGrpSpPr>
          <p:cNvPr id="46" name="组合 45">
            <a:extLst>
              <a:ext uri="{FF2B5EF4-FFF2-40B4-BE49-F238E27FC236}">
                <a16:creationId xmlns:a16="http://schemas.microsoft.com/office/drawing/2014/main" id="{16232922-65FC-FB49-98B1-373872B2677B}"/>
              </a:ext>
            </a:extLst>
          </p:cNvPr>
          <p:cNvGrpSpPr/>
          <p:nvPr/>
        </p:nvGrpSpPr>
        <p:grpSpPr>
          <a:xfrm>
            <a:off x="7116701" y="3250613"/>
            <a:ext cx="4374096" cy="2647045"/>
            <a:chOff x="7767223" y="3588634"/>
            <a:chExt cx="3470509" cy="1856208"/>
          </a:xfrm>
        </p:grpSpPr>
        <p:grpSp>
          <p:nvGrpSpPr>
            <p:cNvPr id="38" name="组合 37">
              <a:extLst>
                <a:ext uri="{FF2B5EF4-FFF2-40B4-BE49-F238E27FC236}">
                  <a16:creationId xmlns:a16="http://schemas.microsoft.com/office/drawing/2014/main" id="{C1416FAC-1529-1E48-8AC3-2F4D7F45230F}"/>
                </a:ext>
              </a:extLst>
            </p:cNvPr>
            <p:cNvGrpSpPr/>
            <p:nvPr/>
          </p:nvGrpSpPr>
          <p:grpSpPr>
            <a:xfrm>
              <a:off x="7767223" y="3588634"/>
              <a:ext cx="3470509" cy="1856208"/>
              <a:chOff x="5392418" y="3537260"/>
              <a:chExt cx="4080459" cy="2406415"/>
            </a:xfrm>
          </p:grpSpPr>
          <p:pic>
            <p:nvPicPr>
              <p:cNvPr id="8" name="图片 7">
                <a:extLst>
                  <a:ext uri="{FF2B5EF4-FFF2-40B4-BE49-F238E27FC236}">
                    <a16:creationId xmlns:a16="http://schemas.microsoft.com/office/drawing/2014/main" id="{C2FF4AA6-3F5B-D043-A345-9C247D6572FB}"/>
                  </a:ext>
                </a:extLst>
              </p:cNvPr>
              <p:cNvPicPr>
                <a:picLocks noChangeAspect="1"/>
              </p:cNvPicPr>
              <p:nvPr/>
            </p:nvPicPr>
            <p:blipFill>
              <a:blip r:embed="rId9"/>
              <a:stretch>
                <a:fillRect/>
              </a:stretch>
            </p:blipFill>
            <p:spPr>
              <a:xfrm>
                <a:off x="5392418" y="3537260"/>
                <a:ext cx="4080459" cy="2291593"/>
              </a:xfrm>
              <a:prstGeom prst="rect">
                <a:avLst/>
              </a:prstGeom>
            </p:spPr>
          </p:pic>
          <p:pic>
            <p:nvPicPr>
              <p:cNvPr id="12" name="图片 11">
                <a:extLst>
                  <a:ext uri="{FF2B5EF4-FFF2-40B4-BE49-F238E27FC236}">
                    <a16:creationId xmlns:a16="http://schemas.microsoft.com/office/drawing/2014/main" id="{2D7B16E2-98C8-9349-9226-79965C85305A}"/>
                  </a:ext>
                </a:extLst>
              </p:cNvPr>
              <p:cNvPicPr>
                <a:picLocks noChangeAspect="1"/>
              </p:cNvPicPr>
              <p:nvPr/>
            </p:nvPicPr>
            <p:blipFill>
              <a:blip r:embed="rId7"/>
              <a:stretch>
                <a:fillRect/>
              </a:stretch>
            </p:blipFill>
            <p:spPr>
              <a:xfrm>
                <a:off x="8821601" y="5234700"/>
                <a:ext cx="603006" cy="708975"/>
              </a:xfrm>
              <a:prstGeom prst="rect">
                <a:avLst/>
              </a:prstGeom>
            </p:spPr>
          </p:pic>
        </p:grpSp>
        <p:sp>
          <p:nvSpPr>
            <p:cNvPr id="40" name="椭圆 39">
              <a:extLst>
                <a:ext uri="{FF2B5EF4-FFF2-40B4-BE49-F238E27FC236}">
                  <a16:creationId xmlns:a16="http://schemas.microsoft.com/office/drawing/2014/main" id="{08436DAA-3B96-8A44-AAE9-8C2D7AC073E7}"/>
                </a:ext>
              </a:extLst>
            </p:cNvPr>
            <p:cNvSpPr/>
            <p:nvPr/>
          </p:nvSpPr>
          <p:spPr>
            <a:xfrm>
              <a:off x="10322123" y="4016146"/>
              <a:ext cx="877586" cy="863124"/>
            </a:xfrm>
            <a:prstGeom prst="ellipse">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grpSp>
      <p:sp>
        <p:nvSpPr>
          <p:cNvPr id="45" name="文本框 44">
            <a:extLst>
              <a:ext uri="{FF2B5EF4-FFF2-40B4-BE49-F238E27FC236}">
                <a16:creationId xmlns:a16="http://schemas.microsoft.com/office/drawing/2014/main" id="{EB8A264D-0276-5D48-BBE2-7FC9501AEEEE}"/>
              </a:ext>
            </a:extLst>
          </p:cNvPr>
          <p:cNvSpPr txBox="1"/>
          <p:nvPr/>
        </p:nvSpPr>
        <p:spPr>
          <a:xfrm>
            <a:off x="8461517" y="5586688"/>
            <a:ext cx="1967205" cy="369332"/>
          </a:xfrm>
          <a:prstGeom prst="rect">
            <a:avLst/>
          </a:prstGeom>
          <a:noFill/>
        </p:spPr>
        <p:txBody>
          <a:bodyPr wrap="none" rtlCol="0">
            <a:spAutoFit/>
          </a:bodyPr>
          <a:lstStyle/>
          <a:p>
            <a:r>
              <a:rPr kumimoji="1" lang="zh-CN" altLang="en-US" dirty="0"/>
              <a:t>判别器</a:t>
            </a:r>
            <a:r>
              <a:rPr kumimoji="1" lang="en-US" altLang="zh-CN" dirty="0"/>
              <a:t>D</a:t>
            </a:r>
            <a:r>
              <a:rPr kumimoji="1" lang="zh-CN" altLang="en-US" dirty="0"/>
              <a:t>可以分类</a:t>
            </a:r>
          </a:p>
        </p:txBody>
      </p:sp>
      <p:sp>
        <p:nvSpPr>
          <p:cNvPr id="85" name="矩形 84">
            <a:extLst>
              <a:ext uri="{FF2B5EF4-FFF2-40B4-BE49-F238E27FC236}">
                <a16:creationId xmlns:a16="http://schemas.microsoft.com/office/drawing/2014/main" id="{C74BAC7E-8BF6-AC4B-ADC1-1A11F73A5AAF}"/>
              </a:ext>
            </a:extLst>
          </p:cNvPr>
          <p:cNvSpPr/>
          <p:nvPr/>
        </p:nvSpPr>
        <p:spPr>
          <a:xfrm>
            <a:off x="10336799" y="3448524"/>
            <a:ext cx="1059986" cy="30921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ACGAN</a:t>
            </a:r>
            <a:endParaRPr kumimoji="1" lang="zh-CN" altLang="en-US" dirty="0"/>
          </a:p>
        </p:txBody>
      </p:sp>
    </p:spTree>
    <p:extLst>
      <p:ext uri="{BB962C8B-B14F-4D97-AF65-F5344CB8AC3E}">
        <p14:creationId xmlns:p14="http://schemas.microsoft.com/office/powerpoint/2010/main" val="796887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a:extLst>
              <a:ext uri="{FF2B5EF4-FFF2-40B4-BE49-F238E27FC236}">
                <a16:creationId xmlns:a16="http://schemas.microsoft.com/office/drawing/2014/main" id="{666E7FEB-7E2E-46DF-94C9-C4A189172087}"/>
              </a:ext>
            </a:extLst>
          </p:cNvPr>
          <p:cNvGrpSpPr/>
          <p:nvPr/>
        </p:nvGrpSpPr>
        <p:grpSpPr>
          <a:xfrm>
            <a:off x="3878944" y="2385643"/>
            <a:ext cx="6456651" cy="543956"/>
            <a:chOff x="4267200" y="1600200"/>
            <a:chExt cx="6963691" cy="739140"/>
          </a:xfrm>
        </p:grpSpPr>
        <p:sp>
          <p:nvSpPr>
            <p:cNvPr id="80" name="TextBox 4">
              <a:extLst>
                <a:ext uri="{FF2B5EF4-FFF2-40B4-BE49-F238E27FC236}">
                  <a16:creationId xmlns:a16="http://schemas.microsoft.com/office/drawing/2014/main" id="{20C61264-5CAE-4883-B496-F4768FA292AC}"/>
                </a:ext>
              </a:extLst>
            </p:cNvPr>
            <p:cNvSpPr txBox="1"/>
            <p:nvPr/>
          </p:nvSpPr>
          <p:spPr>
            <a:xfrm>
              <a:off x="5371429" y="1665097"/>
              <a:ext cx="5859462" cy="657207"/>
            </a:xfrm>
            <a:prstGeom prst="rect">
              <a:avLst/>
            </a:prstGeom>
            <a:noFill/>
          </p:spPr>
          <p:txBody>
            <a:bodyPr wrap="square" lIns="0" tIns="0" rIns="0" bIns="0" rtlCol="0">
              <a:spAutoFit/>
            </a:bodyPr>
            <a:lstStyle/>
            <a:p>
              <a:pPr>
                <a:lnSpc>
                  <a:spcPct val="120000"/>
                </a:lnSpc>
              </a:pPr>
              <a:r>
                <a:rPr lang="zh-CN" altLang="en-US" sz="2800" dirty="0">
                  <a:latin typeface="+mn-ea"/>
                  <a:cs typeface="+mn-ea"/>
                  <a:sym typeface="+mn-lt"/>
                </a:rPr>
                <a:t>背景意义</a:t>
              </a:r>
              <a:endParaRPr lang="zh-CN" altLang="en-MY" sz="2800" dirty="0">
                <a:latin typeface="+mn-ea"/>
                <a:cs typeface="+mn-ea"/>
                <a:sym typeface="+mn-lt"/>
              </a:endParaRPr>
            </a:p>
          </p:txBody>
        </p:sp>
        <p:grpSp>
          <p:nvGrpSpPr>
            <p:cNvPr id="81" name="Group 5">
              <a:extLst>
                <a:ext uri="{FF2B5EF4-FFF2-40B4-BE49-F238E27FC236}">
                  <a16:creationId xmlns:a16="http://schemas.microsoft.com/office/drawing/2014/main" id="{95ED22BA-FCF5-475F-89B3-19E22062F6DA}"/>
                </a:ext>
              </a:extLst>
            </p:cNvPr>
            <p:cNvGrpSpPr/>
            <p:nvPr/>
          </p:nvGrpSpPr>
          <p:grpSpPr>
            <a:xfrm>
              <a:off x="4267200" y="1600200"/>
              <a:ext cx="864870" cy="739140"/>
              <a:chOff x="4267199" y="1268631"/>
              <a:chExt cx="1373976" cy="1174236"/>
            </a:xfrm>
          </p:grpSpPr>
          <p:sp>
            <p:nvSpPr>
              <p:cNvPr id="82" name="Rectangle 6">
                <a:extLst>
                  <a:ext uri="{FF2B5EF4-FFF2-40B4-BE49-F238E27FC236}">
                    <a16:creationId xmlns:a16="http://schemas.microsoft.com/office/drawing/2014/main" id="{D4B5227A-DA2D-4C73-9BB8-DA78DF83F706}"/>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a:extLst>
                  <a:ext uri="{FF2B5EF4-FFF2-40B4-BE49-F238E27FC236}">
                    <a16:creationId xmlns:a16="http://schemas.microsoft.com/office/drawing/2014/main" id="{A638758C-AB0F-4880-9075-6E0EB39A6F86}"/>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a:extLst>
              <a:ext uri="{FF2B5EF4-FFF2-40B4-BE49-F238E27FC236}">
                <a16:creationId xmlns:a16="http://schemas.microsoft.com/office/drawing/2014/main" id="{9C1963CD-A5DD-4BA7-AE4B-1FA1E75EED62}"/>
              </a:ext>
            </a:extLst>
          </p:cNvPr>
          <p:cNvGrpSpPr/>
          <p:nvPr/>
        </p:nvGrpSpPr>
        <p:grpSpPr>
          <a:xfrm>
            <a:off x="3878941" y="3373252"/>
            <a:ext cx="2987511" cy="543956"/>
            <a:chOff x="4267200" y="1600200"/>
            <a:chExt cx="3222122" cy="739140"/>
          </a:xfrm>
        </p:grpSpPr>
        <p:sp>
          <p:nvSpPr>
            <p:cNvPr id="85" name="TextBox 4">
              <a:extLst>
                <a:ext uri="{FF2B5EF4-FFF2-40B4-BE49-F238E27FC236}">
                  <a16:creationId xmlns:a16="http://schemas.microsoft.com/office/drawing/2014/main" id="{273EEFAA-B0A5-4CBB-9883-C3E300A4BA78}"/>
                </a:ext>
              </a:extLst>
            </p:cNvPr>
            <p:cNvSpPr txBox="1"/>
            <p:nvPr/>
          </p:nvSpPr>
          <p:spPr>
            <a:xfrm>
              <a:off x="5371434" y="1665097"/>
              <a:ext cx="2117888" cy="643003"/>
            </a:xfrm>
            <a:prstGeom prst="rect">
              <a:avLst/>
            </a:prstGeom>
            <a:noFill/>
          </p:spPr>
          <p:txBody>
            <a:bodyPr wrap="none" lIns="0" tIns="0" rIns="0" bIns="0" rtlCol="0">
              <a:spAutoFit/>
            </a:bodyPr>
            <a:lstStyle/>
            <a:p>
              <a:pPr>
                <a:lnSpc>
                  <a:spcPct val="120000"/>
                </a:lnSpc>
              </a:pPr>
              <a:r>
                <a:rPr lang="en-US" altLang="zh-CN" sz="2800" dirty="0">
                  <a:solidFill>
                    <a:schemeClr val="tx1">
                      <a:lumMod val="75000"/>
                      <a:lumOff val="25000"/>
                    </a:schemeClr>
                  </a:solidFill>
                  <a:latin typeface="+mn-ea"/>
                  <a:cs typeface="+mn-ea"/>
                  <a:sym typeface="+mn-lt"/>
                </a:rPr>
                <a:t>GAN</a:t>
              </a:r>
              <a:r>
                <a:rPr lang="zh-CN" altLang="en-US" sz="2800" dirty="0">
                  <a:solidFill>
                    <a:schemeClr val="tx1">
                      <a:lumMod val="75000"/>
                      <a:lumOff val="25000"/>
                    </a:schemeClr>
                  </a:solidFill>
                  <a:latin typeface="+mn-ea"/>
                  <a:cs typeface="+mn-ea"/>
                  <a:sym typeface="+mn-lt"/>
                </a:rPr>
                <a:t>的原理</a:t>
              </a:r>
              <a:endParaRPr lang="zh-CN" altLang="en-MY" sz="2800" dirty="0">
                <a:solidFill>
                  <a:schemeClr val="tx1">
                    <a:lumMod val="75000"/>
                    <a:lumOff val="25000"/>
                  </a:schemeClr>
                </a:solidFill>
                <a:latin typeface="+mn-ea"/>
                <a:cs typeface="+mn-ea"/>
                <a:sym typeface="+mn-lt"/>
              </a:endParaRPr>
            </a:p>
          </p:txBody>
        </p:sp>
        <p:grpSp>
          <p:nvGrpSpPr>
            <p:cNvPr id="86" name="Group 5">
              <a:extLst>
                <a:ext uri="{FF2B5EF4-FFF2-40B4-BE49-F238E27FC236}">
                  <a16:creationId xmlns:a16="http://schemas.microsoft.com/office/drawing/2014/main" id="{379B925D-E575-4477-A1EC-8F4D16BF5973}"/>
                </a:ext>
              </a:extLst>
            </p:cNvPr>
            <p:cNvGrpSpPr/>
            <p:nvPr/>
          </p:nvGrpSpPr>
          <p:grpSpPr>
            <a:xfrm>
              <a:off x="4267200" y="1600200"/>
              <a:ext cx="864870" cy="739140"/>
              <a:chOff x="4267199" y="1268631"/>
              <a:chExt cx="1373976" cy="1174236"/>
            </a:xfrm>
          </p:grpSpPr>
          <p:sp>
            <p:nvSpPr>
              <p:cNvPr id="87" name="Rectangle 6">
                <a:extLst>
                  <a:ext uri="{FF2B5EF4-FFF2-40B4-BE49-F238E27FC236}">
                    <a16:creationId xmlns:a16="http://schemas.microsoft.com/office/drawing/2014/main" id="{910E83C3-B963-4713-8A1D-7A5947D72F5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a:extLst>
                  <a:ext uri="{FF2B5EF4-FFF2-40B4-BE49-F238E27FC236}">
                    <a16:creationId xmlns:a16="http://schemas.microsoft.com/office/drawing/2014/main" id="{35987AA6-F22A-412B-B1AB-DEA8E87CE119}"/>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9" name="Group 3">
            <a:extLst>
              <a:ext uri="{FF2B5EF4-FFF2-40B4-BE49-F238E27FC236}">
                <a16:creationId xmlns:a16="http://schemas.microsoft.com/office/drawing/2014/main" id="{7FF694E1-B06C-49F1-9E55-3960189D58A2}"/>
              </a:ext>
            </a:extLst>
          </p:cNvPr>
          <p:cNvGrpSpPr/>
          <p:nvPr/>
        </p:nvGrpSpPr>
        <p:grpSpPr>
          <a:xfrm>
            <a:off x="3878944" y="4350334"/>
            <a:ext cx="2913764" cy="543956"/>
            <a:chOff x="4267200" y="1600200"/>
            <a:chExt cx="3142578" cy="739140"/>
          </a:xfrm>
        </p:grpSpPr>
        <p:sp>
          <p:nvSpPr>
            <p:cNvPr id="90" name="TextBox 4">
              <a:extLst>
                <a:ext uri="{FF2B5EF4-FFF2-40B4-BE49-F238E27FC236}">
                  <a16:creationId xmlns:a16="http://schemas.microsoft.com/office/drawing/2014/main" id="{6F70782B-569F-4110-A3DB-8C5F3CA87B2A}"/>
                </a:ext>
              </a:extLst>
            </p:cNvPr>
            <p:cNvSpPr txBox="1"/>
            <p:nvPr/>
          </p:nvSpPr>
          <p:spPr>
            <a:xfrm>
              <a:off x="5371422" y="1665097"/>
              <a:ext cx="2038356" cy="643003"/>
            </a:xfrm>
            <a:prstGeom prst="rect">
              <a:avLst/>
            </a:prstGeom>
            <a:noFill/>
          </p:spPr>
          <p:txBody>
            <a:bodyPr wrap="square" lIns="0" tIns="0" rIns="0" bIns="0" rtlCol="0">
              <a:spAutoFit/>
            </a:bodyPr>
            <a:lstStyle/>
            <a:p>
              <a:pPr>
                <a:lnSpc>
                  <a:spcPct val="120000"/>
                </a:lnSpc>
              </a:pPr>
              <a:r>
                <a:rPr lang="en-US" altLang="zh-CN" sz="2800" dirty="0">
                  <a:latin typeface="+mn-ea"/>
                  <a:cs typeface="+mn-ea"/>
                  <a:sym typeface="+mn-lt"/>
                </a:rPr>
                <a:t>GAN</a:t>
              </a:r>
              <a:r>
                <a:rPr lang="zh-CN" altLang="en-US" sz="2800" dirty="0">
                  <a:latin typeface="+mn-ea"/>
                  <a:cs typeface="+mn-ea"/>
                  <a:sym typeface="+mn-lt"/>
                </a:rPr>
                <a:t>的改进</a:t>
              </a:r>
              <a:endParaRPr lang="zh-CN" altLang="en-MY" sz="2800" dirty="0">
                <a:latin typeface="+mn-ea"/>
                <a:cs typeface="+mn-ea"/>
                <a:sym typeface="+mn-lt"/>
              </a:endParaRPr>
            </a:p>
          </p:txBody>
        </p:sp>
        <p:grpSp>
          <p:nvGrpSpPr>
            <p:cNvPr id="91" name="Group 5">
              <a:extLst>
                <a:ext uri="{FF2B5EF4-FFF2-40B4-BE49-F238E27FC236}">
                  <a16:creationId xmlns:a16="http://schemas.microsoft.com/office/drawing/2014/main" id="{FAF6E003-7E6A-4B2F-B966-CB7353060362}"/>
                </a:ext>
              </a:extLst>
            </p:cNvPr>
            <p:cNvGrpSpPr/>
            <p:nvPr/>
          </p:nvGrpSpPr>
          <p:grpSpPr>
            <a:xfrm>
              <a:off x="4267200" y="1600200"/>
              <a:ext cx="864870" cy="739140"/>
              <a:chOff x="4267199" y="1268631"/>
              <a:chExt cx="1373976" cy="1174236"/>
            </a:xfrm>
          </p:grpSpPr>
          <p:sp>
            <p:nvSpPr>
              <p:cNvPr id="92" name="Rectangle 6">
                <a:extLst>
                  <a:ext uri="{FF2B5EF4-FFF2-40B4-BE49-F238E27FC236}">
                    <a16:creationId xmlns:a16="http://schemas.microsoft.com/office/drawing/2014/main" id="{9E122438-E61C-4DD2-89FD-0F61A304D1B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93" name="Right Triangle 7">
                <a:extLst>
                  <a:ext uri="{FF2B5EF4-FFF2-40B4-BE49-F238E27FC236}">
                    <a16:creationId xmlns:a16="http://schemas.microsoft.com/office/drawing/2014/main" id="{C6BF02A1-065C-4CEF-8C5F-F1F503337405}"/>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a:extLst>
              <a:ext uri="{FF2B5EF4-FFF2-40B4-BE49-F238E27FC236}">
                <a16:creationId xmlns:a16="http://schemas.microsoft.com/office/drawing/2014/main" id="{8B3A765A-0934-4D38-8B80-B47AEA5BACBC}"/>
              </a:ext>
            </a:extLst>
          </p:cNvPr>
          <p:cNvGrpSpPr/>
          <p:nvPr/>
        </p:nvGrpSpPr>
        <p:grpSpPr>
          <a:xfrm>
            <a:off x="3878951" y="5304091"/>
            <a:ext cx="2819194" cy="543956"/>
            <a:chOff x="4267200" y="1600200"/>
            <a:chExt cx="3040581" cy="739140"/>
          </a:xfrm>
        </p:grpSpPr>
        <p:sp>
          <p:nvSpPr>
            <p:cNvPr id="95" name="TextBox 4">
              <a:extLst>
                <a:ext uri="{FF2B5EF4-FFF2-40B4-BE49-F238E27FC236}">
                  <a16:creationId xmlns:a16="http://schemas.microsoft.com/office/drawing/2014/main" id="{404E1148-C624-4237-92DC-ED35CDACAE21}"/>
                </a:ext>
              </a:extLst>
            </p:cNvPr>
            <p:cNvSpPr txBox="1"/>
            <p:nvPr/>
          </p:nvSpPr>
          <p:spPr>
            <a:xfrm>
              <a:off x="5371431" y="1665097"/>
              <a:ext cx="1936350" cy="643003"/>
            </a:xfrm>
            <a:prstGeom prst="rect">
              <a:avLst/>
            </a:prstGeom>
            <a:noFill/>
          </p:spPr>
          <p:txBody>
            <a:bodyPr wrap="none" lIns="0" tIns="0" rIns="0" bIns="0" rtlCol="0">
              <a:spAutoFit/>
            </a:bodyPr>
            <a:lstStyle/>
            <a:p>
              <a:pPr>
                <a:lnSpc>
                  <a:spcPct val="120000"/>
                </a:lnSpc>
              </a:pPr>
              <a:r>
                <a:rPr lang="zh-CN" altLang="en-US" sz="2800" dirty="0">
                  <a:solidFill>
                    <a:srgbClr val="FF0000"/>
                  </a:solidFill>
                  <a:latin typeface="+mn-ea"/>
                  <a:cs typeface="+mn-ea"/>
                  <a:sym typeface="+mn-lt"/>
                </a:rPr>
                <a:t>思考与总结</a:t>
              </a:r>
              <a:endParaRPr lang="zh-CN" altLang="en-MY" sz="2800" dirty="0">
                <a:solidFill>
                  <a:srgbClr val="FF0000"/>
                </a:solidFill>
                <a:latin typeface="+mn-ea"/>
                <a:cs typeface="+mn-ea"/>
                <a:sym typeface="+mn-lt"/>
              </a:endParaRPr>
            </a:p>
          </p:txBody>
        </p:sp>
        <p:grpSp>
          <p:nvGrpSpPr>
            <p:cNvPr id="96" name="Group 5">
              <a:extLst>
                <a:ext uri="{FF2B5EF4-FFF2-40B4-BE49-F238E27FC236}">
                  <a16:creationId xmlns:a16="http://schemas.microsoft.com/office/drawing/2014/main" id="{3EE11E9E-5E41-4A4D-8951-68ECB45AD068}"/>
                </a:ext>
              </a:extLst>
            </p:cNvPr>
            <p:cNvGrpSpPr/>
            <p:nvPr/>
          </p:nvGrpSpPr>
          <p:grpSpPr>
            <a:xfrm>
              <a:off x="4267200" y="1600200"/>
              <a:ext cx="864870" cy="739140"/>
              <a:chOff x="4267199" y="1268631"/>
              <a:chExt cx="1373976" cy="1174236"/>
            </a:xfrm>
          </p:grpSpPr>
          <p:sp>
            <p:nvSpPr>
              <p:cNvPr id="97" name="Rectangle 6">
                <a:extLst>
                  <a:ext uri="{FF2B5EF4-FFF2-40B4-BE49-F238E27FC236}">
                    <a16:creationId xmlns:a16="http://schemas.microsoft.com/office/drawing/2014/main" id="{E6475E9D-BEC8-450B-B672-4B2294707FD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4</a:t>
                </a:r>
                <a:endParaRPr lang="en-MY" sz="3200" b="1" dirty="0">
                  <a:cs typeface="+mn-ea"/>
                  <a:sym typeface="+mn-lt"/>
                </a:endParaRPr>
              </a:p>
            </p:txBody>
          </p:sp>
          <p:sp>
            <p:nvSpPr>
              <p:cNvPr id="98" name="Right Triangle 7">
                <a:extLst>
                  <a:ext uri="{FF2B5EF4-FFF2-40B4-BE49-F238E27FC236}">
                    <a16:creationId xmlns:a16="http://schemas.microsoft.com/office/drawing/2014/main" id="{4BBF9B24-15F7-4075-BBC0-F257A9DEFEAB}"/>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
        <p:nvSpPr>
          <p:cNvPr id="2" name="文本框 1">
            <a:extLst>
              <a:ext uri="{FF2B5EF4-FFF2-40B4-BE49-F238E27FC236}">
                <a16:creationId xmlns:a16="http://schemas.microsoft.com/office/drawing/2014/main" id="{F81D4855-58E4-4820-AB4F-846A49939751}"/>
              </a:ext>
            </a:extLst>
          </p:cNvPr>
          <p:cNvSpPr txBox="1"/>
          <p:nvPr/>
        </p:nvSpPr>
        <p:spPr>
          <a:xfrm>
            <a:off x="10386397" y="6092687"/>
            <a:ext cx="1805609" cy="369332"/>
          </a:xfrm>
          <a:prstGeom prst="rect">
            <a:avLst/>
          </a:prstGeom>
          <a:noFill/>
        </p:spPr>
        <p:txBody>
          <a:bodyPr wrap="square" rtlCol="0">
            <a:spAutoFit/>
          </a:bodyPr>
          <a:lstStyle/>
          <a:p>
            <a:pPr algn="ctr"/>
            <a:r>
              <a:rPr lang="en-US" altLang="zh-CN" dirty="0"/>
              <a:t>21</a:t>
            </a:r>
            <a:endParaRPr lang="zh-CN" altLang="en-US" dirty="0"/>
          </a:p>
        </p:txBody>
      </p:sp>
    </p:spTree>
    <p:extLst>
      <p:ext uri="{BB962C8B-B14F-4D97-AF65-F5344CB8AC3E}">
        <p14:creationId xmlns:p14="http://schemas.microsoft.com/office/powerpoint/2010/main" val="3547186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4575"/>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4.1</a:t>
            </a:r>
            <a:r>
              <a:rPr lang="zh-CN" altLang="en-US" sz="2800" dirty="0">
                <a:latin typeface="+mn-ea"/>
                <a:ea typeface="+mn-ea"/>
              </a:rPr>
              <a:t> 思考</a:t>
            </a:r>
          </a:p>
        </p:txBody>
      </p:sp>
      <p:sp>
        <p:nvSpPr>
          <p:cNvPr id="2" name="文本框 1">
            <a:extLst>
              <a:ext uri="{FF2B5EF4-FFF2-40B4-BE49-F238E27FC236}">
                <a16:creationId xmlns:a16="http://schemas.microsoft.com/office/drawing/2014/main" id="{01B98469-D7B7-3C4F-8569-D5CE1B82CAB8}"/>
              </a:ext>
            </a:extLst>
          </p:cNvPr>
          <p:cNvSpPr txBox="1"/>
          <p:nvPr/>
        </p:nvSpPr>
        <p:spPr>
          <a:xfrm>
            <a:off x="547688" y="1148763"/>
            <a:ext cx="6865982" cy="4244111"/>
          </a:xfrm>
          <a:prstGeom prst="rect">
            <a:avLst/>
          </a:prstGeom>
          <a:noFill/>
        </p:spPr>
        <p:txBody>
          <a:bodyPr wrap="none" rtlCol="0">
            <a:spAutoFit/>
          </a:bodyPr>
          <a:lstStyle/>
          <a:p>
            <a:pPr marL="285744" indent="-285744">
              <a:lnSpc>
                <a:spcPct val="150000"/>
              </a:lnSpc>
              <a:buFont typeface="Wingdings" pitchFamily="2" charset="2"/>
              <a:buChar char="Ø"/>
            </a:pPr>
            <a:r>
              <a:rPr lang="en-US" altLang="zh-CN" sz="2000" dirty="0"/>
              <a:t>GAN </a:t>
            </a:r>
            <a:r>
              <a:rPr lang="zh-CN" altLang="en-US" sz="2000" dirty="0"/>
              <a:t>在网络安全领域的应用</a:t>
            </a:r>
            <a:r>
              <a:rPr lang="en-US" altLang="zh-CN" sz="2000" baseline="30000" dirty="0"/>
              <a:t>[1]</a:t>
            </a:r>
          </a:p>
          <a:p>
            <a:pPr marL="742950" lvl="1" indent="-285750">
              <a:lnSpc>
                <a:spcPct val="150000"/>
              </a:lnSpc>
              <a:buFont typeface="Wingdings" pitchFamily="2" charset="2"/>
              <a:buChar char="p"/>
            </a:pPr>
            <a:r>
              <a:rPr lang="zh-CN" altLang="en-US" dirty="0">
                <a:solidFill>
                  <a:srgbClr val="FF0000"/>
                </a:solidFill>
              </a:rPr>
              <a:t>训练样本生成 </a:t>
            </a:r>
            <a:endParaRPr lang="en-US" altLang="zh-CN" dirty="0">
              <a:solidFill>
                <a:srgbClr val="FF0000"/>
              </a:solidFill>
            </a:endParaRPr>
          </a:p>
          <a:p>
            <a:pPr marL="1200150" lvl="2" indent="-285750">
              <a:lnSpc>
                <a:spcPct val="150000"/>
              </a:lnSpc>
              <a:buFont typeface="Arial" panose="020B0604020202020204" pitchFamily="34" charset="0"/>
              <a:buChar char="•"/>
            </a:pPr>
            <a:r>
              <a:rPr kumimoji="1" lang="zh-CN" altLang="en-US" dirty="0">
                <a:solidFill>
                  <a:srgbClr val="FF0000"/>
                </a:solidFill>
              </a:rPr>
              <a:t>恶意软件图像样本生成 </a:t>
            </a:r>
            <a:r>
              <a:rPr lang="zh-CN" altLang="en-US" dirty="0">
                <a:solidFill>
                  <a:srgbClr val="FF0000"/>
                </a:solidFill>
              </a:rPr>
              <a:t>（</a:t>
            </a:r>
            <a:r>
              <a:rPr lang="en-US" altLang="zh-CN" dirty="0">
                <a:solidFill>
                  <a:srgbClr val="FF0000"/>
                </a:solidFill>
              </a:rPr>
              <a:t>MIGAN</a:t>
            </a:r>
            <a:r>
              <a:rPr lang="en-US" altLang="zh-CN" baseline="30000" dirty="0">
                <a:solidFill>
                  <a:srgbClr val="FF0000"/>
                </a:solidFill>
              </a:rPr>
              <a:t>[2]</a:t>
            </a:r>
            <a:r>
              <a:rPr lang="zh-CN" altLang="en-US" dirty="0">
                <a:solidFill>
                  <a:srgbClr val="FF0000"/>
                </a:solidFill>
              </a:rPr>
              <a:t>）</a:t>
            </a:r>
            <a:endParaRPr lang="en-US" altLang="zh-CN" dirty="0">
              <a:solidFill>
                <a:srgbClr val="FF0000"/>
              </a:solidFill>
            </a:endParaRPr>
          </a:p>
          <a:p>
            <a:pPr marL="742950" lvl="1" indent="-285750">
              <a:lnSpc>
                <a:spcPct val="150000"/>
              </a:lnSpc>
              <a:buFont typeface="Wingdings" pitchFamily="2" charset="2"/>
              <a:buChar char="p"/>
            </a:pPr>
            <a:r>
              <a:rPr lang="zh-CN" altLang="en-US" dirty="0"/>
              <a:t>攻击样本生成</a:t>
            </a:r>
            <a:endParaRPr lang="en-US" altLang="zh-CN" dirty="0"/>
          </a:p>
          <a:p>
            <a:pPr marL="1200150" lvl="2" indent="-285750">
              <a:lnSpc>
                <a:spcPct val="150000"/>
              </a:lnSpc>
              <a:buFont typeface="Arial" panose="020B0604020202020204" pitchFamily="34" charset="0"/>
              <a:buChar char="•"/>
            </a:pPr>
            <a:r>
              <a:rPr lang="zh-CN" altLang="en-US" dirty="0"/>
              <a:t>恶意域名生成（</a:t>
            </a:r>
            <a:r>
              <a:rPr lang="en-US" altLang="zh-CN" dirty="0"/>
              <a:t>DGA-GAN</a:t>
            </a:r>
            <a:r>
              <a:rPr lang="zh-CN" altLang="en-US" dirty="0"/>
              <a:t>）</a:t>
            </a:r>
          </a:p>
          <a:p>
            <a:pPr marL="1200150" lvl="2" indent="-285750">
              <a:lnSpc>
                <a:spcPct val="150000"/>
              </a:lnSpc>
              <a:buFont typeface="Arial" panose="020B0604020202020204" pitchFamily="34" charset="0"/>
              <a:buChar char="•"/>
            </a:pPr>
            <a:r>
              <a:rPr lang="zh-CN" altLang="en-US" dirty="0"/>
              <a:t>恶意网络流生成（</a:t>
            </a:r>
            <a:r>
              <a:rPr lang="en-US" altLang="zh-CN" dirty="0"/>
              <a:t>MNF-GAN</a:t>
            </a:r>
            <a:r>
              <a:rPr lang="zh-CN" altLang="en-US" dirty="0"/>
              <a:t>）</a:t>
            </a:r>
          </a:p>
          <a:p>
            <a:pPr marL="1200150" lvl="2" indent="-285750">
              <a:lnSpc>
                <a:spcPct val="150000"/>
              </a:lnSpc>
              <a:buFont typeface="Arial" panose="020B0604020202020204" pitchFamily="34" charset="0"/>
              <a:buChar char="•"/>
            </a:pPr>
            <a:r>
              <a:rPr lang="zh-CN" altLang="en-US" dirty="0"/>
              <a:t>恶意软件生成（</a:t>
            </a:r>
            <a:r>
              <a:rPr lang="en-US" altLang="zh-CN" dirty="0"/>
              <a:t>MalGAN)</a:t>
            </a:r>
          </a:p>
          <a:p>
            <a:pPr marL="742950" lvl="1" indent="-285750">
              <a:lnSpc>
                <a:spcPct val="150000"/>
              </a:lnSpc>
              <a:buFont typeface="Wingdings" pitchFamily="2" charset="2"/>
              <a:buChar char="p"/>
            </a:pPr>
            <a:r>
              <a:rPr lang="zh-CN" altLang="en-US" dirty="0"/>
              <a:t>攻击行为检测</a:t>
            </a:r>
            <a:endParaRPr lang="en-US" altLang="zh-CN" dirty="0"/>
          </a:p>
          <a:p>
            <a:pPr marL="1200150" lvl="2" indent="-285750">
              <a:lnSpc>
                <a:spcPct val="150000"/>
              </a:lnSpc>
              <a:buFont typeface="Arial" panose="020B0604020202020204" pitchFamily="34" charset="0"/>
              <a:buChar char="•"/>
            </a:pPr>
            <a:r>
              <a:rPr kumimoji="1" lang="zh-CN" altLang="en-US" dirty="0"/>
              <a:t>恶意代码检测（</a:t>
            </a:r>
            <a:r>
              <a:rPr kumimoji="1" lang="en-US" altLang="zh-CN" dirty="0"/>
              <a:t>t-GAN -&gt; t-DCGAN</a:t>
            </a:r>
            <a:r>
              <a:rPr kumimoji="1" lang="zh-CN" altLang="en-US" dirty="0"/>
              <a:t>）</a:t>
            </a:r>
            <a:r>
              <a:rPr kumimoji="1" lang="en-US" altLang="zh-CN" dirty="0">
                <a:solidFill>
                  <a:srgbClr val="FF0000"/>
                </a:solidFill>
              </a:rPr>
              <a:t>                          </a:t>
            </a:r>
          </a:p>
          <a:p>
            <a:pPr marL="1200150" lvl="2" indent="-285750">
              <a:lnSpc>
                <a:spcPct val="150000"/>
              </a:lnSpc>
              <a:buFont typeface="Arial" panose="020B0604020202020204" pitchFamily="34" charset="0"/>
              <a:buChar char="•"/>
            </a:pPr>
            <a:r>
              <a:rPr kumimoji="1" lang="zh-CN" altLang="en-US" dirty="0"/>
              <a:t>僵尸网络检测 （</a:t>
            </a:r>
            <a:r>
              <a:rPr kumimoji="1" lang="en-US" altLang="zh-CN" dirty="0"/>
              <a:t>Bot-GAN</a:t>
            </a:r>
            <a:r>
              <a:rPr kumimoji="1" lang="zh-CN" altLang="en-US" dirty="0"/>
              <a:t>）</a:t>
            </a:r>
            <a:endParaRPr kumimoji="1" lang="en-US" altLang="zh-CN" dirty="0"/>
          </a:p>
        </p:txBody>
      </p:sp>
      <p:sp>
        <p:nvSpPr>
          <p:cNvPr id="6" name="文本框 5">
            <a:extLst>
              <a:ext uri="{FF2B5EF4-FFF2-40B4-BE49-F238E27FC236}">
                <a16:creationId xmlns:a16="http://schemas.microsoft.com/office/drawing/2014/main" id="{C0E399D9-AFE0-324F-B82E-A5674FD20CC6}"/>
              </a:ext>
            </a:extLst>
          </p:cNvPr>
          <p:cNvSpPr txBox="1"/>
          <p:nvPr/>
        </p:nvSpPr>
        <p:spPr>
          <a:xfrm>
            <a:off x="10386397" y="5902712"/>
            <a:ext cx="1805609" cy="369332"/>
          </a:xfrm>
          <a:prstGeom prst="rect">
            <a:avLst/>
          </a:prstGeom>
          <a:noFill/>
        </p:spPr>
        <p:txBody>
          <a:bodyPr wrap="square" rtlCol="0">
            <a:spAutoFit/>
          </a:bodyPr>
          <a:lstStyle/>
          <a:p>
            <a:pPr algn="ctr"/>
            <a:r>
              <a:rPr lang="en-US" altLang="zh-CN" dirty="0"/>
              <a:t>22</a:t>
            </a:r>
            <a:endParaRPr lang="zh-CN" altLang="en-US" dirty="0"/>
          </a:p>
        </p:txBody>
      </p:sp>
      <p:sp>
        <p:nvSpPr>
          <p:cNvPr id="60" name="文本框 59">
            <a:extLst>
              <a:ext uri="{FF2B5EF4-FFF2-40B4-BE49-F238E27FC236}">
                <a16:creationId xmlns:a16="http://schemas.microsoft.com/office/drawing/2014/main" id="{0E36CEAB-1090-0F44-B3C9-253B78D6E462}"/>
              </a:ext>
            </a:extLst>
          </p:cNvPr>
          <p:cNvSpPr txBox="1"/>
          <p:nvPr/>
        </p:nvSpPr>
        <p:spPr>
          <a:xfrm>
            <a:off x="547688" y="6272044"/>
            <a:ext cx="6692858" cy="461665"/>
          </a:xfrm>
          <a:prstGeom prst="rect">
            <a:avLst/>
          </a:prstGeom>
          <a:noFill/>
        </p:spPr>
        <p:txBody>
          <a:bodyPr wrap="none" rtlCol="0">
            <a:spAutoFit/>
          </a:bodyPr>
          <a:lstStyle/>
          <a:p>
            <a:r>
              <a:rPr lang="en-US" altLang="zh-CN" sz="1200" dirty="0">
                <a:solidFill>
                  <a:schemeClr val="bg1"/>
                </a:solidFill>
              </a:rPr>
              <a:t>[1]</a:t>
            </a:r>
            <a:r>
              <a:rPr lang="zh-CN" altLang="en-US" sz="1200" dirty="0">
                <a:solidFill>
                  <a:schemeClr val="bg1"/>
                </a:solidFill>
              </a:rPr>
              <a:t> 傅建明</a:t>
            </a:r>
            <a:r>
              <a:rPr lang="en-US" altLang="zh-CN" sz="1200" dirty="0">
                <a:solidFill>
                  <a:schemeClr val="bg1"/>
                </a:solidFill>
              </a:rPr>
              <a:t>,</a:t>
            </a:r>
            <a:r>
              <a:rPr lang="zh-CN" altLang="en-US" sz="1200" dirty="0">
                <a:solidFill>
                  <a:schemeClr val="bg1"/>
                </a:solidFill>
              </a:rPr>
              <a:t>黎琳</a:t>
            </a:r>
            <a:r>
              <a:rPr lang="en-US" altLang="zh-CN" sz="1200" dirty="0">
                <a:solidFill>
                  <a:schemeClr val="bg1"/>
                </a:solidFill>
              </a:rPr>
              <a:t>,</a:t>
            </a:r>
            <a:r>
              <a:rPr lang="zh-CN" altLang="en-US" sz="1200" dirty="0">
                <a:solidFill>
                  <a:schemeClr val="bg1"/>
                </a:solidFill>
              </a:rPr>
              <a:t>郑锐</a:t>
            </a:r>
            <a:r>
              <a:rPr lang="en-US" altLang="zh-CN" sz="1200" dirty="0">
                <a:solidFill>
                  <a:schemeClr val="bg1"/>
                </a:solidFill>
              </a:rPr>
              <a:t>,</a:t>
            </a:r>
            <a:r>
              <a:rPr lang="zh-CN" altLang="en-US" sz="1200" dirty="0">
                <a:solidFill>
                  <a:schemeClr val="bg1"/>
                </a:solidFill>
              </a:rPr>
              <a:t>苏日古嘎</a:t>
            </a:r>
            <a:r>
              <a:rPr lang="en-US" altLang="zh-CN" sz="1200" dirty="0">
                <a:solidFill>
                  <a:schemeClr val="bg1"/>
                </a:solidFill>
              </a:rPr>
              <a:t>.</a:t>
            </a:r>
            <a:r>
              <a:rPr lang="zh-CN" altLang="en-US" sz="1200" dirty="0">
                <a:solidFill>
                  <a:schemeClr val="bg1"/>
                </a:solidFill>
              </a:rPr>
              <a:t>基于</a:t>
            </a:r>
            <a:r>
              <a:rPr lang="en-US" altLang="zh-CN" sz="1200" dirty="0">
                <a:solidFill>
                  <a:schemeClr val="bg1"/>
                </a:solidFill>
              </a:rPr>
              <a:t>GAN</a:t>
            </a:r>
            <a:r>
              <a:rPr lang="zh-CN" altLang="en-US" sz="1200" dirty="0">
                <a:solidFill>
                  <a:schemeClr val="bg1"/>
                </a:solidFill>
              </a:rPr>
              <a:t>的网络攻击检测研究综述</a:t>
            </a:r>
            <a:r>
              <a:rPr lang="en-US" altLang="zh-CN" sz="1200" dirty="0">
                <a:solidFill>
                  <a:schemeClr val="bg1"/>
                </a:solidFill>
              </a:rPr>
              <a:t>[J].</a:t>
            </a:r>
            <a:r>
              <a:rPr lang="zh-CN" altLang="en-US" sz="1200" dirty="0">
                <a:solidFill>
                  <a:schemeClr val="bg1"/>
                </a:solidFill>
              </a:rPr>
              <a:t>信息网络安全</a:t>
            </a:r>
            <a:r>
              <a:rPr lang="en-US" altLang="zh-CN" sz="1200" dirty="0">
                <a:solidFill>
                  <a:schemeClr val="bg1"/>
                </a:solidFill>
              </a:rPr>
              <a:t>,2019(02):1-9.</a:t>
            </a:r>
          </a:p>
          <a:p>
            <a:r>
              <a:rPr kumimoji="1" lang="en-US" altLang="zh-CN" sz="1200" dirty="0">
                <a:solidFill>
                  <a:schemeClr val="bg1"/>
                </a:solidFill>
              </a:rPr>
              <a:t>[2]</a:t>
            </a:r>
            <a:r>
              <a:rPr kumimoji="1" lang="zh-CN" altLang="en-US" sz="1200" dirty="0">
                <a:solidFill>
                  <a:schemeClr val="bg1"/>
                </a:solidFill>
              </a:rPr>
              <a:t> </a:t>
            </a:r>
            <a:r>
              <a:rPr kumimoji="1" lang="en-US" altLang="zh-CN" sz="1200" dirty="0">
                <a:solidFill>
                  <a:schemeClr val="bg1"/>
                </a:solidFill>
              </a:rPr>
              <a:t>https://</a:t>
            </a:r>
            <a:r>
              <a:rPr kumimoji="1" lang="en-US" altLang="zh-CN" sz="1200" dirty="0" err="1">
                <a:solidFill>
                  <a:schemeClr val="bg1"/>
                </a:solidFill>
              </a:rPr>
              <a:t>ojs.aaai.org</a:t>
            </a:r>
            <a:r>
              <a:rPr kumimoji="1" lang="en-US" altLang="zh-CN" sz="1200" dirty="0">
                <a:solidFill>
                  <a:schemeClr val="bg1"/>
                </a:solidFill>
              </a:rPr>
              <a:t>//</a:t>
            </a:r>
            <a:r>
              <a:rPr kumimoji="1" lang="en-US" altLang="zh-CN" sz="1200" dirty="0" err="1">
                <a:solidFill>
                  <a:schemeClr val="bg1"/>
                </a:solidFill>
              </a:rPr>
              <a:t>index.php</a:t>
            </a:r>
            <a:r>
              <a:rPr kumimoji="1" lang="en-US" altLang="zh-CN" sz="1200" dirty="0">
                <a:solidFill>
                  <a:schemeClr val="bg1"/>
                </a:solidFill>
              </a:rPr>
              <a:t>/AAAI/article/view/5153</a:t>
            </a:r>
            <a:endParaRPr kumimoji="1" lang="zh-CN" altLang="en-US" sz="1200" dirty="0">
              <a:solidFill>
                <a:schemeClr val="bg1"/>
              </a:solidFill>
            </a:endParaRPr>
          </a:p>
        </p:txBody>
      </p:sp>
      <p:grpSp>
        <p:nvGrpSpPr>
          <p:cNvPr id="77" name="组合 76">
            <a:extLst>
              <a:ext uri="{FF2B5EF4-FFF2-40B4-BE49-F238E27FC236}">
                <a16:creationId xmlns:a16="http://schemas.microsoft.com/office/drawing/2014/main" id="{22643F7C-B781-3349-BCFC-DB16A2538E96}"/>
              </a:ext>
            </a:extLst>
          </p:cNvPr>
          <p:cNvGrpSpPr/>
          <p:nvPr/>
        </p:nvGrpSpPr>
        <p:grpSpPr>
          <a:xfrm>
            <a:off x="5623283" y="1288468"/>
            <a:ext cx="6466212" cy="4595031"/>
            <a:chOff x="5623283" y="1288468"/>
            <a:chExt cx="6466212" cy="4595031"/>
          </a:xfrm>
        </p:grpSpPr>
        <p:sp>
          <p:nvSpPr>
            <p:cNvPr id="58" name="梯形 57">
              <a:extLst>
                <a:ext uri="{FF2B5EF4-FFF2-40B4-BE49-F238E27FC236}">
                  <a16:creationId xmlns:a16="http://schemas.microsoft.com/office/drawing/2014/main" id="{74B97DB5-DF71-9F48-BDA3-A87EF6F5E758}"/>
                </a:ext>
              </a:extLst>
            </p:cNvPr>
            <p:cNvSpPr/>
            <p:nvPr/>
          </p:nvSpPr>
          <p:spPr>
            <a:xfrm rot="16200000">
              <a:off x="5319084" y="2502900"/>
              <a:ext cx="1120814" cy="481619"/>
            </a:xfrm>
            <a:prstGeom prst="trapezoid">
              <a:avLst/>
            </a:prstGeom>
            <a:solidFill>
              <a:srgbClr val="4E50B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000" dirty="0"/>
                <a:t>G</a:t>
              </a:r>
              <a:endParaRPr lang="zh-TW" altLang="en-US" sz="2000" dirty="0"/>
            </a:p>
          </p:txBody>
        </p:sp>
        <p:sp>
          <p:nvSpPr>
            <p:cNvPr id="59" name="圆角矩形 58">
              <a:extLst>
                <a:ext uri="{FF2B5EF4-FFF2-40B4-BE49-F238E27FC236}">
                  <a16:creationId xmlns:a16="http://schemas.microsoft.com/office/drawing/2014/main" id="{23536B19-6F9E-C242-BAFD-542886C349CE}"/>
                </a:ext>
              </a:extLst>
            </p:cNvPr>
            <p:cNvSpPr/>
            <p:nvPr/>
          </p:nvSpPr>
          <p:spPr>
            <a:xfrm>
              <a:off x="5623283" y="4748338"/>
              <a:ext cx="842353" cy="769644"/>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D</a:t>
              </a:r>
              <a:endParaRPr kumimoji="1" lang="zh-CN" altLang="en-US" sz="2000" dirty="0"/>
            </a:p>
          </p:txBody>
        </p:sp>
        <p:sp>
          <p:nvSpPr>
            <p:cNvPr id="61" name="左大括号 60">
              <a:extLst>
                <a:ext uri="{FF2B5EF4-FFF2-40B4-BE49-F238E27FC236}">
                  <a16:creationId xmlns:a16="http://schemas.microsoft.com/office/drawing/2014/main" id="{2E7801C3-4C31-BD4D-BEAB-4641020055D8}"/>
                </a:ext>
              </a:extLst>
            </p:cNvPr>
            <p:cNvSpPr/>
            <p:nvPr/>
          </p:nvSpPr>
          <p:spPr>
            <a:xfrm>
              <a:off x="6395874" y="1610099"/>
              <a:ext cx="139525" cy="2217107"/>
            </a:xfrm>
            <a:prstGeom prst="leftBrace">
              <a:avLst/>
            </a:prstGeom>
            <a:ln w="25400">
              <a:solidFill>
                <a:srgbClr val="5454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3" name="左大括号 62">
              <a:extLst>
                <a:ext uri="{FF2B5EF4-FFF2-40B4-BE49-F238E27FC236}">
                  <a16:creationId xmlns:a16="http://schemas.microsoft.com/office/drawing/2014/main" id="{98B83853-6755-F542-8307-B2AFCD4E30FD}"/>
                </a:ext>
              </a:extLst>
            </p:cNvPr>
            <p:cNvSpPr/>
            <p:nvPr/>
          </p:nvSpPr>
          <p:spPr>
            <a:xfrm>
              <a:off x="8187402" y="4482345"/>
              <a:ext cx="139525" cy="1401154"/>
            </a:xfrm>
            <a:prstGeom prst="lef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4" name="左大括号 63">
              <a:extLst>
                <a:ext uri="{FF2B5EF4-FFF2-40B4-BE49-F238E27FC236}">
                  <a16:creationId xmlns:a16="http://schemas.microsoft.com/office/drawing/2014/main" id="{DF28A3DB-F97A-C34B-874F-BD94FA89F6ED}"/>
                </a:ext>
              </a:extLst>
            </p:cNvPr>
            <p:cNvSpPr/>
            <p:nvPr/>
          </p:nvSpPr>
          <p:spPr>
            <a:xfrm>
              <a:off x="8192627" y="1317498"/>
              <a:ext cx="139525" cy="1401154"/>
            </a:xfrm>
            <a:prstGeom prst="leftBrace">
              <a:avLst/>
            </a:prstGeom>
            <a:ln w="25400">
              <a:solidFill>
                <a:srgbClr val="5454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5" name="左大括号 64">
              <a:extLst>
                <a:ext uri="{FF2B5EF4-FFF2-40B4-BE49-F238E27FC236}">
                  <a16:creationId xmlns:a16="http://schemas.microsoft.com/office/drawing/2014/main" id="{6ECFE0E3-DC98-FE40-9824-B415325AE9F2}"/>
                </a:ext>
              </a:extLst>
            </p:cNvPr>
            <p:cNvSpPr/>
            <p:nvPr/>
          </p:nvSpPr>
          <p:spPr>
            <a:xfrm>
              <a:off x="8187403" y="2839751"/>
              <a:ext cx="139525" cy="1401154"/>
            </a:xfrm>
            <a:prstGeom prst="leftBrace">
              <a:avLst/>
            </a:prstGeom>
            <a:ln w="25400">
              <a:solidFill>
                <a:srgbClr val="5454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EA60919D-256E-D74B-B0A7-F08826F2993A}"/>
                </a:ext>
              </a:extLst>
            </p:cNvPr>
            <p:cNvSpPr txBox="1"/>
            <p:nvPr/>
          </p:nvSpPr>
          <p:spPr>
            <a:xfrm>
              <a:off x="6564064" y="1800369"/>
              <a:ext cx="1569660" cy="369332"/>
            </a:xfrm>
            <a:prstGeom prst="rect">
              <a:avLst/>
            </a:prstGeom>
            <a:noFill/>
          </p:spPr>
          <p:txBody>
            <a:bodyPr wrap="none" rtlCol="0">
              <a:spAutoFit/>
            </a:bodyPr>
            <a:lstStyle/>
            <a:p>
              <a:r>
                <a:rPr lang="zh-CN" altLang="en-US" dirty="0"/>
                <a:t>生成训练样本</a:t>
              </a:r>
              <a:endParaRPr kumimoji="1" lang="zh-CN" altLang="en-US" dirty="0"/>
            </a:p>
          </p:txBody>
        </p:sp>
        <p:sp>
          <p:nvSpPr>
            <p:cNvPr id="66" name="文本框 65">
              <a:extLst>
                <a:ext uri="{FF2B5EF4-FFF2-40B4-BE49-F238E27FC236}">
                  <a16:creationId xmlns:a16="http://schemas.microsoft.com/office/drawing/2014/main" id="{16AC4C04-FDA3-814B-8A9B-B54839AA0BEB}"/>
                </a:ext>
              </a:extLst>
            </p:cNvPr>
            <p:cNvSpPr txBox="1"/>
            <p:nvPr/>
          </p:nvSpPr>
          <p:spPr>
            <a:xfrm>
              <a:off x="6549795" y="3299537"/>
              <a:ext cx="1569660" cy="369332"/>
            </a:xfrm>
            <a:prstGeom prst="rect">
              <a:avLst/>
            </a:prstGeom>
            <a:noFill/>
          </p:spPr>
          <p:txBody>
            <a:bodyPr wrap="none" rtlCol="0">
              <a:spAutoFit/>
            </a:bodyPr>
            <a:lstStyle/>
            <a:p>
              <a:r>
                <a:rPr lang="zh-CN" altLang="en-US" dirty="0"/>
                <a:t>生成攻击样本</a:t>
              </a:r>
              <a:endParaRPr lang="en-US" altLang="zh-CN" dirty="0"/>
            </a:p>
          </p:txBody>
        </p:sp>
        <p:grpSp>
          <p:nvGrpSpPr>
            <p:cNvPr id="69" name="组合 68">
              <a:extLst>
                <a:ext uri="{FF2B5EF4-FFF2-40B4-BE49-F238E27FC236}">
                  <a16:creationId xmlns:a16="http://schemas.microsoft.com/office/drawing/2014/main" id="{18B65BBF-E2AD-AF46-B747-B5244E0D72C7}"/>
                </a:ext>
              </a:extLst>
            </p:cNvPr>
            <p:cNvGrpSpPr/>
            <p:nvPr/>
          </p:nvGrpSpPr>
          <p:grpSpPr>
            <a:xfrm>
              <a:off x="8326927" y="1288468"/>
              <a:ext cx="2492991" cy="1420492"/>
              <a:chOff x="9081200" y="1177140"/>
              <a:chExt cx="2492991" cy="1420492"/>
            </a:xfrm>
          </p:grpSpPr>
          <p:sp>
            <p:nvSpPr>
              <p:cNvPr id="67" name="文本框 66">
                <a:extLst>
                  <a:ext uri="{FF2B5EF4-FFF2-40B4-BE49-F238E27FC236}">
                    <a16:creationId xmlns:a16="http://schemas.microsoft.com/office/drawing/2014/main" id="{39933880-DFBD-5C49-A577-5E91C6D89585}"/>
                  </a:ext>
                </a:extLst>
              </p:cNvPr>
              <p:cNvSpPr txBox="1"/>
              <p:nvPr/>
            </p:nvSpPr>
            <p:spPr>
              <a:xfrm>
                <a:off x="9081201" y="1177140"/>
                <a:ext cx="2492990" cy="369332"/>
              </a:xfrm>
              <a:prstGeom prst="rect">
                <a:avLst/>
              </a:prstGeom>
              <a:noFill/>
            </p:spPr>
            <p:txBody>
              <a:bodyPr wrap="none" rtlCol="0">
                <a:spAutoFit/>
              </a:bodyPr>
              <a:lstStyle/>
              <a:p>
                <a:r>
                  <a:rPr kumimoji="1" lang="zh-CN" altLang="en-US" dirty="0"/>
                  <a:t>目的：</a:t>
                </a:r>
                <a:r>
                  <a:rPr lang="zh-CN" altLang="en-US" dirty="0">
                    <a:solidFill>
                      <a:srgbClr val="FF0000"/>
                    </a:solidFill>
                  </a:rPr>
                  <a:t>扩大</a:t>
                </a:r>
                <a:r>
                  <a:rPr lang="zh-CN" altLang="en-US" dirty="0"/>
                  <a:t>小样本数据</a:t>
                </a:r>
                <a:endParaRPr kumimoji="1" lang="zh-CN" altLang="en-US" dirty="0"/>
              </a:p>
            </p:txBody>
          </p:sp>
          <p:sp>
            <p:nvSpPr>
              <p:cNvPr id="68" name="文本框 67">
                <a:extLst>
                  <a:ext uri="{FF2B5EF4-FFF2-40B4-BE49-F238E27FC236}">
                    <a16:creationId xmlns:a16="http://schemas.microsoft.com/office/drawing/2014/main" id="{1C26EAA6-0BA0-5F43-887F-8D9854BD45EE}"/>
                  </a:ext>
                </a:extLst>
              </p:cNvPr>
              <p:cNvSpPr txBox="1"/>
              <p:nvPr/>
            </p:nvSpPr>
            <p:spPr>
              <a:xfrm>
                <a:off x="9081200" y="2228300"/>
                <a:ext cx="2262158" cy="369332"/>
              </a:xfrm>
              <a:prstGeom prst="rect">
                <a:avLst/>
              </a:prstGeom>
              <a:noFill/>
            </p:spPr>
            <p:txBody>
              <a:bodyPr wrap="none" rtlCol="0">
                <a:spAutoFit/>
              </a:bodyPr>
              <a:lstStyle/>
              <a:p>
                <a:r>
                  <a:rPr kumimoji="1" lang="zh-CN" altLang="en-US" dirty="0"/>
                  <a:t>挑战：</a:t>
                </a:r>
                <a:r>
                  <a:rPr lang="zh-CN" altLang="en-US" dirty="0"/>
                  <a:t>样本的</a:t>
                </a:r>
                <a:r>
                  <a:rPr lang="zh-CN" altLang="en-US" dirty="0">
                    <a:solidFill>
                      <a:srgbClr val="FF0000"/>
                    </a:solidFill>
                  </a:rPr>
                  <a:t>真实性</a:t>
                </a:r>
                <a:endParaRPr kumimoji="1" lang="zh-CN" altLang="en-US" dirty="0">
                  <a:solidFill>
                    <a:srgbClr val="FF0000"/>
                  </a:solidFill>
                </a:endParaRPr>
              </a:p>
            </p:txBody>
          </p:sp>
        </p:grpSp>
        <p:grpSp>
          <p:nvGrpSpPr>
            <p:cNvPr id="71" name="组合 70">
              <a:extLst>
                <a:ext uri="{FF2B5EF4-FFF2-40B4-BE49-F238E27FC236}">
                  <a16:creationId xmlns:a16="http://schemas.microsoft.com/office/drawing/2014/main" id="{761083F7-588F-0C4C-8724-6C08F7E193F4}"/>
                </a:ext>
              </a:extLst>
            </p:cNvPr>
            <p:cNvGrpSpPr/>
            <p:nvPr/>
          </p:nvGrpSpPr>
          <p:grpSpPr>
            <a:xfrm>
              <a:off x="8326927" y="2841271"/>
              <a:ext cx="3185487" cy="1621712"/>
              <a:chOff x="9081201" y="1177140"/>
              <a:chExt cx="3185487" cy="1621712"/>
            </a:xfrm>
          </p:grpSpPr>
          <p:sp>
            <p:nvSpPr>
              <p:cNvPr id="72" name="文本框 71">
                <a:extLst>
                  <a:ext uri="{FF2B5EF4-FFF2-40B4-BE49-F238E27FC236}">
                    <a16:creationId xmlns:a16="http://schemas.microsoft.com/office/drawing/2014/main" id="{DBDF76B2-F143-034E-9C63-A4FE1AB55E1F}"/>
                  </a:ext>
                </a:extLst>
              </p:cNvPr>
              <p:cNvSpPr txBox="1"/>
              <p:nvPr/>
            </p:nvSpPr>
            <p:spPr>
              <a:xfrm>
                <a:off x="9081201" y="1177140"/>
                <a:ext cx="3185487" cy="369332"/>
              </a:xfrm>
              <a:prstGeom prst="rect">
                <a:avLst/>
              </a:prstGeom>
              <a:noFill/>
            </p:spPr>
            <p:txBody>
              <a:bodyPr wrap="none" rtlCol="0">
                <a:spAutoFit/>
              </a:bodyPr>
              <a:lstStyle/>
              <a:p>
                <a:r>
                  <a:rPr kumimoji="1" lang="zh-CN" altLang="en-US" dirty="0"/>
                  <a:t>目的：</a:t>
                </a:r>
                <a:r>
                  <a:rPr lang="zh-CN" altLang="en-US" dirty="0"/>
                  <a:t>提升检测模型的</a:t>
                </a:r>
                <a:r>
                  <a:rPr lang="zh-CN" altLang="en-US" dirty="0">
                    <a:solidFill>
                      <a:srgbClr val="FF0000"/>
                    </a:solidFill>
                  </a:rPr>
                  <a:t>鲁棒性</a:t>
                </a:r>
                <a:endParaRPr lang="en-US" altLang="zh-CN" dirty="0">
                  <a:solidFill>
                    <a:srgbClr val="FF0000"/>
                  </a:solidFill>
                </a:endParaRPr>
              </a:p>
            </p:txBody>
          </p:sp>
          <p:sp>
            <p:nvSpPr>
              <p:cNvPr id="73" name="文本框 72">
                <a:extLst>
                  <a:ext uri="{FF2B5EF4-FFF2-40B4-BE49-F238E27FC236}">
                    <a16:creationId xmlns:a16="http://schemas.microsoft.com/office/drawing/2014/main" id="{94D54893-5677-3A4E-A370-C92014DAB010}"/>
                  </a:ext>
                </a:extLst>
              </p:cNvPr>
              <p:cNvSpPr txBox="1"/>
              <p:nvPr/>
            </p:nvSpPr>
            <p:spPr>
              <a:xfrm>
                <a:off x="9081201" y="2152521"/>
                <a:ext cx="2718318" cy="646331"/>
              </a:xfrm>
              <a:prstGeom prst="rect">
                <a:avLst/>
              </a:prstGeom>
              <a:noFill/>
            </p:spPr>
            <p:txBody>
              <a:bodyPr wrap="square" rtlCol="0">
                <a:spAutoFit/>
              </a:bodyPr>
              <a:lstStyle/>
              <a:p>
                <a:r>
                  <a:rPr kumimoji="1" lang="zh-CN" altLang="en-US" dirty="0"/>
                  <a:t>挑战：</a:t>
                </a:r>
                <a:r>
                  <a:rPr lang="zh-CN" altLang="en-US" dirty="0"/>
                  <a:t>攻击样本的</a:t>
                </a:r>
                <a:r>
                  <a:rPr lang="zh-CN" altLang="en-US" dirty="0">
                    <a:solidFill>
                      <a:srgbClr val="FF0000"/>
                    </a:solidFill>
                  </a:rPr>
                  <a:t>真实性</a:t>
                </a:r>
                <a:r>
                  <a:rPr lang="zh-CN" altLang="en-US" dirty="0"/>
                  <a:t>、</a:t>
                </a:r>
                <a:r>
                  <a:rPr lang="en-US" altLang="zh-CN" dirty="0"/>
                  <a:t>	</a:t>
                </a:r>
                <a:r>
                  <a:rPr lang="en-US" altLang="zh-CN" dirty="0">
                    <a:solidFill>
                      <a:srgbClr val="FF0000"/>
                    </a:solidFill>
                  </a:rPr>
                  <a:t>"</a:t>
                </a:r>
                <a:r>
                  <a:rPr lang="zh-CN" altLang="en-US" dirty="0">
                    <a:solidFill>
                      <a:srgbClr val="FF0000"/>
                    </a:solidFill>
                  </a:rPr>
                  <a:t>黑盒</a:t>
                </a:r>
                <a:r>
                  <a:rPr lang="en-US" altLang="zh-CN" dirty="0">
                    <a:solidFill>
                      <a:srgbClr val="FF0000"/>
                    </a:solidFill>
                  </a:rPr>
                  <a:t>"</a:t>
                </a:r>
                <a:r>
                  <a:rPr lang="zh-CN" altLang="en-US" dirty="0"/>
                  <a:t>攻击</a:t>
                </a:r>
                <a:endParaRPr kumimoji="1" lang="zh-CN" altLang="en-US" dirty="0"/>
              </a:p>
            </p:txBody>
          </p:sp>
        </p:grpSp>
        <p:grpSp>
          <p:nvGrpSpPr>
            <p:cNvPr id="74" name="组合 73">
              <a:extLst>
                <a:ext uri="{FF2B5EF4-FFF2-40B4-BE49-F238E27FC236}">
                  <a16:creationId xmlns:a16="http://schemas.microsoft.com/office/drawing/2014/main" id="{8744A834-90E4-004D-9784-E11861C930E8}"/>
                </a:ext>
              </a:extLst>
            </p:cNvPr>
            <p:cNvGrpSpPr/>
            <p:nvPr/>
          </p:nvGrpSpPr>
          <p:grpSpPr>
            <a:xfrm>
              <a:off x="8326927" y="4514933"/>
              <a:ext cx="3762568" cy="1344713"/>
              <a:chOff x="9081201" y="1177140"/>
              <a:chExt cx="3762568" cy="1344713"/>
            </a:xfrm>
          </p:grpSpPr>
          <p:sp>
            <p:nvSpPr>
              <p:cNvPr id="75" name="文本框 74">
                <a:extLst>
                  <a:ext uri="{FF2B5EF4-FFF2-40B4-BE49-F238E27FC236}">
                    <a16:creationId xmlns:a16="http://schemas.microsoft.com/office/drawing/2014/main" id="{43BD49ED-FB31-964B-8047-8621B35B3547}"/>
                  </a:ext>
                </a:extLst>
              </p:cNvPr>
              <p:cNvSpPr txBox="1"/>
              <p:nvPr/>
            </p:nvSpPr>
            <p:spPr>
              <a:xfrm>
                <a:off x="9081201" y="1177140"/>
                <a:ext cx="3762568" cy="369332"/>
              </a:xfrm>
              <a:prstGeom prst="rect">
                <a:avLst/>
              </a:prstGeom>
              <a:noFill/>
            </p:spPr>
            <p:txBody>
              <a:bodyPr wrap="none" rtlCol="0">
                <a:spAutoFit/>
              </a:bodyPr>
              <a:lstStyle/>
              <a:p>
                <a:r>
                  <a:rPr kumimoji="1" lang="zh-CN" altLang="en-US" dirty="0"/>
                  <a:t>目的：</a:t>
                </a:r>
                <a:r>
                  <a:rPr lang="zh-CN" altLang="en-US" dirty="0"/>
                  <a:t>提高对</a:t>
                </a:r>
                <a:r>
                  <a:rPr lang="en-US" altLang="zh-CN" dirty="0">
                    <a:solidFill>
                      <a:srgbClr val="FF0000"/>
                    </a:solidFill>
                  </a:rPr>
                  <a:t>0-day</a:t>
                </a:r>
                <a:r>
                  <a:rPr lang="zh-CN" altLang="en-US" dirty="0">
                    <a:solidFill>
                      <a:srgbClr val="FF0000"/>
                    </a:solidFill>
                  </a:rPr>
                  <a:t>攻击</a:t>
                </a:r>
                <a:r>
                  <a:rPr lang="zh-CN" altLang="en-US" dirty="0"/>
                  <a:t>的检测能力</a:t>
                </a:r>
                <a:endParaRPr kumimoji="1" lang="zh-CN" altLang="en-US" dirty="0"/>
              </a:p>
            </p:txBody>
          </p:sp>
          <p:sp>
            <p:nvSpPr>
              <p:cNvPr id="76" name="文本框 75">
                <a:extLst>
                  <a:ext uri="{FF2B5EF4-FFF2-40B4-BE49-F238E27FC236}">
                    <a16:creationId xmlns:a16="http://schemas.microsoft.com/office/drawing/2014/main" id="{23FE602D-E449-8F49-BB2F-9EF27DEA3C4D}"/>
                  </a:ext>
                </a:extLst>
              </p:cNvPr>
              <p:cNvSpPr txBox="1"/>
              <p:nvPr/>
            </p:nvSpPr>
            <p:spPr>
              <a:xfrm>
                <a:off x="9081201" y="2152521"/>
                <a:ext cx="3185487" cy="369332"/>
              </a:xfrm>
              <a:prstGeom prst="rect">
                <a:avLst/>
              </a:prstGeom>
              <a:noFill/>
            </p:spPr>
            <p:txBody>
              <a:bodyPr wrap="none" rtlCol="0">
                <a:spAutoFit/>
              </a:bodyPr>
              <a:lstStyle/>
              <a:p>
                <a:r>
                  <a:rPr kumimoji="1" lang="zh-CN" altLang="en-US" dirty="0"/>
                  <a:t>挑战：</a:t>
                </a:r>
                <a:r>
                  <a:rPr lang="zh-CN" altLang="en-US" dirty="0"/>
                  <a:t>对已知攻击检测率较低</a:t>
                </a:r>
                <a:endParaRPr kumimoji="1" lang="zh-CN" altLang="en-US" dirty="0"/>
              </a:p>
            </p:txBody>
          </p:sp>
        </p:grpSp>
        <p:sp>
          <p:nvSpPr>
            <p:cNvPr id="70" name="文本框 69">
              <a:extLst>
                <a:ext uri="{FF2B5EF4-FFF2-40B4-BE49-F238E27FC236}">
                  <a16:creationId xmlns:a16="http://schemas.microsoft.com/office/drawing/2014/main" id="{D23F6971-1745-AE49-84AD-3833D8278C0F}"/>
                </a:ext>
              </a:extLst>
            </p:cNvPr>
            <p:cNvSpPr txBox="1"/>
            <p:nvPr/>
          </p:nvSpPr>
          <p:spPr>
            <a:xfrm>
              <a:off x="6549795" y="4998812"/>
              <a:ext cx="1569660" cy="369332"/>
            </a:xfrm>
            <a:prstGeom prst="rect">
              <a:avLst/>
            </a:prstGeom>
            <a:noFill/>
          </p:spPr>
          <p:txBody>
            <a:bodyPr wrap="none" rtlCol="0">
              <a:spAutoFit/>
            </a:bodyPr>
            <a:lstStyle/>
            <a:p>
              <a:r>
                <a:rPr lang="zh-CN" altLang="en-US" dirty="0"/>
                <a:t>攻击行为检测</a:t>
              </a:r>
              <a:endParaRPr lang="en-US" altLang="zh-CN" dirty="0"/>
            </a:p>
          </p:txBody>
        </p:sp>
      </p:grpSp>
    </p:spTree>
    <p:extLst>
      <p:ext uri="{BB962C8B-B14F-4D97-AF65-F5344CB8AC3E}">
        <p14:creationId xmlns:p14="http://schemas.microsoft.com/office/powerpoint/2010/main" val="1481226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4575"/>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4.2</a:t>
            </a:r>
            <a:r>
              <a:rPr lang="zh-CN" altLang="en-US" sz="2800" dirty="0">
                <a:latin typeface="+mn-ea"/>
                <a:ea typeface="+mn-ea"/>
              </a:rPr>
              <a:t> 总结</a:t>
            </a:r>
          </a:p>
        </p:txBody>
      </p:sp>
      <p:sp>
        <p:nvSpPr>
          <p:cNvPr id="6" name="文本框 5">
            <a:extLst>
              <a:ext uri="{FF2B5EF4-FFF2-40B4-BE49-F238E27FC236}">
                <a16:creationId xmlns:a16="http://schemas.microsoft.com/office/drawing/2014/main" id="{C0E399D9-AFE0-324F-B82E-A5674FD20CC6}"/>
              </a:ext>
            </a:extLst>
          </p:cNvPr>
          <p:cNvSpPr txBox="1"/>
          <p:nvPr/>
        </p:nvSpPr>
        <p:spPr>
          <a:xfrm>
            <a:off x="10386397" y="5902712"/>
            <a:ext cx="1805609" cy="369332"/>
          </a:xfrm>
          <a:prstGeom prst="rect">
            <a:avLst/>
          </a:prstGeom>
          <a:noFill/>
        </p:spPr>
        <p:txBody>
          <a:bodyPr wrap="square" rtlCol="0">
            <a:spAutoFit/>
          </a:bodyPr>
          <a:lstStyle/>
          <a:p>
            <a:pPr algn="ctr"/>
            <a:r>
              <a:rPr lang="en-US" altLang="zh-CN" dirty="0"/>
              <a:t>23</a:t>
            </a:r>
            <a:endParaRPr lang="zh-CN" altLang="en-US" dirty="0"/>
          </a:p>
        </p:txBody>
      </p:sp>
      <p:pic>
        <p:nvPicPr>
          <p:cNvPr id="4" name="图片 3">
            <a:extLst>
              <a:ext uri="{FF2B5EF4-FFF2-40B4-BE49-F238E27FC236}">
                <a16:creationId xmlns:a16="http://schemas.microsoft.com/office/drawing/2014/main" id="{19017519-5391-BA4D-80BC-C223BC58853C}"/>
              </a:ext>
            </a:extLst>
          </p:cNvPr>
          <p:cNvPicPr>
            <a:picLocks noChangeAspect="1"/>
          </p:cNvPicPr>
          <p:nvPr/>
        </p:nvPicPr>
        <p:blipFill>
          <a:blip r:embed="rId3"/>
          <a:stretch>
            <a:fillRect/>
          </a:stretch>
        </p:blipFill>
        <p:spPr>
          <a:xfrm>
            <a:off x="9704768" y="1583504"/>
            <a:ext cx="1584636" cy="1588539"/>
          </a:xfrm>
          <a:prstGeom prst="rect">
            <a:avLst/>
          </a:prstGeom>
        </p:spPr>
      </p:pic>
      <p:sp>
        <p:nvSpPr>
          <p:cNvPr id="57" name="文本框 56">
            <a:extLst>
              <a:ext uri="{FF2B5EF4-FFF2-40B4-BE49-F238E27FC236}">
                <a16:creationId xmlns:a16="http://schemas.microsoft.com/office/drawing/2014/main" id="{D608FAB7-32D1-624D-8DAF-61761EEC5AD5}"/>
              </a:ext>
            </a:extLst>
          </p:cNvPr>
          <p:cNvSpPr txBox="1"/>
          <p:nvPr/>
        </p:nvSpPr>
        <p:spPr>
          <a:xfrm>
            <a:off x="2923337" y="1064457"/>
            <a:ext cx="1539204" cy="400110"/>
          </a:xfrm>
          <a:prstGeom prst="rect">
            <a:avLst/>
          </a:prstGeom>
          <a:noFill/>
        </p:spPr>
        <p:txBody>
          <a:bodyPr wrap="none" rtlCol="0">
            <a:spAutoFit/>
          </a:bodyPr>
          <a:lstStyle/>
          <a:p>
            <a:r>
              <a:rPr kumimoji="1" lang="en-US" altLang="zh-CN" sz="2000" dirty="0"/>
              <a:t>GAN</a:t>
            </a:r>
            <a:r>
              <a:rPr kumimoji="1" lang="zh-CN" altLang="en-US" sz="2000" dirty="0"/>
              <a:t>的框架</a:t>
            </a:r>
          </a:p>
        </p:txBody>
      </p:sp>
      <p:sp>
        <p:nvSpPr>
          <p:cNvPr id="59" name="文本框 58">
            <a:extLst>
              <a:ext uri="{FF2B5EF4-FFF2-40B4-BE49-F238E27FC236}">
                <a16:creationId xmlns:a16="http://schemas.microsoft.com/office/drawing/2014/main" id="{9BEDFED6-927F-B54F-86C1-5CD69D64FF89}"/>
              </a:ext>
            </a:extLst>
          </p:cNvPr>
          <p:cNvSpPr txBox="1"/>
          <p:nvPr/>
        </p:nvSpPr>
        <p:spPr>
          <a:xfrm>
            <a:off x="8711813" y="1083309"/>
            <a:ext cx="1210588" cy="400110"/>
          </a:xfrm>
          <a:prstGeom prst="rect">
            <a:avLst/>
          </a:prstGeom>
          <a:noFill/>
        </p:spPr>
        <p:txBody>
          <a:bodyPr wrap="none" rtlCol="0">
            <a:spAutoFit/>
          </a:bodyPr>
          <a:lstStyle/>
          <a:p>
            <a:r>
              <a:rPr kumimoji="1" lang="zh-CN" altLang="en-US" sz="2000" dirty="0"/>
              <a:t>实验结果</a:t>
            </a:r>
          </a:p>
        </p:txBody>
      </p:sp>
      <p:sp>
        <p:nvSpPr>
          <p:cNvPr id="60" name="文本框 59">
            <a:extLst>
              <a:ext uri="{FF2B5EF4-FFF2-40B4-BE49-F238E27FC236}">
                <a16:creationId xmlns:a16="http://schemas.microsoft.com/office/drawing/2014/main" id="{8ACA14C2-3AF9-0B4E-8AA8-6AFE2282D46B}"/>
              </a:ext>
            </a:extLst>
          </p:cNvPr>
          <p:cNvSpPr txBox="1"/>
          <p:nvPr/>
        </p:nvSpPr>
        <p:spPr>
          <a:xfrm>
            <a:off x="578690" y="3311194"/>
            <a:ext cx="1510350" cy="400110"/>
          </a:xfrm>
          <a:prstGeom prst="rect">
            <a:avLst/>
          </a:prstGeom>
          <a:noFill/>
        </p:spPr>
        <p:txBody>
          <a:bodyPr wrap="none" rtlCol="0">
            <a:spAutoFit/>
          </a:bodyPr>
          <a:lstStyle/>
          <a:p>
            <a:r>
              <a:rPr kumimoji="1" lang="en-US" altLang="zh-CN" sz="2000" dirty="0"/>
              <a:t>GAN</a:t>
            </a:r>
            <a:r>
              <a:rPr kumimoji="1" lang="zh-CN" altLang="en-US" sz="2000" dirty="0"/>
              <a:t>的</a:t>
            </a:r>
            <a:r>
              <a:rPr lang="zh-CN" altLang="en-US" sz="2000" dirty="0">
                <a:latin typeface="+mn-ea"/>
                <a:cs typeface="+mn-ea"/>
                <a:sym typeface="+mn-lt"/>
              </a:rPr>
              <a:t>改进</a:t>
            </a:r>
            <a:endParaRPr kumimoji="1" lang="zh-CN" altLang="en-US" sz="2000" dirty="0"/>
          </a:p>
        </p:txBody>
      </p:sp>
      <p:grpSp>
        <p:nvGrpSpPr>
          <p:cNvPr id="63" name="组合 62">
            <a:extLst>
              <a:ext uri="{FF2B5EF4-FFF2-40B4-BE49-F238E27FC236}">
                <a16:creationId xmlns:a16="http://schemas.microsoft.com/office/drawing/2014/main" id="{37990AF1-A185-AD43-87C2-6A432E2E1EE1}"/>
              </a:ext>
            </a:extLst>
          </p:cNvPr>
          <p:cNvGrpSpPr/>
          <p:nvPr/>
        </p:nvGrpSpPr>
        <p:grpSpPr>
          <a:xfrm>
            <a:off x="3085530" y="1428970"/>
            <a:ext cx="5470920" cy="1526086"/>
            <a:chOff x="82974" y="2698244"/>
            <a:chExt cx="11647787" cy="3164567"/>
          </a:xfrm>
        </p:grpSpPr>
        <p:pic>
          <p:nvPicPr>
            <p:cNvPr id="64" name="图片 63">
              <a:extLst>
                <a:ext uri="{FF2B5EF4-FFF2-40B4-BE49-F238E27FC236}">
                  <a16:creationId xmlns:a16="http://schemas.microsoft.com/office/drawing/2014/main" id="{3FCBCA27-DE2F-4F4B-BBCD-47B441ABB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97" y="2811644"/>
              <a:ext cx="503358" cy="503358"/>
            </a:xfrm>
            <a:prstGeom prst="rect">
              <a:avLst/>
            </a:prstGeom>
          </p:spPr>
        </p:pic>
        <p:pic>
          <p:nvPicPr>
            <p:cNvPr id="65" name="图片 64">
              <a:extLst>
                <a:ext uri="{FF2B5EF4-FFF2-40B4-BE49-F238E27FC236}">
                  <a16:creationId xmlns:a16="http://schemas.microsoft.com/office/drawing/2014/main" id="{F54E6A51-A08E-7D4D-9BA7-DF479BC21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9995" y="3353156"/>
              <a:ext cx="432354" cy="432354"/>
            </a:xfrm>
            <a:prstGeom prst="rect">
              <a:avLst/>
            </a:prstGeom>
          </p:spPr>
        </p:pic>
        <p:cxnSp>
          <p:nvCxnSpPr>
            <p:cNvPr id="66" name="直線單箭頭接點 50">
              <a:extLst>
                <a:ext uri="{FF2B5EF4-FFF2-40B4-BE49-F238E27FC236}">
                  <a16:creationId xmlns:a16="http://schemas.microsoft.com/office/drawing/2014/main" id="{DBE553CC-2780-724E-AF30-4BF305AA852A}"/>
                </a:ext>
              </a:extLst>
            </p:cNvPr>
            <p:cNvCxnSpPr>
              <a:cxnSpLocks/>
            </p:cNvCxnSpPr>
            <p:nvPr/>
          </p:nvCxnSpPr>
          <p:spPr>
            <a:xfrm flipV="1">
              <a:off x="2697139" y="4915082"/>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56C8037F-582A-3941-8CF8-1797351A2F93}"/>
                </a:ext>
              </a:extLst>
            </p:cNvPr>
            <p:cNvSpPr/>
            <p:nvPr/>
          </p:nvSpPr>
          <p:spPr>
            <a:xfrm rot="5400000">
              <a:off x="862224" y="4767683"/>
              <a:ext cx="905437" cy="2988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400" dirty="0"/>
            </a:p>
          </p:txBody>
        </p:sp>
        <p:sp>
          <p:nvSpPr>
            <p:cNvPr id="68" name="矩形 67">
              <a:extLst>
                <a:ext uri="{FF2B5EF4-FFF2-40B4-BE49-F238E27FC236}">
                  <a16:creationId xmlns:a16="http://schemas.microsoft.com/office/drawing/2014/main" id="{9CA7F001-AB97-B54D-A64E-BEC9F47D9B96}"/>
                </a:ext>
              </a:extLst>
            </p:cNvPr>
            <p:cNvSpPr/>
            <p:nvPr/>
          </p:nvSpPr>
          <p:spPr>
            <a:xfrm rot="5400000">
              <a:off x="1246661" y="4767683"/>
              <a:ext cx="905437" cy="298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69" name="矩形 68">
              <a:extLst>
                <a:ext uri="{FF2B5EF4-FFF2-40B4-BE49-F238E27FC236}">
                  <a16:creationId xmlns:a16="http://schemas.microsoft.com/office/drawing/2014/main" id="{7EBA3C41-77A1-FD4C-AC87-EEC868E78723}"/>
                </a:ext>
              </a:extLst>
            </p:cNvPr>
            <p:cNvSpPr/>
            <p:nvPr/>
          </p:nvSpPr>
          <p:spPr>
            <a:xfrm rot="5400000">
              <a:off x="1631098" y="4767683"/>
              <a:ext cx="905437" cy="2988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sz="1400" dirty="0"/>
            </a:p>
          </p:txBody>
        </p:sp>
        <p:sp>
          <p:nvSpPr>
            <p:cNvPr id="70" name="矩形 69">
              <a:extLst>
                <a:ext uri="{FF2B5EF4-FFF2-40B4-BE49-F238E27FC236}">
                  <a16:creationId xmlns:a16="http://schemas.microsoft.com/office/drawing/2014/main" id="{8BA1E2F2-F82D-1A45-9266-2AA4B750871C}"/>
                </a:ext>
              </a:extLst>
            </p:cNvPr>
            <p:cNvSpPr/>
            <p:nvPr/>
          </p:nvSpPr>
          <p:spPr>
            <a:xfrm rot="5400000">
              <a:off x="2015534" y="4767683"/>
              <a:ext cx="905437" cy="29882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sz="1400" dirty="0"/>
            </a:p>
          </p:txBody>
        </p:sp>
        <p:grpSp>
          <p:nvGrpSpPr>
            <p:cNvPr id="71" name="群組 69">
              <a:extLst>
                <a:ext uri="{FF2B5EF4-FFF2-40B4-BE49-F238E27FC236}">
                  <a16:creationId xmlns:a16="http://schemas.microsoft.com/office/drawing/2014/main" id="{3C4FDF52-69E6-0F41-A2EA-FBF807B80C43}"/>
                </a:ext>
              </a:extLst>
            </p:cNvPr>
            <p:cNvGrpSpPr/>
            <p:nvPr/>
          </p:nvGrpSpPr>
          <p:grpSpPr>
            <a:xfrm>
              <a:off x="1290441" y="2698244"/>
              <a:ext cx="1426287" cy="1307774"/>
              <a:chOff x="996182" y="4258170"/>
              <a:chExt cx="2975087" cy="2387400"/>
            </a:xfrm>
          </p:grpSpPr>
          <p:pic>
            <p:nvPicPr>
              <p:cNvPr id="91" name="圖片 79">
                <a:extLst>
                  <a:ext uri="{FF2B5EF4-FFF2-40B4-BE49-F238E27FC236}">
                    <a16:creationId xmlns:a16="http://schemas.microsoft.com/office/drawing/2014/main" id="{546FA357-FA5F-9641-A22D-154BF1FADE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92" name="圖片 71">
                <a:extLst>
                  <a:ext uri="{FF2B5EF4-FFF2-40B4-BE49-F238E27FC236}">
                    <a16:creationId xmlns:a16="http://schemas.microsoft.com/office/drawing/2014/main" id="{5BE67504-AA8B-F146-9EEC-DF84885E29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93" name="圖片 73">
                <a:extLst>
                  <a:ext uri="{FF2B5EF4-FFF2-40B4-BE49-F238E27FC236}">
                    <a16:creationId xmlns:a16="http://schemas.microsoft.com/office/drawing/2014/main" id="{87F7843E-47C2-5449-A3A2-4D3D891F85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94" name="圖片 75">
                <a:extLst>
                  <a:ext uri="{FF2B5EF4-FFF2-40B4-BE49-F238E27FC236}">
                    <a16:creationId xmlns:a16="http://schemas.microsoft.com/office/drawing/2014/main" id="{B6EEB607-C3CD-514D-94BC-E3E38BC9ED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95" name="圖片 76">
                <a:extLst>
                  <a:ext uri="{FF2B5EF4-FFF2-40B4-BE49-F238E27FC236}">
                    <a16:creationId xmlns:a16="http://schemas.microsoft.com/office/drawing/2014/main" id="{ED263F1A-3F1E-4346-AEA6-EFD07F67EC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5663" y="4816768"/>
                <a:ext cx="914401" cy="914401"/>
              </a:xfrm>
              <a:prstGeom prst="rect">
                <a:avLst/>
              </a:prstGeom>
            </p:spPr>
          </p:pic>
          <p:pic>
            <p:nvPicPr>
              <p:cNvPr id="96" name="圖片 77">
                <a:extLst>
                  <a:ext uri="{FF2B5EF4-FFF2-40B4-BE49-F238E27FC236}">
                    <a16:creationId xmlns:a16="http://schemas.microsoft.com/office/drawing/2014/main" id="{74424697-6417-4C4A-9895-4C2530EC57B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97" name="圖片 78">
                <a:extLst>
                  <a:ext uri="{FF2B5EF4-FFF2-40B4-BE49-F238E27FC236}">
                    <a16:creationId xmlns:a16="http://schemas.microsoft.com/office/drawing/2014/main" id="{83FE354A-D824-404D-A323-F0B601AB4C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grpSp>
        <p:cxnSp>
          <p:nvCxnSpPr>
            <p:cNvPr id="72" name="直線單箭頭接點 83">
              <a:extLst>
                <a:ext uri="{FF2B5EF4-FFF2-40B4-BE49-F238E27FC236}">
                  <a16:creationId xmlns:a16="http://schemas.microsoft.com/office/drawing/2014/main" id="{C78C03E9-13DF-0440-B8BF-203C881CC729}"/>
                </a:ext>
              </a:extLst>
            </p:cNvPr>
            <p:cNvCxnSpPr>
              <a:cxnSpLocks/>
            </p:cNvCxnSpPr>
            <p:nvPr/>
          </p:nvCxnSpPr>
          <p:spPr>
            <a:xfrm flipV="1">
              <a:off x="4033170" y="4919833"/>
              <a:ext cx="4220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86">
                  <a:extLst>
                    <a:ext uri="{FF2B5EF4-FFF2-40B4-BE49-F238E27FC236}">
                      <a16:creationId xmlns:a16="http://schemas.microsoft.com/office/drawing/2014/main" id="{A8DC9427-207E-FA4B-A403-2CA2158A67BE}"/>
                    </a:ext>
                  </a:extLst>
                </p:cNvPr>
                <p:cNvSpPr txBox="1"/>
                <p:nvPr/>
              </p:nvSpPr>
              <p:spPr>
                <a:xfrm>
                  <a:off x="4220786" y="3822303"/>
                  <a:ext cx="3450012" cy="639418"/>
                </a:xfrm>
                <a:prstGeom prst="rect">
                  <a:avLst/>
                </a:prstGeom>
                <a:noFill/>
              </p:spPr>
              <p:txBody>
                <a:bodyPr wrap="square" rtlCol="0">
                  <a:spAutoFit/>
                </a:bodyPr>
                <a:lstStyle/>
                <a:p>
                  <a:pPr algn="ctr"/>
                  <a:r>
                    <a:rPr lang="en-US" altLang="zh-TW" sz="1400" b="1" dirty="0"/>
                    <a:t> </a:t>
                  </a: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𝑷</m:t>
                          </m:r>
                        </m:e>
                        <m:sub>
                          <m:r>
                            <a:rPr lang="en-US" altLang="zh-TW" sz="1400" b="1" i="1" smtClean="0">
                              <a:latin typeface="Cambria Math" panose="02040503050406030204" pitchFamily="18" charset="0"/>
                            </a:rPr>
                            <m:t>𝒅𝒂𝒕𝒂</m:t>
                          </m:r>
                        </m:sub>
                      </m:sSub>
                      <m:r>
                        <a:rPr lang="zh-CN" altLang="en-US" sz="1400" b="1" i="1" smtClean="0">
                          <a:latin typeface="Cambria Math" panose="02040503050406030204" pitchFamily="18" charset="0"/>
                        </a:rPr>
                        <m:t> </m:t>
                      </m:r>
                      <m:r>
                        <a:rPr lang="zh-CN" altLang="en-US" sz="1400" b="0" i="1" smtClean="0">
                          <a:latin typeface="Cambria Math" panose="02040503050406030204" pitchFamily="18" charset="0"/>
                        </a:rPr>
                        <m:t>样</m:t>
                      </m:r>
                      <m:r>
                        <a:rPr lang="zh-CN" altLang="en-US" sz="1400" i="1">
                          <a:latin typeface="Cambria Math" panose="02040503050406030204" pitchFamily="18" charset="0"/>
                        </a:rPr>
                        <m:t>本</m:t>
                      </m:r>
                    </m:oMath>
                  </a14:m>
                  <a:r>
                    <a:rPr lang="en-US" altLang="zh-TW" sz="1400" dirty="0"/>
                    <a:t>  </a:t>
                  </a:r>
                  <a:endParaRPr lang="zh-TW" altLang="en-US" sz="1400" dirty="0"/>
                </a:p>
              </p:txBody>
            </p:sp>
          </mc:Choice>
          <mc:Fallback xmlns="">
            <p:sp>
              <p:nvSpPr>
                <p:cNvPr id="73" name="文字方塊 86">
                  <a:extLst>
                    <a:ext uri="{FF2B5EF4-FFF2-40B4-BE49-F238E27FC236}">
                      <a16:creationId xmlns:a16="http://schemas.microsoft.com/office/drawing/2014/main" id="{A8DC9427-207E-FA4B-A403-2CA2158A67BE}"/>
                    </a:ext>
                  </a:extLst>
                </p:cNvPr>
                <p:cNvSpPr txBox="1">
                  <a:spLocks noRot="1" noChangeAspect="1" noMove="1" noResize="1" noEditPoints="1" noAdjustHandles="1" noChangeArrowheads="1" noChangeShapeType="1" noTextEdit="1"/>
                </p:cNvSpPr>
                <p:nvPr/>
              </p:nvSpPr>
              <p:spPr>
                <a:xfrm>
                  <a:off x="4220786" y="3822303"/>
                  <a:ext cx="3450012" cy="639418"/>
                </a:xfrm>
                <a:prstGeom prst="rect">
                  <a:avLst/>
                </a:prstGeom>
                <a:blipFill>
                  <a:blip r:embed="rId13"/>
                  <a:stretch>
                    <a:fillRect b="-16000"/>
                  </a:stretch>
                </a:blipFill>
              </p:spPr>
              <p:txBody>
                <a:bodyPr/>
                <a:lstStyle/>
                <a:p>
                  <a:r>
                    <a:rPr lang="zh-CN" altLang="en-US">
                      <a:noFill/>
                    </a:rPr>
                    <a:t> </a:t>
                  </a:r>
                </a:p>
              </p:txBody>
            </p:sp>
          </mc:Fallback>
        </mc:AlternateContent>
        <p:sp>
          <p:nvSpPr>
            <p:cNvPr id="74" name="梯形 73">
              <a:extLst>
                <a:ext uri="{FF2B5EF4-FFF2-40B4-BE49-F238E27FC236}">
                  <a16:creationId xmlns:a16="http://schemas.microsoft.com/office/drawing/2014/main" id="{31F99D87-EE93-EB45-9AA4-5C0EDA708BFD}"/>
                </a:ext>
              </a:extLst>
            </p:cNvPr>
            <p:cNvSpPr/>
            <p:nvPr/>
          </p:nvSpPr>
          <p:spPr>
            <a:xfrm rot="16200000">
              <a:off x="2792386" y="4569777"/>
              <a:ext cx="1582547" cy="706255"/>
            </a:xfrm>
            <a:prstGeom prst="trapezoid">
              <a:avLst/>
            </a:prstGeom>
            <a:solidFill>
              <a:srgbClr val="4E50B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1400" dirty="0"/>
                <a:t>G</a:t>
              </a:r>
              <a:endParaRPr lang="zh-TW" altLang="en-US" sz="1400" dirty="0"/>
            </a:p>
          </p:txBody>
        </p:sp>
        <p:sp>
          <p:nvSpPr>
            <p:cNvPr id="75" name="圆角矩形 74">
              <a:extLst>
                <a:ext uri="{FF2B5EF4-FFF2-40B4-BE49-F238E27FC236}">
                  <a16:creationId xmlns:a16="http://schemas.microsoft.com/office/drawing/2014/main" id="{FD5D0AA0-E8F9-164F-80EE-200E6FF2FEBF}"/>
                </a:ext>
              </a:extLst>
            </p:cNvPr>
            <p:cNvSpPr/>
            <p:nvPr/>
          </p:nvSpPr>
          <p:spPr>
            <a:xfrm>
              <a:off x="8731113" y="3641397"/>
              <a:ext cx="1235242" cy="1086708"/>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D</a:t>
              </a:r>
              <a:endParaRPr kumimoji="1" lang="zh-CN" altLang="en-US" sz="1400" dirty="0"/>
            </a:p>
          </p:txBody>
        </p:sp>
        <p:sp>
          <p:nvSpPr>
            <p:cNvPr id="76" name="文字方塊 49">
              <a:extLst>
                <a:ext uri="{FF2B5EF4-FFF2-40B4-BE49-F238E27FC236}">
                  <a16:creationId xmlns:a16="http://schemas.microsoft.com/office/drawing/2014/main" id="{52C16133-DBD2-CE42-A1A0-228C09F01B78}"/>
                </a:ext>
              </a:extLst>
            </p:cNvPr>
            <p:cNvSpPr txBox="1"/>
            <p:nvPr/>
          </p:nvSpPr>
          <p:spPr>
            <a:xfrm>
              <a:off x="7055446" y="3641398"/>
              <a:ext cx="1632206" cy="638222"/>
            </a:xfrm>
            <a:prstGeom prst="rect">
              <a:avLst/>
            </a:prstGeom>
            <a:noFill/>
          </p:spPr>
          <p:txBody>
            <a:bodyPr wrap="square" rtlCol="0">
              <a:spAutoFit/>
            </a:bodyPr>
            <a:lstStyle/>
            <a:p>
              <a:pPr algn="ctr"/>
              <a:r>
                <a:rPr lang="zh-TW" altLang="en-US" sz="1400" dirty="0"/>
                <a:t>训练</a:t>
              </a:r>
            </a:p>
          </p:txBody>
        </p:sp>
        <p:pic>
          <p:nvPicPr>
            <p:cNvPr id="77" name="图片 76">
              <a:extLst>
                <a:ext uri="{FF2B5EF4-FFF2-40B4-BE49-F238E27FC236}">
                  <a16:creationId xmlns:a16="http://schemas.microsoft.com/office/drawing/2014/main" id="{3BEF866A-1752-6F45-AB50-2228DDFA0089}"/>
                </a:ext>
              </a:extLst>
            </p:cNvPr>
            <p:cNvPicPr>
              <a:picLocks noChangeAspect="1"/>
            </p:cNvPicPr>
            <p:nvPr/>
          </p:nvPicPr>
          <p:blipFill>
            <a:blip r:embed="rId14"/>
            <a:stretch>
              <a:fillRect/>
            </a:stretch>
          </p:blipFill>
          <p:spPr>
            <a:xfrm>
              <a:off x="4532366" y="4531740"/>
              <a:ext cx="2827489" cy="683956"/>
            </a:xfrm>
            <a:prstGeom prst="rect">
              <a:avLst/>
            </a:prstGeom>
            <a:ln w="12700">
              <a:solidFill>
                <a:schemeClr val="tx1"/>
              </a:solidFill>
            </a:ln>
          </p:spPr>
        </p:pic>
        <p:pic>
          <p:nvPicPr>
            <p:cNvPr id="78" name="图片 77">
              <a:extLst>
                <a:ext uri="{FF2B5EF4-FFF2-40B4-BE49-F238E27FC236}">
                  <a16:creationId xmlns:a16="http://schemas.microsoft.com/office/drawing/2014/main" id="{E6505577-FF2C-8940-85A1-351AB852682A}"/>
                </a:ext>
              </a:extLst>
            </p:cNvPr>
            <p:cNvPicPr>
              <a:picLocks noChangeAspect="1"/>
            </p:cNvPicPr>
            <p:nvPr/>
          </p:nvPicPr>
          <p:blipFill>
            <a:blip r:embed="rId15"/>
            <a:stretch>
              <a:fillRect/>
            </a:stretch>
          </p:blipFill>
          <p:spPr>
            <a:xfrm>
              <a:off x="4402742" y="3049164"/>
              <a:ext cx="2957113" cy="792758"/>
            </a:xfrm>
            <a:prstGeom prst="rect">
              <a:avLst/>
            </a:prstGeom>
          </p:spPr>
        </p:pic>
        <p:sp>
          <p:nvSpPr>
            <p:cNvPr id="79" name="文本框 78">
              <a:extLst>
                <a:ext uri="{FF2B5EF4-FFF2-40B4-BE49-F238E27FC236}">
                  <a16:creationId xmlns:a16="http://schemas.microsoft.com/office/drawing/2014/main" id="{AB721AD7-0746-CF49-8561-964349C2A01C}"/>
                </a:ext>
              </a:extLst>
            </p:cNvPr>
            <p:cNvSpPr txBox="1"/>
            <p:nvPr/>
          </p:nvSpPr>
          <p:spPr>
            <a:xfrm>
              <a:off x="3120823" y="2967205"/>
              <a:ext cx="1157640" cy="638222"/>
            </a:xfrm>
            <a:prstGeom prst="rect">
              <a:avLst/>
            </a:prstGeom>
            <a:noFill/>
          </p:spPr>
          <p:txBody>
            <a:bodyPr wrap="none" rtlCol="0">
              <a:spAutoFit/>
            </a:bodyPr>
            <a:lstStyle/>
            <a:p>
              <a:r>
                <a:rPr kumimoji="1" lang="zh-CN" altLang="en-US" sz="1400" dirty="0"/>
                <a:t>抽样</a:t>
              </a:r>
            </a:p>
          </p:txBody>
        </p:sp>
        <p:cxnSp>
          <p:nvCxnSpPr>
            <p:cNvPr id="80" name="直線單箭頭接點 83">
              <a:extLst>
                <a:ext uri="{FF2B5EF4-FFF2-40B4-BE49-F238E27FC236}">
                  <a16:creationId xmlns:a16="http://schemas.microsoft.com/office/drawing/2014/main" id="{4E3A5A76-8505-754C-89D8-2F39FFAF77FE}"/>
                </a:ext>
              </a:extLst>
            </p:cNvPr>
            <p:cNvCxnSpPr>
              <a:cxnSpLocks/>
            </p:cNvCxnSpPr>
            <p:nvPr/>
          </p:nvCxnSpPr>
          <p:spPr>
            <a:xfrm>
              <a:off x="3023884" y="3520708"/>
              <a:ext cx="12678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图片 80">
              <a:extLst>
                <a:ext uri="{FF2B5EF4-FFF2-40B4-BE49-F238E27FC236}">
                  <a16:creationId xmlns:a16="http://schemas.microsoft.com/office/drawing/2014/main" id="{8CBFF0A7-D6E8-1C4F-B1FF-5F824E87DD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22292" y="3742854"/>
              <a:ext cx="432353" cy="432353"/>
            </a:xfrm>
            <a:prstGeom prst="rect">
              <a:avLst/>
            </a:prstGeom>
            <a:ln w="0">
              <a:noFill/>
            </a:ln>
          </p:spPr>
        </p:pic>
        <p:pic>
          <p:nvPicPr>
            <p:cNvPr id="82" name="图片 81">
              <a:extLst>
                <a:ext uri="{FF2B5EF4-FFF2-40B4-BE49-F238E27FC236}">
                  <a16:creationId xmlns:a16="http://schemas.microsoft.com/office/drawing/2014/main" id="{B56FCB72-BE27-CB49-99C4-9AE8E6554B8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1179" y="3650534"/>
              <a:ext cx="432353" cy="432353"/>
            </a:xfrm>
            <a:prstGeom prst="rect">
              <a:avLst/>
            </a:prstGeom>
            <a:ln w="0">
              <a:noFill/>
            </a:ln>
          </p:spPr>
        </p:pic>
        <mc:AlternateContent xmlns:mc="http://schemas.openxmlformats.org/markup-compatibility/2006" xmlns:a14="http://schemas.microsoft.com/office/drawing/2010/main">
          <mc:Choice Requires="a14">
            <p:sp>
              <p:nvSpPr>
                <p:cNvPr id="83" name="文字方塊 86">
                  <a:extLst>
                    <a:ext uri="{FF2B5EF4-FFF2-40B4-BE49-F238E27FC236}">
                      <a16:creationId xmlns:a16="http://schemas.microsoft.com/office/drawing/2014/main" id="{323B2174-DB1D-8F49-80E2-09F5B1C0BB07}"/>
                    </a:ext>
                  </a:extLst>
                </p:cNvPr>
                <p:cNvSpPr txBox="1"/>
                <p:nvPr/>
              </p:nvSpPr>
              <p:spPr>
                <a:xfrm>
                  <a:off x="4220786" y="5223393"/>
                  <a:ext cx="3450012" cy="639418"/>
                </a:xfrm>
                <a:prstGeom prst="rect">
                  <a:avLst/>
                </a:prstGeom>
                <a:noFill/>
              </p:spPr>
              <p:txBody>
                <a:bodyPr wrap="square" rtlCol="0">
                  <a:spAutoFit/>
                </a:bodyPr>
                <a:lstStyle/>
                <a:p>
                  <a:pPr algn="ctr"/>
                  <a:r>
                    <a:rPr lang="en-US" altLang="zh-TW" sz="1400" b="1" dirty="0"/>
                    <a:t> </a:t>
                  </a: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𝑷</m:t>
                          </m:r>
                        </m:e>
                        <m:sub>
                          <m:r>
                            <a:rPr lang="en-US" altLang="zh-CN" sz="1400" b="1" i="1" smtClean="0">
                              <a:latin typeface="Cambria Math" panose="02040503050406030204" pitchFamily="18" charset="0"/>
                            </a:rPr>
                            <m:t>𝑮</m:t>
                          </m:r>
                        </m:sub>
                      </m:sSub>
                      <m:r>
                        <a:rPr lang="zh-CN" altLang="en-US" sz="1400" b="1" i="1" smtClean="0">
                          <a:latin typeface="Cambria Math" panose="02040503050406030204" pitchFamily="18" charset="0"/>
                        </a:rPr>
                        <m:t> </m:t>
                      </m:r>
                      <m:r>
                        <a:rPr lang="zh-CN" altLang="en-US" sz="1400" b="0" i="1" smtClean="0">
                          <a:latin typeface="Cambria Math" panose="02040503050406030204" pitchFamily="18" charset="0"/>
                        </a:rPr>
                        <m:t>样</m:t>
                      </m:r>
                      <m:r>
                        <a:rPr lang="zh-CN" altLang="en-US" sz="1400" i="1">
                          <a:latin typeface="Cambria Math" panose="02040503050406030204" pitchFamily="18" charset="0"/>
                        </a:rPr>
                        <m:t>本</m:t>
                      </m:r>
                    </m:oMath>
                  </a14:m>
                  <a:r>
                    <a:rPr lang="en-US" altLang="zh-TW" sz="1400" dirty="0"/>
                    <a:t>  </a:t>
                  </a:r>
                  <a:endParaRPr lang="zh-TW" altLang="en-US" sz="1400" dirty="0"/>
                </a:p>
              </p:txBody>
            </p:sp>
          </mc:Choice>
          <mc:Fallback xmlns="">
            <p:sp>
              <p:nvSpPr>
                <p:cNvPr id="83" name="文字方塊 86">
                  <a:extLst>
                    <a:ext uri="{FF2B5EF4-FFF2-40B4-BE49-F238E27FC236}">
                      <a16:creationId xmlns:a16="http://schemas.microsoft.com/office/drawing/2014/main" id="{323B2174-DB1D-8F49-80E2-09F5B1C0BB07}"/>
                    </a:ext>
                  </a:extLst>
                </p:cNvPr>
                <p:cNvSpPr txBox="1">
                  <a:spLocks noRot="1" noChangeAspect="1" noMove="1" noResize="1" noEditPoints="1" noAdjustHandles="1" noChangeArrowheads="1" noChangeShapeType="1" noTextEdit="1"/>
                </p:cNvSpPr>
                <p:nvPr/>
              </p:nvSpPr>
              <p:spPr>
                <a:xfrm>
                  <a:off x="4220786" y="5223393"/>
                  <a:ext cx="3450012" cy="639418"/>
                </a:xfrm>
                <a:prstGeom prst="rect">
                  <a:avLst/>
                </a:prstGeom>
                <a:blipFill>
                  <a:blip r:embed="rId18"/>
                  <a:stretch>
                    <a:fillRect b="-11538"/>
                  </a:stretch>
                </a:blipFill>
              </p:spPr>
              <p:txBody>
                <a:bodyPr/>
                <a:lstStyle/>
                <a:p>
                  <a:r>
                    <a:rPr lang="zh-CN" altLang="en-US">
                      <a:noFill/>
                    </a:rPr>
                    <a:t> </a:t>
                  </a:r>
                </a:p>
              </p:txBody>
            </p:sp>
          </mc:Fallback>
        </mc:AlternateContent>
        <p:cxnSp>
          <p:nvCxnSpPr>
            <p:cNvPr id="84" name="直線單箭頭接點 83">
              <a:extLst>
                <a:ext uri="{FF2B5EF4-FFF2-40B4-BE49-F238E27FC236}">
                  <a16:creationId xmlns:a16="http://schemas.microsoft.com/office/drawing/2014/main" id="{27784B19-B10B-1340-BFD0-B900DD025F32}"/>
                </a:ext>
              </a:extLst>
            </p:cNvPr>
            <p:cNvCxnSpPr>
              <a:cxnSpLocks/>
            </p:cNvCxnSpPr>
            <p:nvPr/>
          </p:nvCxnSpPr>
          <p:spPr>
            <a:xfrm>
              <a:off x="7359855" y="4218189"/>
              <a:ext cx="1204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03E30C14-FFFC-ED44-B268-02A6BCFE17F1}"/>
                    </a:ext>
                  </a:extLst>
                </p:cNvPr>
                <p:cNvSpPr/>
                <p:nvPr/>
              </p:nvSpPr>
              <p:spPr>
                <a:xfrm>
                  <a:off x="82974" y="3254679"/>
                  <a:ext cx="1259238" cy="6382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b="1" i="1" smtClean="0">
                                <a:latin typeface="Cambria Math" panose="02040503050406030204" pitchFamily="18" charset="0"/>
                              </a:rPr>
                            </m:ctrlPr>
                          </m:sSubPr>
                          <m:e>
                            <m:r>
                              <a:rPr lang="en-US" altLang="zh-TW" sz="1400" b="1" i="1">
                                <a:latin typeface="Cambria Math" panose="02040503050406030204" pitchFamily="18" charset="0"/>
                              </a:rPr>
                              <m:t>𝑷</m:t>
                            </m:r>
                          </m:e>
                          <m:sub>
                            <m:r>
                              <a:rPr lang="en-US" altLang="zh-TW" sz="1400" b="1" i="1">
                                <a:latin typeface="Cambria Math" panose="02040503050406030204" pitchFamily="18" charset="0"/>
                              </a:rPr>
                              <m:t>𝒅𝒂𝒕𝒂</m:t>
                            </m:r>
                          </m:sub>
                        </m:sSub>
                        <m:r>
                          <a:rPr lang="zh-CN" altLang="en-US" sz="1400" b="1" i="1">
                            <a:latin typeface="Cambria Math" panose="02040503050406030204" pitchFamily="18" charset="0"/>
                          </a:rPr>
                          <m:t> </m:t>
                        </m:r>
                      </m:oMath>
                    </m:oMathPara>
                  </a14:m>
                  <a:endParaRPr lang="zh-CN" altLang="en-US" sz="1400" dirty="0"/>
                </a:p>
              </p:txBody>
            </p:sp>
          </mc:Choice>
          <mc:Fallback xmlns="">
            <p:sp>
              <p:nvSpPr>
                <p:cNvPr id="85" name="矩形 84">
                  <a:extLst>
                    <a:ext uri="{FF2B5EF4-FFF2-40B4-BE49-F238E27FC236}">
                      <a16:creationId xmlns:a16="http://schemas.microsoft.com/office/drawing/2014/main" id="{03E30C14-FFFC-ED44-B268-02A6BCFE17F1}"/>
                    </a:ext>
                  </a:extLst>
                </p:cNvPr>
                <p:cNvSpPr>
                  <a:spLocks noRot="1" noChangeAspect="1" noMove="1" noResize="1" noEditPoints="1" noAdjustHandles="1" noChangeArrowheads="1" noChangeShapeType="1" noTextEdit="1"/>
                </p:cNvSpPr>
                <p:nvPr/>
              </p:nvSpPr>
              <p:spPr>
                <a:xfrm>
                  <a:off x="82974" y="3254679"/>
                  <a:ext cx="1259238" cy="638222"/>
                </a:xfrm>
                <a:prstGeom prst="rect">
                  <a:avLst/>
                </a:prstGeom>
                <a:blipFill>
                  <a:blip r:embed="rId19"/>
                  <a:stretch>
                    <a:fillRect r="-8333"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3F474F3A-FF52-A44A-92A1-17CB7884E35D}"/>
                    </a:ext>
                  </a:extLst>
                </p:cNvPr>
                <p:cNvSpPr/>
                <p:nvPr/>
              </p:nvSpPr>
              <p:spPr>
                <a:xfrm>
                  <a:off x="184512" y="4464373"/>
                  <a:ext cx="1050611" cy="638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𝑷</m:t>
                            </m:r>
                          </m:e>
                          <m:sub>
                            <m:r>
                              <a:rPr lang="en-US" altLang="zh-CN" sz="1400" b="1" i="1">
                                <a:latin typeface="Cambria Math" panose="02040503050406030204" pitchFamily="18" charset="0"/>
                              </a:rPr>
                              <m:t>𝑮</m:t>
                            </m:r>
                          </m:sub>
                        </m:sSub>
                        <m:r>
                          <a:rPr lang="zh-CN" altLang="en-US" sz="1400" b="1" i="1">
                            <a:latin typeface="Cambria Math" panose="02040503050406030204" pitchFamily="18" charset="0"/>
                          </a:rPr>
                          <m:t> </m:t>
                        </m:r>
                      </m:oMath>
                    </m:oMathPara>
                  </a14:m>
                  <a:endParaRPr lang="zh-CN" altLang="en-US" sz="1400" dirty="0"/>
                </a:p>
              </p:txBody>
            </p:sp>
          </mc:Choice>
          <mc:Fallback xmlns="">
            <p:sp>
              <p:nvSpPr>
                <p:cNvPr id="86" name="矩形 85">
                  <a:extLst>
                    <a:ext uri="{FF2B5EF4-FFF2-40B4-BE49-F238E27FC236}">
                      <a16:creationId xmlns:a16="http://schemas.microsoft.com/office/drawing/2014/main" id="{3F474F3A-FF52-A44A-92A1-17CB7884E35D}"/>
                    </a:ext>
                  </a:extLst>
                </p:cNvPr>
                <p:cNvSpPr>
                  <a:spLocks noRot="1" noChangeAspect="1" noMove="1" noResize="1" noEditPoints="1" noAdjustHandles="1" noChangeArrowheads="1" noChangeShapeType="1" noTextEdit="1"/>
                </p:cNvSpPr>
                <p:nvPr/>
              </p:nvSpPr>
              <p:spPr>
                <a:xfrm>
                  <a:off x="184512" y="4464373"/>
                  <a:ext cx="1050611" cy="638222"/>
                </a:xfrm>
                <a:prstGeom prst="rect">
                  <a:avLst/>
                </a:prstGeom>
                <a:blipFill>
                  <a:blip r:embed="rId20"/>
                  <a:stretch>
                    <a:fillRect b="-12500"/>
                  </a:stretch>
                </a:blipFill>
              </p:spPr>
              <p:txBody>
                <a:bodyPr/>
                <a:lstStyle/>
                <a:p>
                  <a:r>
                    <a:rPr lang="zh-CN" altLang="en-US">
                      <a:noFill/>
                    </a:rPr>
                    <a:t> </a:t>
                  </a:r>
                </a:p>
              </p:txBody>
            </p:sp>
          </mc:Fallback>
        </mc:AlternateContent>
        <p:cxnSp>
          <p:nvCxnSpPr>
            <p:cNvPr id="87" name="直線單箭頭接點 83">
              <a:extLst>
                <a:ext uri="{FF2B5EF4-FFF2-40B4-BE49-F238E27FC236}">
                  <a16:creationId xmlns:a16="http://schemas.microsoft.com/office/drawing/2014/main" id="{6195687E-A3E0-EA4F-A0F7-795E18D646AF}"/>
                </a:ext>
              </a:extLst>
            </p:cNvPr>
            <p:cNvCxnSpPr>
              <a:cxnSpLocks/>
            </p:cNvCxnSpPr>
            <p:nvPr/>
          </p:nvCxnSpPr>
          <p:spPr>
            <a:xfrm>
              <a:off x="10038424" y="4218189"/>
              <a:ext cx="6144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圆角矩形 87">
              <a:extLst>
                <a:ext uri="{FF2B5EF4-FFF2-40B4-BE49-F238E27FC236}">
                  <a16:creationId xmlns:a16="http://schemas.microsoft.com/office/drawing/2014/main" id="{641259CA-FF89-1D43-B665-EC6202BEEC04}"/>
                </a:ext>
              </a:extLst>
            </p:cNvPr>
            <p:cNvSpPr/>
            <p:nvPr/>
          </p:nvSpPr>
          <p:spPr>
            <a:xfrm>
              <a:off x="10696288" y="3708402"/>
              <a:ext cx="1034473" cy="937083"/>
            </a:xfrm>
            <a:prstGeom prst="roundRect">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9" name="圆角矩形 88">
              <a:extLst>
                <a:ext uri="{FF2B5EF4-FFF2-40B4-BE49-F238E27FC236}">
                  <a16:creationId xmlns:a16="http://schemas.microsoft.com/office/drawing/2014/main" id="{730023C9-6471-154E-A383-43491C3821C8}"/>
                </a:ext>
              </a:extLst>
            </p:cNvPr>
            <p:cNvSpPr/>
            <p:nvPr/>
          </p:nvSpPr>
          <p:spPr>
            <a:xfrm>
              <a:off x="10797887" y="3820745"/>
              <a:ext cx="831273" cy="335532"/>
            </a:xfrm>
            <a:prstGeom prst="round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真</a:t>
              </a:r>
            </a:p>
          </p:txBody>
        </p:sp>
        <p:sp>
          <p:nvSpPr>
            <p:cNvPr id="90" name="圆角矩形 89">
              <a:extLst>
                <a:ext uri="{FF2B5EF4-FFF2-40B4-BE49-F238E27FC236}">
                  <a16:creationId xmlns:a16="http://schemas.microsoft.com/office/drawing/2014/main" id="{6D9E19CB-AB70-7244-8534-F477D1A9037B}"/>
                </a:ext>
              </a:extLst>
            </p:cNvPr>
            <p:cNvSpPr/>
            <p:nvPr/>
          </p:nvSpPr>
          <p:spPr>
            <a:xfrm>
              <a:off x="10797887" y="4218189"/>
              <a:ext cx="831273" cy="335532"/>
            </a:xfrm>
            <a:prstGeom prst="round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假</a:t>
              </a:r>
            </a:p>
          </p:txBody>
        </p:sp>
      </p:grpSp>
      <p:cxnSp>
        <p:nvCxnSpPr>
          <p:cNvPr id="100" name="直线连接符 99">
            <a:extLst>
              <a:ext uri="{FF2B5EF4-FFF2-40B4-BE49-F238E27FC236}">
                <a16:creationId xmlns:a16="http://schemas.microsoft.com/office/drawing/2014/main" id="{F8E5F5C9-C83F-314B-9CAC-19859BD0AE24}"/>
              </a:ext>
            </a:extLst>
          </p:cNvPr>
          <p:cNvCxnSpPr/>
          <p:nvPr/>
        </p:nvCxnSpPr>
        <p:spPr>
          <a:xfrm>
            <a:off x="664143" y="3298459"/>
            <a:ext cx="10850564" cy="21100"/>
          </a:xfrm>
          <a:prstGeom prst="line">
            <a:avLst/>
          </a:prstGeom>
          <a:ln w="25400">
            <a:solidFill>
              <a:srgbClr val="394479"/>
            </a:solidFill>
            <a:prstDash val="dash"/>
          </a:ln>
        </p:spPr>
        <p:style>
          <a:lnRef idx="1">
            <a:schemeClr val="accent1"/>
          </a:lnRef>
          <a:fillRef idx="0">
            <a:schemeClr val="accent1"/>
          </a:fillRef>
          <a:effectRef idx="0">
            <a:schemeClr val="accent1"/>
          </a:effectRef>
          <a:fontRef idx="minor">
            <a:schemeClr val="tx1"/>
          </a:fontRef>
        </p:style>
      </p:cxnSp>
      <p:cxnSp>
        <p:nvCxnSpPr>
          <p:cNvPr id="101" name="直线连接符 100">
            <a:extLst>
              <a:ext uri="{FF2B5EF4-FFF2-40B4-BE49-F238E27FC236}">
                <a16:creationId xmlns:a16="http://schemas.microsoft.com/office/drawing/2014/main" id="{07FB5DD9-07AA-3B45-B297-AE9E41668A8B}"/>
              </a:ext>
            </a:extLst>
          </p:cNvPr>
          <p:cNvCxnSpPr>
            <a:cxnSpLocks/>
          </p:cNvCxnSpPr>
          <p:nvPr/>
        </p:nvCxnSpPr>
        <p:spPr>
          <a:xfrm>
            <a:off x="8638855" y="1065030"/>
            <a:ext cx="0" cy="2262057"/>
          </a:xfrm>
          <a:prstGeom prst="line">
            <a:avLst/>
          </a:prstGeom>
          <a:ln w="25400">
            <a:solidFill>
              <a:srgbClr val="394479"/>
            </a:solidFill>
            <a:prstDash val="dash"/>
          </a:ln>
        </p:spPr>
        <p:style>
          <a:lnRef idx="1">
            <a:schemeClr val="accent1"/>
          </a:lnRef>
          <a:fillRef idx="0">
            <a:schemeClr val="accent1"/>
          </a:fillRef>
          <a:effectRef idx="0">
            <a:schemeClr val="accent1"/>
          </a:effectRef>
          <a:fontRef idx="minor">
            <a:schemeClr val="tx1"/>
          </a:fontRef>
        </p:style>
      </p:cxnSp>
      <p:grpSp>
        <p:nvGrpSpPr>
          <p:cNvPr id="104" name="组合 103">
            <a:extLst>
              <a:ext uri="{FF2B5EF4-FFF2-40B4-BE49-F238E27FC236}">
                <a16:creationId xmlns:a16="http://schemas.microsoft.com/office/drawing/2014/main" id="{1D9F2CF7-D0ED-574D-9DA9-79EC93D89E35}"/>
              </a:ext>
            </a:extLst>
          </p:cNvPr>
          <p:cNvGrpSpPr/>
          <p:nvPr/>
        </p:nvGrpSpPr>
        <p:grpSpPr>
          <a:xfrm>
            <a:off x="963914" y="3575642"/>
            <a:ext cx="4570349" cy="2537808"/>
            <a:chOff x="3610714" y="1629347"/>
            <a:chExt cx="6837027" cy="3881409"/>
          </a:xfrm>
        </p:grpSpPr>
        <p:cxnSp>
          <p:nvCxnSpPr>
            <p:cNvPr id="105" name="直线连接符 104">
              <a:extLst>
                <a:ext uri="{FF2B5EF4-FFF2-40B4-BE49-F238E27FC236}">
                  <a16:creationId xmlns:a16="http://schemas.microsoft.com/office/drawing/2014/main" id="{B06F2DFB-C912-D94B-937A-A46CF8DA46BC}"/>
                </a:ext>
              </a:extLst>
            </p:cNvPr>
            <p:cNvCxnSpPr>
              <a:cxnSpLocks/>
              <a:stCxn id="106" idx="2"/>
              <a:endCxn id="107" idx="6"/>
            </p:cNvCxnSpPr>
            <p:nvPr/>
          </p:nvCxnSpPr>
          <p:spPr>
            <a:xfrm flipH="1" flipV="1">
              <a:off x="6487093" y="2311670"/>
              <a:ext cx="621555" cy="1"/>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6" name="同心圆 105">
              <a:extLst>
                <a:ext uri="{FF2B5EF4-FFF2-40B4-BE49-F238E27FC236}">
                  <a16:creationId xmlns:a16="http://schemas.microsoft.com/office/drawing/2014/main" id="{1534E104-FAC4-0E44-96DB-FBB9115F5626}"/>
                </a:ext>
              </a:extLst>
            </p:cNvPr>
            <p:cNvSpPr/>
            <p:nvPr/>
          </p:nvSpPr>
          <p:spPr>
            <a:xfrm>
              <a:off x="7108648" y="2051256"/>
              <a:ext cx="509001" cy="520829"/>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07" name="同心圆 106">
              <a:extLst>
                <a:ext uri="{FF2B5EF4-FFF2-40B4-BE49-F238E27FC236}">
                  <a16:creationId xmlns:a16="http://schemas.microsoft.com/office/drawing/2014/main" id="{3FE7E638-2637-2D4C-B2A8-0A4CC0707265}"/>
                </a:ext>
              </a:extLst>
            </p:cNvPr>
            <p:cNvSpPr/>
            <p:nvPr/>
          </p:nvSpPr>
          <p:spPr>
            <a:xfrm>
              <a:off x="6174048" y="2153191"/>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08" name="同心圆 107">
              <a:extLst>
                <a:ext uri="{FF2B5EF4-FFF2-40B4-BE49-F238E27FC236}">
                  <a16:creationId xmlns:a16="http://schemas.microsoft.com/office/drawing/2014/main" id="{AAF9CAB4-5A62-1645-BDCF-5CCA25D24066}"/>
                </a:ext>
              </a:extLst>
            </p:cNvPr>
            <p:cNvSpPr/>
            <p:nvPr/>
          </p:nvSpPr>
          <p:spPr>
            <a:xfrm>
              <a:off x="5149220" y="2157322"/>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09" name="同心圆 108">
              <a:extLst>
                <a:ext uri="{FF2B5EF4-FFF2-40B4-BE49-F238E27FC236}">
                  <a16:creationId xmlns:a16="http://schemas.microsoft.com/office/drawing/2014/main" id="{4E6EAC96-4E5D-F543-A3CD-BBBCC9061BEC}"/>
                </a:ext>
              </a:extLst>
            </p:cNvPr>
            <p:cNvSpPr/>
            <p:nvPr/>
          </p:nvSpPr>
          <p:spPr>
            <a:xfrm>
              <a:off x="4093885" y="2154060"/>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0" name="同心圆 109">
              <a:extLst>
                <a:ext uri="{FF2B5EF4-FFF2-40B4-BE49-F238E27FC236}">
                  <a16:creationId xmlns:a16="http://schemas.microsoft.com/office/drawing/2014/main" id="{4B1D6C1D-0603-124D-B274-B93A5C8690D7}"/>
                </a:ext>
              </a:extLst>
            </p:cNvPr>
            <p:cNvSpPr/>
            <p:nvPr/>
          </p:nvSpPr>
          <p:spPr>
            <a:xfrm>
              <a:off x="8343042" y="2572085"/>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1" name="同心圆 110">
              <a:extLst>
                <a:ext uri="{FF2B5EF4-FFF2-40B4-BE49-F238E27FC236}">
                  <a16:creationId xmlns:a16="http://schemas.microsoft.com/office/drawing/2014/main" id="{5333EF46-ED11-B442-BD67-D4BA6807867D}"/>
                </a:ext>
              </a:extLst>
            </p:cNvPr>
            <p:cNvSpPr/>
            <p:nvPr/>
          </p:nvSpPr>
          <p:spPr>
            <a:xfrm>
              <a:off x="8343041"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2" name="同心圆 111">
              <a:extLst>
                <a:ext uri="{FF2B5EF4-FFF2-40B4-BE49-F238E27FC236}">
                  <a16:creationId xmlns:a16="http://schemas.microsoft.com/office/drawing/2014/main" id="{6D00F004-69F8-A540-8BB3-B3E5DC1EDC25}"/>
                </a:ext>
              </a:extLst>
            </p:cNvPr>
            <p:cNvSpPr/>
            <p:nvPr/>
          </p:nvSpPr>
          <p:spPr>
            <a:xfrm>
              <a:off x="6502205"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3" name="同心圆 112">
              <a:extLst>
                <a:ext uri="{FF2B5EF4-FFF2-40B4-BE49-F238E27FC236}">
                  <a16:creationId xmlns:a16="http://schemas.microsoft.com/office/drawing/2014/main" id="{5FE276A4-73DC-3E4F-96A7-4B3B35B4DC2D}"/>
                </a:ext>
              </a:extLst>
            </p:cNvPr>
            <p:cNvSpPr/>
            <p:nvPr/>
          </p:nvSpPr>
          <p:spPr>
            <a:xfrm>
              <a:off x="5598140"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4" name="同心圆 113">
              <a:extLst>
                <a:ext uri="{FF2B5EF4-FFF2-40B4-BE49-F238E27FC236}">
                  <a16:creationId xmlns:a16="http://schemas.microsoft.com/office/drawing/2014/main" id="{71197C7E-F277-374F-B104-C01B9395C967}"/>
                </a:ext>
              </a:extLst>
            </p:cNvPr>
            <p:cNvSpPr/>
            <p:nvPr/>
          </p:nvSpPr>
          <p:spPr>
            <a:xfrm>
              <a:off x="4635914"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5" name="同心圆 114">
              <a:extLst>
                <a:ext uri="{FF2B5EF4-FFF2-40B4-BE49-F238E27FC236}">
                  <a16:creationId xmlns:a16="http://schemas.microsoft.com/office/drawing/2014/main" id="{EBD3CF61-5BE9-5D42-B003-C212975A9B78}"/>
                </a:ext>
              </a:extLst>
            </p:cNvPr>
            <p:cNvSpPr/>
            <p:nvPr/>
          </p:nvSpPr>
          <p:spPr>
            <a:xfrm>
              <a:off x="4635915" y="4050437"/>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6" name="同心圆 115">
              <a:extLst>
                <a:ext uri="{FF2B5EF4-FFF2-40B4-BE49-F238E27FC236}">
                  <a16:creationId xmlns:a16="http://schemas.microsoft.com/office/drawing/2014/main" id="{32BEEF3F-5C35-0E4D-893F-305D1ADDD8C8}"/>
                </a:ext>
              </a:extLst>
            </p:cNvPr>
            <p:cNvSpPr/>
            <p:nvPr/>
          </p:nvSpPr>
          <p:spPr>
            <a:xfrm>
              <a:off x="4635914" y="4819582"/>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7" name="同心圆 116">
              <a:extLst>
                <a:ext uri="{FF2B5EF4-FFF2-40B4-BE49-F238E27FC236}">
                  <a16:creationId xmlns:a16="http://schemas.microsoft.com/office/drawing/2014/main" id="{518E4257-5061-0147-90DB-F8832DD96C92}"/>
                </a:ext>
              </a:extLst>
            </p:cNvPr>
            <p:cNvSpPr/>
            <p:nvPr/>
          </p:nvSpPr>
          <p:spPr>
            <a:xfrm>
              <a:off x="5661633" y="4819582"/>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8" name="同心圆 117">
              <a:extLst>
                <a:ext uri="{FF2B5EF4-FFF2-40B4-BE49-F238E27FC236}">
                  <a16:creationId xmlns:a16="http://schemas.microsoft.com/office/drawing/2014/main" id="{1EA91465-5351-DB4B-915A-AE820B761C5E}"/>
                </a:ext>
              </a:extLst>
            </p:cNvPr>
            <p:cNvSpPr/>
            <p:nvPr/>
          </p:nvSpPr>
          <p:spPr>
            <a:xfrm>
              <a:off x="7211074" y="3871419"/>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sp>
          <p:nvSpPr>
            <p:cNvPr id="119" name="同心圆 118">
              <a:extLst>
                <a:ext uri="{FF2B5EF4-FFF2-40B4-BE49-F238E27FC236}">
                  <a16:creationId xmlns:a16="http://schemas.microsoft.com/office/drawing/2014/main" id="{16CC307C-4152-E443-B90B-6FA03053ADCC}"/>
                </a:ext>
              </a:extLst>
            </p:cNvPr>
            <p:cNvSpPr/>
            <p:nvPr/>
          </p:nvSpPr>
          <p:spPr>
            <a:xfrm>
              <a:off x="7211074" y="4502625"/>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cxnSp>
          <p:nvCxnSpPr>
            <p:cNvPr id="120" name="直线连接符 119">
              <a:extLst>
                <a:ext uri="{FF2B5EF4-FFF2-40B4-BE49-F238E27FC236}">
                  <a16:creationId xmlns:a16="http://schemas.microsoft.com/office/drawing/2014/main" id="{64507A5B-7D40-6847-9568-15DFDEFB4CEF}"/>
                </a:ext>
              </a:extLst>
            </p:cNvPr>
            <p:cNvCxnSpPr>
              <a:cxnSpLocks/>
              <a:stCxn id="107" idx="2"/>
              <a:endCxn id="108" idx="6"/>
            </p:cNvCxnSpPr>
            <p:nvPr/>
          </p:nvCxnSpPr>
          <p:spPr>
            <a:xfrm flipH="1">
              <a:off x="5462265" y="2311670"/>
              <a:ext cx="711783" cy="4131"/>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直线连接符 120">
              <a:extLst>
                <a:ext uri="{FF2B5EF4-FFF2-40B4-BE49-F238E27FC236}">
                  <a16:creationId xmlns:a16="http://schemas.microsoft.com/office/drawing/2014/main" id="{72F4AD27-D5B7-BB40-8BCB-12267DF52AC1}"/>
                </a:ext>
              </a:extLst>
            </p:cNvPr>
            <p:cNvCxnSpPr>
              <a:cxnSpLocks/>
              <a:stCxn id="108" idx="2"/>
              <a:endCxn id="109" idx="6"/>
            </p:cNvCxnSpPr>
            <p:nvPr/>
          </p:nvCxnSpPr>
          <p:spPr>
            <a:xfrm flipH="1" flipV="1">
              <a:off x="4406930" y="2312539"/>
              <a:ext cx="742290" cy="3262"/>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9CA73654-A170-F84A-8AEE-5048DED0D6CD}"/>
                </a:ext>
              </a:extLst>
            </p:cNvPr>
            <p:cNvCxnSpPr>
              <a:cxnSpLocks/>
              <a:stCxn id="106" idx="4"/>
              <a:endCxn id="118" idx="0"/>
            </p:cNvCxnSpPr>
            <p:nvPr/>
          </p:nvCxnSpPr>
          <p:spPr>
            <a:xfrm>
              <a:off x="7363149" y="2572085"/>
              <a:ext cx="4448" cy="1299334"/>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F0085106-9471-9F42-970A-492CBD274231}"/>
                </a:ext>
              </a:extLst>
            </p:cNvPr>
            <p:cNvCxnSpPr>
              <a:cxnSpLocks/>
              <a:stCxn id="118" idx="4"/>
              <a:endCxn id="119" idx="0"/>
            </p:cNvCxnSpPr>
            <p:nvPr/>
          </p:nvCxnSpPr>
          <p:spPr>
            <a:xfrm>
              <a:off x="7367597" y="4188376"/>
              <a:ext cx="0" cy="314249"/>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肘形连接符 123">
              <a:extLst>
                <a:ext uri="{FF2B5EF4-FFF2-40B4-BE49-F238E27FC236}">
                  <a16:creationId xmlns:a16="http://schemas.microsoft.com/office/drawing/2014/main" id="{645874E6-19A5-C24B-8A97-4D0D65014DF4}"/>
                </a:ext>
              </a:extLst>
            </p:cNvPr>
            <p:cNvCxnSpPr>
              <a:cxnSpLocks/>
              <a:stCxn id="106" idx="6"/>
              <a:endCxn id="110" idx="0"/>
            </p:cNvCxnSpPr>
            <p:nvPr/>
          </p:nvCxnSpPr>
          <p:spPr>
            <a:xfrm>
              <a:off x="7617649" y="2311671"/>
              <a:ext cx="881916" cy="260414"/>
            </a:xfrm>
            <a:prstGeom prst="bentConnector2">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5" name="直线连接符 124">
              <a:extLst>
                <a:ext uri="{FF2B5EF4-FFF2-40B4-BE49-F238E27FC236}">
                  <a16:creationId xmlns:a16="http://schemas.microsoft.com/office/drawing/2014/main" id="{B25E1773-D1AD-A648-A6C4-55C63B85DA44}"/>
                </a:ext>
              </a:extLst>
            </p:cNvPr>
            <p:cNvCxnSpPr>
              <a:cxnSpLocks/>
              <a:stCxn id="110" idx="4"/>
              <a:endCxn id="111" idx="0"/>
            </p:cNvCxnSpPr>
            <p:nvPr/>
          </p:nvCxnSpPr>
          <p:spPr>
            <a:xfrm flipH="1">
              <a:off x="8499564" y="2889042"/>
              <a:ext cx="1" cy="371711"/>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6" name="直线连接符 125">
              <a:extLst>
                <a:ext uri="{FF2B5EF4-FFF2-40B4-BE49-F238E27FC236}">
                  <a16:creationId xmlns:a16="http://schemas.microsoft.com/office/drawing/2014/main" id="{C8F69BA2-54AB-1341-8193-D62EF29550FE}"/>
                </a:ext>
              </a:extLst>
            </p:cNvPr>
            <p:cNvCxnSpPr>
              <a:cxnSpLocks/>
              <a:stCxn id="112" idx="6"/>
              <a:endCxn id="136" idx="2"/>
            </p:cNvCxnSpPr>
            <p:nvPr/>
          </p:nvCxnSpPr>
          <p:spPr>
            <a:xfrm>
              <a:off x="6815250" y="3419232"/>
              <a:ext cx="746176"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7" name="直线连接符 126">
              <a:extLst>
                <a:ext uri="{FF2B5EF4-FFF2-40B4-BE49-F238E27FC236}">
                  <a16:creationId xmlns:a16="http://schemas.microsoft.com/office/drawing/2014/main" id="{8F6D7629-4F3E-6247-A14C-FA1BA5D821C5}"/>
                </a:ext>
              </a:extLst>
            </p:cNvPr>
            <p:cNvCxnSpPr>
              <a:cxnSpLocks/>
              <a:stCxn id="113" idx="6"/>
              <a:endCxn id="112" idx="2"/>
            </p:cNvCxnSpPr>
            <p:nvPr/>
          </p:nvCxnSpPr>
          <p:spPr>
            <a:xfrm>
              <a:off x="5911185" y="3419232"/>
              <a:ext cx="59102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直线连接符 127">
              <a:extLst>
                <a:ext uri="{FF2B5EF4-FFF2-40B4-BE49-F238E27FC236}">
                  <a16:creationId xmlns:a16="http://schemas.microsoft.com/office/drawing/2014/main" id="{7C01B3E2-59A5-BA4F-B568-ACE5F5D72F52}"/>
                </a:ext>
              </a:extLst>
            </p:cNvPr>
            <p:cNvCxnSpPr>
              <a:cxnSpLocks/>
              <a:stCxn id="114" idx="6"/>
              <a:endCxn id="113" idx="2"/>
            </p:cNvCxnSpPr>
            <p:nvPr/>
          </p:nvCxnSpPr>
          <p:spPr>
            <a:xfrm>
              <a:off x="4948959" y="3419232"/>
              <a:ext cx="649181"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线连接符 128">
              <a:extLst>
                <a:ext uri="{FF2B5EF4-FFF2-40B4-BE49-F238E27FC236}">
                  <a16:creationId xmlns:a16="http://schemas.microsoft.com/office/drawing/2014/main" id="{C0AC36FC-1F0C-1D48-9626-6FE114D32E1F}"/>
                </a:ext>
              </a:extLst>
            </p:cNvPr>
            <p:cNvCxnSpPr>
              <a:cxnSpLocks/>
              <a:stCxn id="114" idx="4"/>
              <a:endCxn id="115" idx="0"/>
            </p:cNvCxnSpPr>
            <p:nvPr/>
          </p:nvCxnSpPr>
          <p:spPr>
            <a:xfrm>
              <a:off x="4792437" y="3577710"/>
              <a:ext cx="1" cy="47272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线连接符 129">
              <a:extLst>
                <a:ext uri="{FF2B5EF4-FFF2-40B4-BE49-F238E27FC236}">
                  <a16:creationId xmlns:a16="http://schemas.microsoft.com/office/drawing/2014/main" id="{A7212655-3366-3246-8E8E-2D84AB6ED36D}"/>
                </a:ext>
              </a:extLst>
            </p:cNvPr>
            <p:cNvCxnSpPr>
              <a:cxnSpLocks/>
              <a:stCxn id="115" idx="4"/>
              <a:endCxn id="116" idx="0"/>
            </p:cNvCxnSpPr>
            <p:nvPr/>
          </p:nvCxnSpPr>
          <p:spPr>
            <a:xfrm flipH="1">
              <a:off x="4792437" y="4367394"/>
              <a:ext cx="1" cy="45218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线连接符 130">
              <a:extLst>
                <a:ext uri="{FF2B5EF4-FFF2-40B4-BE49-F238E27FC236}">
                  <a16:creationId xmlns:a16="http://schemas.microsoft.com/office/drawing/2014/main" id="{73E2B28E-FABD-CF43-95FB-9D0CB88B2952}"/>
                </a:ext>
              </a:extLst>
            </p:cNvPr>
            <p:cNvCxnSpPr>
              <a:cxnSpLocks/>
              <a:stCxn id="116" idx="6"/>
              <a:endCxn id="117" idx="2"/>
            </p:cNvCxnSpPr>
            <p:nvPr/>
          </p:nvCxnSpPr>
          <p:spPr>
            <a:xfrm>
              <a:off x="4948959" y="4978061"/>
              <a:ext cx="71267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209E6BA9-629A-384F-8BA8-816AD35FD9AC}"/>
                </a:ext>
              </a:extLst>
            </p:cNvPr>
            <p:cNvSpPr txBox="1"/>
            <p:nvPr/>
          </p:nvSpPr>
          <p:spPr>
            <a:xfrm>
              <a:off x="6927981" y="1629347"/>
              <a:ext cx="858970" cy="470725"/>
            </a:xfrm>
            <a:prstGeom prst="rect">
              <a:avLst/>
            </a:prstGeom>
            <a:noFill/>
          </p:spPr>
          <p:txBody>
            <a:bodyPr wrap="none" rtlCol="0">
              <a:spAutoFit/>
            </a:bodyPr>
            <a:lstStyle/>
            <a:p>
              <a:r>
                <a:rPr kumimoji="1" lang="en-US" altLang="zh-CN" sz="1400" dirty="0">
                  <a:solidFill>
                    <a:srgbClr val="394479"/>
                  </a:solidFill>
                </a:rPr>
                <a:t>GAN</a:t>
              </a:r>
              <a:endParaRPr kumimoji="1" lang="zh-CN" altLang="en-US" sz="1400" dirty="0">
                <a:solidFill>
                  <a:srgbClr val="394479"/>
                </a:solidFill>
              </a:endParaRPr>
            </a:p>
          </p:txBody>
        </p:sp>
        <p:sp>
          <p:nvSpPr>
            <p:cNvPr id="133" name="文本框 132">
              <a:extLst>
                <a:ext uri="{FF2B5EF4-FFF2-40B4-BE49-F238E27FC236}">
                  <a16:creationId xmlns:a16="http://schemas.microsoft.com/office/drawing/2014/main" id="{3BCA055B-0F44-B946-BD83-4E2DD2F19B1B}"/>
                </a:ext>
              </a:extLst>
            </p:cNvPr>
            <p:cNvSpPr txBox="1"/>
            <p:nvPr/>
          </p:nvSpPr>
          <p:spPr>
            <a:xfrm>
              <a:off x="8643361" y="2559608"/>
              <a:ext cx="940503" cy="423652"/>
            </a:xfrm>
            <a:prstGeom prst="rect">
              <a:avLst/>
            </a:prstGeom>
            <a:noFill/>
          </p:spPr>
          <p:txBody>
            <a:bodyPr wrap="none" rtlCol="0">
              <a:spAutoFit/>
            </a:bodyPr>
            <a:lstStyle/>
            <a:p>
              <a:r>
                <a:rPr lang="en-US" altLang="zh-CN" sz="1200" dirty="0"/>
                <a:t>CGAN</a:t>
              </a:r>
              <a:endParaRPr kumimoji="1" lang="zh-CN" altLang="en-US" sz="1200" dirty="0"/>
            </a:p>
          </p:txBody>
        </p:sp>
        <p:sp>
          <p:nvSpPr>
            <p:cNvPr id="134" name="文本框 133">
              <a:extLst>
                <a:ext uri="{FF2B5EF4-FFF2-40B4-BE49-F238E27FC236}">
                  <a16:creationId xmlns:a16="http://schemas.microsoft.com/office/drawing/2014/main" id="{FB34E6FD-148C-AC42-9079-E074FF7E5981}"/>
                </a:ext>
              </a:extLst>
            </p:cNvPr>
            <p:cNvSpPr txBox="1"/>
            <p:nvPr/>
          </p:nvSpPr>
          <p:spPr>
            <a:xfrm>
              <a:off x="8656086" y="3231062"/>
              <a:ext cx="1158722" cy="423652"/>
            </a:xfrm>
            <a:prstGeom prst="rect">
              <a:avLst/>
            </a:prstGeom>
            <a:noFill/>
          </p:spPr>
          <p:txBody>
            <a:bodyPr wrap="none" rtlCol="0">
              <a:spAutoFit/>
            </a:bodyPr>
            <a:lstStyle/>
            <a:p>
              <a:r>
                <a:rPr kumimoji="1" lang="en-US" altLang="zh-CN" sz="1200" dirty="0"/>
                <a:t>InfoGAN</a:t>
              </a:r>
              <a:endParaRPr kumimoji="1" lang="zh-CN" altLang="en-US" sz="1200" dirty="0"/>
            </a:p>
          </p:txBody>
        </p:sp>
        <p:sp>
          <p:nvSpPr>
            <p:cNvPr id="135" name="文本框 134">
              <a:extLst>
                <a:ext uri="{FF2B5EF4-FFF2-40B4-BE49-F238E27FC236}">
                  <a16:creationId xmlns:a16="http://schemas.microsoft.com/office/drawing/2014/main" id="{40C17A22-6B7D-AC4C-BB4E-06D4FD3EF165}"/>
                </a:ext>
              </a:extLst>
            </p:cNvPr>
            <p:cNvSpPr txBox="1"/>
            <p:nvPr/>
          </p:nvSpPr>
          <p:spPr>
            <a:xfrm>
              <a:off x="7082498" y="2928940"/>
              <a:ext cx="1297806" cy="423652"/>
            </a:xfrm>
            <a:prstGeom prst="rect">
              <a:avLst/>
            </a:prstGeom>
            <a:noFill/>
          </p:spPr>
          <p:txBody>
            <a:bodyPr wrap="none" rtlCol="0">
              <a:spAutoFit/>
            </a:bodyPr>
            <a:lstStyle/>
            <a:p>
              <a:r>
                <a:rPr kumimoji="1" lang="en-US" altLang="zh-CN" sz="1200" dirty="0"/>
                <a:t>SemiGAN</a:t>
              </a:r>
              <a:endParaRPr kumimoji="1" lang="zh-CN" altLang="en-US" sz="1200" dirty="0"/>
            </a:p>
          </p:txBody>
        </p:sp>
        <p:sp>
          <p:nvSpPr>
            <p:cNvPr id="136" name="同心圆 135">
              <a:extLst>
                <a:ext uri="{FF2B5EF4-FFF2-40B4-BE49-F238E27FC236}">
                  <a16:creationId xmlns:a16="http://schemas.microsoft.com/office/drawing/2014/main" id="{41006BE0-B9E7-D84F-AF1E-63152AC1458D}"/>
                </a:ext>
              </a:extLst>
            </p:cNvPr>
            <p:cNvSpPr/>
            <p:nvPr/>
          </p:nvSpPr>
          <p:spPr>
            <a:xfrm>
              <a:off x="7561426" y="3260753"/>
              <a:ext cx="313045" cy="316957"/>
            </a:xfrm>
            <a:prstGeom prst="donut">
              <a:avLst>
                <a:gd name="adj" fmla="val 10767"/>
              </a:avLst>
            </a:prstGeom>
            <a:ln>
              <a:solidFill>
                <a:srgbClr val="39447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200">
                <a:solidFill>
                  <a:schemeClr val="tx1"/>
                </a:solidFill>
              </a:endParaRPr>
            </a:p>
          </p:txBody>
        </p:sp>
        <p:cxnSp>
          <p:nvCxnSpPr>
            <p:cNvPr id="137" name="直线连接符 136">
              <a:extLst>
                <a:ext uri="{FF2B5EF4-FFF2-40B4-BE49-F238E27FC236}">
                  <a16:creationId xmlns:a16="http://schemas.microsoft.com/office/drawing/2014/main" id="{93EF3B3A-AE4B-7D48-A875-23B1FF00303C}"/>
                </a:ext>
              </a:extLst>
            </p:cNvPr>
            <p:cNvCxnSpPr>
              <a:cxnSpLocks/>
              <a:stCxn id="136" idx="6"/>
              <a:endCxn id="111" idx="2"/>
            </p:cNvCxnSpPr>
            <p:nvPr/>
          </p:nvCxnSpPr>
          <p:spPr>
            <a:xfrm>
              <a:off x="7874471" y="3419232"/>
              <a:ext cx="468570"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72333981-486E-DD45-8997-1A792598BCF9}"/>
                </a:ext>
              </a:extLst>
            </p:cNvPr>
            <p:cNvSpPr txBox="1"/>
            <p:nvPr/>
          </p:nvSpPr>
          <p:spPr>
            <a:xfrm>
              <a:off x="6172604" y="2956010"/>
              <a:ext cx="1093975" cy="423652"/>
            </a:xfrm>
            <a:prstGeom prst="rect">
              <a:avLst/>
            </a:prstGeom>
            <a:noFill/>
          </p:spPr>
          <p:txBody>
            <a:bodyPr wrap="none" rtlCol="0">
              <a:spAutoFit/>
            </a:bodyPr>
            <a:lstStyle/>
            <a:p>
              <a:r>
                <a:rPr kumimoji="1" lang="en-US" altLang="zh-CN" sz="1200" dirty="0"/>
                <a:t>ACGAN</a:t>
              </a:r>
              <a:endParaRPr kumimoji="1" lang="zh-CN" altLang="en-US" sz="1200" dirty="0"/>
            </a:p>
          </p:txBody>
        </p:sp>
        <p:sp>
          <p:nvSpPr>
            <p:cNvPr id="139" name="文本框 138">
              <a:extLst>
                <a:ext uri="{FF2B5EF4-FFF2-40B4-BE49-F238E27FC236}">
                  <a16:creationId xmlns:a16="http://schemas.microsoft.com/office/drawing/2014/main" id="{6120E699-15CE-7F4B-B29D-BB4FC28B3522}"/>
                </a:ext>
              </a:extLst>
            </p:cNvPr>
            <p:cNvSpPr txBox="1"/>
            <p:nvPr/>
          </p:nvSpPr>
          <p:spPr>
            <a:xfrm>
              <a:off x="5267483" y="2955845"/>
              <a:ext cx="1105965" cy="423652"/>
            </a:xfrm>
            <a:prstGeom prst="rect">
              <a:avLst/>
            </a:prstGeom>
            <a:noFill/>
          </p:spPr>
          <p:txBody>
            <a:bodyPr wrap="none" rtlCol="0">
              <a:spAutoFit/>
            </a:bodyPr>
            <a:lstStyle/>
            <a:p>
              <a:r>
                <a:rPr kumimoji="1" lang="en-US" altLang="zh-CN" sz="1200" dirty="0"/>
                <a:t>DCGAN</a:t>
              </a:r>
              <a:endParaRPr kumimoji="1" lang="zh-CN" altLang="en-US" sz="1200" dirty="0"/>
            </a:p>
          </p:txBody>
        </p:sp>
        <p:sp>
          <p:nvSpPr>
            <p:cNvPr id="140" name="文本框 139">
              <a:extLst>
                <a:ext uri="{FF2B5EF4-FFF2-40B4-BE49-F238E27FC236}">
                  <a16:creationId xmlns:a16="http://schemas.microsoft.com/office/drawing/2014/main" id="{DEAAC651-1F2B-9246-B4EC-C7F99538F846}"/>
                </a:ext>
              </a:extLst>
            </p:cNvPr>
            <p:cNvSpPr txBox="1"/>
            <p:nvPr/>
          </p:nvSpPr>
          <p:spPr>
            <a:xfrm>
              <a:off x="4273427" y="2955845"/>
              <a:ext cx="1108363" cy="423652"/>
            </a:xfrm>
            <a:prstGeom prst="rect">
              <a:avLst/>
            </a:prstGeom>
            <a:noFill/>
          </p:spPr>
          <p:txBody>
            <a:bodyPr wrap="none" rtlCol="0">
              <a:spAutoFit/>
            </a:bodyPr>
            <a:lstStyle/>
            <a:p>
              <a:r>
                <a:rPr kumimoji="1" lang="en-US" altLang="zh-CN" sz="1200" dirty="0"/>
                <a:t>PGGAN</a:t>
              </a:r>
              <a:endParaRPr kumimoji="1" lang="zh-CN" altLang="en-US" sz="1200" dirty="0"/>
            </a:p>
          </p:txBody>
        </p:sp>
        <p:sp>
          <p:nvSpPr>
            <p:cNvPr id="141" name="文本框 140">
              <a:extLst>
                <a:ext uri="{FF2B5EF4-FFF2-40B4-BE49-F238E27FC236}">
                  <a16:creationId xmlns:a16="http://schemas.microsoft.com/office/drawing/2014/main" id="{1E324E75-13F7-F14C-8D55-7F1445AA3001}"/>
                </a:ext>
              </a:extLst>
            </p:cNvPr>
            <p:cNvSpPr txBox="1"/>
            <p:nvPr/>
          </p:nvSpPr>
          <p:spPr>
            <a:xfrm>
              <a:off x="4949212" y="4029899"/>
              <a:ext cx="1081985" cy="423652"/>
            </a:xfrm>
            <a:prstGeom prst="rect">
              <a:avLst/>
            </a:prstGeom>
            <a:noFill/>
          </p:spPr>
          <p:txBody>
            <a:bodyPr wrap="none" rtlCol="0">
              <a:spAutoFit/>
            </a:bodyPr>
            <a:lstStyle/>
            <a:p>
              <a:r>
                <a:rPr kumimoji="1" lang="en-US" altLang="zh-CN" sz="1200" dirty="0"/>
                <a:t>SAGAN</a:t>
              </a:r>
              <a:endParaRPr kumimoji="1" lang="zh-CN" altLang="en-US" sz="1200" dirty="0"/>
            </a:p>
          </p:txBody>
        </p:sp>
        <p:sp>
          <p:nvSpPr>
            <p:cNvPr id="142" name="文本框 141">
              <a:extLst>
                <a:ext uri="{FF2B5EF4-FFF2-40B4-BE49-F238E27FC236}">
                  <a16:creationId xmlns:a16="http://schemas.microsoft.com/office/drawing/2014/main" id="{3989CA1A-8438-6941-97A4-2C5DBB685BA0}"/>
                </a:ext>
              </a:extLst>
            </p:cNvPr>
            <p:cNvSpPr txBox="1"/>
            <p:nvPr/>
          </p:nvSpPr>
          <p:spPr>
            <a:xfrm>
              <a:off x="4335858" y="5087104"/>
              <a:ext cx="1105965" cy="423652"/>
            </a:xfrm>
            <a:prstGeom prst="rect">
              <a:avLst/>
            </a:prstGeom>
            <a:noFill/>
          </p:spPr>
          <p:txBody>
            <a:bodyPr wrap="none" rtlCol="0">
              <a:spAutoFit/>
            </a:bodyPr>
            <a:lstStyle/>
            <a:p>
              <a:r>
                <a:rPr kumimoji="1" lang="en-US" altLang="zh-CN" sz="1200" dirty="0"/>
                <a:t>BigGAN</a:t>
              </a:r>
              <a:endParaRPr kumimoji="1" lang="zh-CN" altLang="en-US" sz="1200" dirty="0"/>
            </a:p>
          </p:txBody>
        </p:sp>
        <p:sp>
          <p:nvSpPr>
            <p:cNvPr id="143" name="文本框 142">
              <a:extLst>
                <a:ext uri="{FF2B5EF4-FFF2-40B4-BE49-F238E27FC236}">
                  <a16:creationId xmlns:a16="http://schemas.microsoft.com/office/drawing/2014/main" id="{4DAC6239-423E-7443-AECC-BACCF8D96D8A}"/>
                </a:ext>
              </a:extLst>
            </p:cNvPr>
            <p:cNvSpPr txBox="1"/>
            <p:nvPr/>
          </p:nvSpPr>
          <p:spPr>
            <a:xfrm>
              <a:off x="5354086" y="5084226"/>
              <a:ext cx="1285818" cy="423652"/>
            </a:xfrm>
            <a:prstGeom prst="rect">
              <a:avLst/>
            </a:prstGeom>
            <a:noFill/>
          </p:spPr>
          <p:txBody>
            <a:bodyPr wrap="none" rtlCol="0">
              <a:spAutoFit/>
            </a:bodyPr>
            <a:lstStyle/>
            <a:p>
              <a:r>
                <a:rPr kumimoji="1" lang="en-US" altLang="zh-CN" sz="1200" dirty="0"/>
                <a:t>StyleGAN</a:t>
              </a:r>
              <a:endParaRPr kumimoji="1" lang="zh-CN" altLang="en-US" sz="1200" dirty="0"/>
            </a:p>
          </p:txBody>
        </p:sp>
        <p:sp>
          <p:nvSpPr>
            <p:cNvPr id="144" name="文本框 143">
              <a:extLst>
                <a:ext uri="{FF2B5EF4-FFF2-40B4-BE49-F238E27FC236}">
                  <a16:creationId xmlns:a16="http://schemas.microsoft.com/office/drawing/2014/main" id="{59A2CE74-1F93-4E44-860F-26CB5A9BE438}"/>
                </a:ext>
              </a:extLst>
            </p:cNvPr>
            <p:cNvSpPr txBox="1"/>
            <p:nvPr/>
          </p:nvSpPr>
          <p:spPr>
            <a:xfrm>
              <a:off x="5855679" y="1803507"/>
              <a:ext cx="1055607" cy="423652"/>
            </a:xfrm>
            <a:prstGeom prst="rect">
              <a:avLst/>
            </a:prstGeom>
            <a:noFill/>
          </p:spPr>
          <p:txBody>
            <a:bodyPr wrap="none" rtlCol="0">
              <a:spAutoFit/>
            </a:bodyPr>
            <a:lstStyle/>
            <a:p>
              <a:r>
                <a:rPr kumimoji="1" lang="en-US" altLang="zh-CN" sz="1200" dirty="0"/>
                <a:t>LSGAN</a:t>
              </a:r>
              <a:endParaRPr kumimoji="1" lang="zh-CN" altLang="en-US" sz="1200" dirty="0"/>
            </a:p>
          </p:txBody>
        </p:sp>
        <p:sp>
          <p:nvSpPr>
            <p:cNvPr id="145" name="文本框 144">
              <a:extLst>
                <a:ext uri="{FF2B5EF4-FFF2-40B4-BE49-F238E27FC236}">
                  <a16:creationId xmlns:a16="http://schemas.microsoft.com/office/drawing/2014/main" id="{1DEBF300-942E-AB41-A701-D3D7DFF745BE}"/>
                </a:ext>
              </a:extLst>
            </p:cNvPr>
            <p:cNvSpPr txBox="1"/>
            <p:nvPr/>
          </p:nvSpPr>
          <p:spPr>
            <a:xfrm>
              <a:off x="4853890" y="1826546"/>
              <a:ext cx="993259" cy="423652"/>
            </a:xfrm>
            <a:prstGeom prst="rect">
              <a:avLst/>
            </a:prstGeom>
            <a:noFill/>
          </p:spPr>
          <p:txBody>
            <a:bodyPr wrap="none" rtlCol="0">
              <a:spAutoFit/>
            </a:bodyPr>
            <a:lstStyle/>
            <a:p>
              <a:r>
                <a:rPr kumimoji="1" lang="en-US" altLang="zh-CN" sz="1200" dirty="0"/>
                <a:t>WGAN</a:t>
              </a:r>
              <a:endParaRPr kumimoji="1" lang="zh-CN" altLang="en-US" sz="1200" dirty="0"/>
            </a:p>
          </p:txBody>
        </p:sp>
        <p:sp>
          <p:nvSpPr>
            <p:cNvPr id="146" name="文本框 145">
              <a:extLst>
                <a:ext uri="{FF2B5EF4-FFF2-40B4-BE49-F238E27FC236}">
                  <a16:creationId xmlns:a16="http://schemas.microsoft.com/office/drawing/2014/main" id="{5B75BF48-9608-A84C-8CFE-E8ABD148CDC3}"/>
                </a:ext>
              </a:extLst>
            </p:cNvPr>
            <p:cNvSpPr txBox="1"/>
            <p:nvPr/>
          </p:nvSpPr>
          <p:spPr>
            <a:xfrm>
              <a:off x="3610714" y="1827043"/>
              <a:ext cx="1403319" cy="423652"/>
            </a:xfrm>
            <a:prstGeom prst="rect">
              <a:avLst/>
            </a:prstGeom>
            <a:noFill/>
          </p:spPr>
          <p:txBody>
            <a:bodyPr wrap="none" rtlCol="0">
              <a:spAutoFit/>
            </a:bodyPr>
            <a:lstStyle/>
            <a:p>
              <a:r>
                <a:rPr kumimoji="1" lang="en-US" altLang="zh-CN" sz="1200" dirty="0"/>
                <a:t>WGAN-GP</a:t>
              </a:r>
              <a:endParaRPr kumimoji="1" lang="zh-CN" altLang="en-US" sz="1200" dirty="0"/>
            </a:p>
          </p:txBody>
        </p:sp>
        <p:cxnSp>
          <p:nvCxnSpPr>
            <p:cNvPr id="147" name="直线连接符 146">
              <a:extLst>
                <a:ext uri="{FF2B5EF4-FFF2-40B4-BE49-F238E27FC236}">
                  <a16:creationId xmlns:a16="http://schemas.microsoft.com/office/drawing/2014/main" id="{C9DBBE4A-60BD-3849-9F43-2A58E2A6B3F7}"/>
                </a:ext>
              </a:extLst>
            </p:cNvPr>
            <p:cNvCxnSpPr>
              <a:cxnSpLocks/>
              <a:stCxn id="119" idx="4"/>
            </p:cNvCxnSpPr>
            <p:nvPr/>
          </p:nvCxnSpPr>
          <p:spPr>
            <a:xfrm>
              <a:off x="7367597" y="4819582"/>
              <a:ext cx="0" cy="633975"/>
            </a:xfrm>
            <a:prstGeom prst="line">
              <a:avLst/>
            </a:prstGeom>
            <a:ln w="635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48" name="文本框 147">
              <a:extLst>
                <a:ext uri="{FF2B5EF4-FFF2-40B4-BE49-F238E27FC236}">
                  <a16:creationId xmlns:a16="http://schemas.microsoft.com/office/drawing/2014/main" id="{03E8AEDB-8506-354C-9F22-BEA0F6DAFB99}"/>
                </a:ext>
              </a:extLst>
            </p:cNvPr>
            <p:cNvSpPr txBox="1"/>
            <p:nvPr/>
          </p:nvSpPr>
          <p:spPr>
            <a:xfrm>
              <a:off x="7548928" y="3845230"/>
              <a:ext cx="1168314" cy="423652"/>
            </a:xfrm>
            <a:prstGeom prst="rect">
              <a:avLst/>
            </a:prstGeom>
            <a:noFill/>
          </p:spPr>
          <p:txBody>
            <a:bodyPr wrap="none" rtlCol="0">
              <a:spAutoFit/>
            </a:bodyPr>
            <a:lstStyle/>
            <a:p>
              <a:r>
                <a:rPr kumimoji="1" lang="en-US" altLang="zh-CN" sz="1200" dirty="0"/>
                <a:t>Pixe2Pix</a:t>
              </a:r>
              <a:endParaRPr kumimoji="1" lang="zh-CN" altLang="en-US" sz="1200" dirty="0"/>
            </a:p>
          </p:txBody>
        </p:sp>
        <p:sp>
          <p:nvSpPr>
            <p:cNvPr id="149" name="文本框 148">
              <a:extLst>
                <a:ext uri="{FF2B5EF4-FFF2-40B4-BE49-F238E27FC236}">
                  <a16:creationId xmlns:a16="http://schemas.microsoft.com/office/drawing/2014/main" id="{CDC20BE7-D49B-C14A-B969-34ABF6F94B5F}"/>
                </a:ext>
              </a:extLst>
            </p:cNvPr>
            <p:cNvSpPr txBox="1"/>
            <p:nvPr/>
          </p:nvSpPr>
          <p:spPr>
            <a:xfrm>
              <a:off x="7552403" y="4476437"/>
              <a:ext cx="1348166" cy="423652"/>
            </a:xfrm>
            <a:prstGeom prst="rect">
              <a:avLst/>
            </a:prstGeom>
            <a:noFill/>
          </p:spPr>
          <p:txBody>
            <a:bodyPr wrap="none" rtlCol="0">
              <a:spAutoFit/>
            </a:bodyPr>
            <a:lstStyle/>
            <a:p>
              <a:r>
                <a:rPr kumimoji="1" lang="en-US" altLang="zh-CN" sz="1200" dirty="0"/>
                <a:t>CycleGAN</a:t>
              </a:r>
              <a:endParaRPr kumimoji="1" lang="zh-CN" altLang="en-US" sz="1200" dirty="0"/>
            </a:p>
          </p:txBody>
        </p:sp>
        <p:pic>
          <p:nvPicPr>
            <p:cNvPr id="150" name="图片 149">
              <a:extLst>
                <a:ext uri="{FF2B5EF4-FFF2-40B4-BE49-F238E27FC236}">
                  <a16:creationId xmlns:a16="http://schemas.microsoft.com/office/drawing/2014/main" id="{25D5E010-DDBA-5E4F-AB12-10CA51231668}"/>
                </a:ext>
              </a:extLst>
            </p:cNvPr>
            <p:cNvPicPr>
              <a:picLocks noChangeAspect="1"/>
            </p:cNvPicPr>
            <p:nvPr/>
          </p:nvPicPr>
          <p:blipFill>
            <a:blip r:embed="rId21"/>
            <a:stretch>
              <a:fillRect/>
            </a:stretch>
          </p:blipFill>
          <p:spPr>
            <a:xfrm>
              <a:off x="8739389" y="3690400"/>
              <a:ext cx="1708352" cy="645560"/>
            </a:xfrm>
            <a:prstGeom prst="rect">
              <a:avLst/>
            </a:prstGeom>
          </p:spPr>
        </p:pic>
        <p:pic>
          <p:nvPicPr>
            <p:cNvPr id="151" name="图片 150">
              <a:extLst>
                <a:ext uri="{FF2B5EF4-FFF2-40B4-BE49-F238E27FC236}">
                  <a16:creationId xmlns:a16="http://schemas.microsoft.com/office/drawing/2014/main" id="{20283AC1-C594-D340-B43F-97831CDAC66F}"/>
                </a:ext>
              </a:extLst>
            </p:cNvPr>
            <p:cNvPicPr>
              <a:picLocks noChangeAspect="1"/>
            </p:cNvPicPr>
            <p:nvPr/>
          </p:nvPicPr>
          <p:blipFill>
            <a:blip r:embed="rId22"/>
            <a:stretch>
              <a:fillRect/>
            </a:stretch>
          </p:blipFill>
          <p:spPr>
            <a:xfrm>
              <a:off x="8760515" y="4474743"/>
              <a:ext cx="1666100" cy="725874"/>
            </a:xfrm>
            <a:prstGeom prst="rect">
              <a:avLst/>
            </a:prstGeom>
          </p:spPr>
        </p:pic>
      </p:grpSp>
      <p:cxnSp>
        <p:nvCxnSpPr>
          <p:cNvPr id="154" name="直线连接符 153">
            <a:extLst>
              <a:ext uri="{FF2B5EF4-FFF2-40B4-BE49-F238E27FC236}">
                <a16:creationId xmlns:a16="http://schemas.microsoft.com/office/drawing/2014/main" id="{6B315005-9466-7249-9883-3F29B5F8E186}"/>
              </a:ext>
            </a:extLst>
          </p:cNvPr>
          <p:cNvCxnSpPr>
            <a:cxnSpLocks/>
          </p:cNvCxnSpPr>
          <p:nvPr/>
        </p:nvCxnSpPr>
        <p:spPr>
          <a:xfrm>
            <a:off x="2923337" y="1090327"/>
            <a:ext cx="0" cy="2262057"/>
          </a:xfrm>
          <a:prstGeom prst="line">
            <a:avLst/>
          </a:prstGeom>
          <a:ln w="25400">
            <a:solidFill>
              <a:srgbClr val="394479"/>
            </a:solidFill>
            <a:prstDash val="dash"/>
          </a:ln>
        </p:spPr>
        <p:style>
          <a:lnRef idx="1">
            <a:schemeClr val="accent1"/>
          </a:lnRef>
          <a:fillRef idx="0">
            <a:schemeClr val="accent1"/>
          </a:fillRef>
          <a:effectRef idx="0">
            <a:schemeClr val="accent1"/>
          </a:effectRef>
          <a:fontRef idx="minor">
            <a:schemeClr val="tx1"/>
          </a:fontRef>
        </p:style>
      </p:cxnSp>
      <p:sp>
        <p:nvSpPr>
          <p:cNvPr id="157" name="文本框 156">
            <a:extLst>
              <a:ext uri="{FF2B5EF4-FFF2-40B4-BE49-F238E27FC236}">
                <a16:creationId xmlns:a16="http://schemas.microsoft.com/office/drawing/2014/main" id="{C998C227-D2BE-5D4B-BA66-847EB46A7FCC}"/>
              </a:ext>
            </a:extLst>
          </p:cNvPr>
          <p:cNvSpPr txBox="1"/>
          <p:nvPr/>
        </p:nvSpPr>
        <p:spPr>
          <a:xfrm>
            <a:off x="583152" y="1095308"/>
            <a:ext cx="1210588" cy="400110"/>
          </a:xfrm>
          <a:prstGeom prst="rect">
            <a:avLst/>
          </a:prstGeom>
          <a:noFill/>
        </p:spPr>
        <p:txBody>
          <a:bodyPr wrap="none" rtlCol="0">
            <a:spAutoFit/>
          </a:bodyPr>
          <a:lstStyle/>
          <a:p>
            <a:r>
              <a:rPr kumimoji="1" lang="zh-CN" altLang="en-US" sz="2000" dirty="0"/>
              <a:t>背景意义</a:t>
            </a:r>
          </a:p>
        </p:txBody>
      </p:sp>
      <p:cxnSp>
        <p:nvCxnSpPr>
          <p:cNvPr id="158" name="直线连接符 157">
            <a:extLst>
              <a:ext uri="{FF2B5EF4-FFF2-40B4-BE49-F238E27FC236}">
                <a16:creationId xmlns:a16="http://schemas.microsoft.com/office/drawing/2014/main" id="{914EFFC5-32E1-114B-A1CB-E5CBE117BB1C}"/>
              </a:ext>
            </a:extLst>
          </p:cNvPr>
          <p:cNvCxnSpPr>
            <a:cxnSpLocks/>
          </p:cNvCxnSpPr>
          <p:nvPr/>
        </p:nvCxnSpPr>
        <p:spPr>
          <a:xfrm>
            <a:off x="6069189" y="3329851"/>
            <a:ext cx="26811" cy="2942193"/>
          </a:xfrm>
          <a:prstGeom prst="line">
            <a:avLst/>
          </a:prstGeom>
          <a:ln w="25400">
            <a:solidFill>
              <a:srgbClr val="394479"/>
            </a:solidFill>
            <a:prstDash val="dash"/>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05F94A4B-D059-BE4F-9FDD-8A4F1B4B185C}"/>
              </a:ext>
            </a:extLst>
          </p:cNvPr>
          <p:cNvSpPr txBox="1"/>
          <p:nvPr/>
        </p:nvSpPr>
        <p:spPr>
          <a:xfrm>
            <a:off x="6020367" y="3311194"/>
            <a:ext cx="3305713" cy="400110"/>
          </a:xfrm>
          <a:prstGeom prst="rect">
            <a:avLst/>
          </a:prstGeom>
          <a:noFill/>
        </p:spPr>
        <p:txBody>
          <a:bodyPr wrap="none" rtlCol="0">
            <a:spAutoFit/>
          </a:bodyPr>
          <a:lstStyle/>
          <a:p>
            <a:r>
              <a:rPr kumimoji="1" lang="en-US" altLang="zh-CN" sz="2000" dirty="0"/>
              <a:t>GAN</a:t>
            </a:r>
            <a:r>
              <a:rPr kumimoji="1" lang="zh-CN" altLang="en-US" sz="2000" dirty="0"/>
              <a:t>在网络安全领域的应用</a:t>
            </a:r>
          </a:p>
        </p:txBody>
      </p:sp>
      <p:grpSp>
        <p:nvGrpSpPr>
          <p:cNvPr id="161" name="组合 160">
            <a:extLst>
              <a:ext uri="{FF2B5EF4-FFF2-40B4-BE49-F238E27FC236}">
                <a16:creationId xmlns:a16="http://schemas.microsoft.com/office/drawing/2014/main" id="{0C854D63-BB26-C248-A5B0-9B7CE4A7C4B4}"/>
              </a:ext>
            </a:extLst>
          </p:cNvPr>
          <p:cNvGrpSpPr/>
          <p:nvPr/>
        </p:nvGrpSpPr>
        <p:grpSpPr>
          <a:xfrm>
            <a:off x="6605164" y="3725730"/>
            <a:ext cx="4370515" cy="2440571"/>
            <a:chOff x="5623283" y="1288468"/>
            <a:chExt cx="7960657" cy="4762296"/>
          </a:xfrm>
        </p:grpSpPr>
        <p:sp>
          <p:nvSpPr>
            <p:cNvPr id="162" name="梯形 161">
              <a:extLst>
                <a:ext uri="{FF2B5EF4-FFF2-40B4-BE49-F238E27FC236}">
                  <a16:creationId xmlns:a16="http://schemas.microsoft.com/office/drawing/2014/main" id="{5AE750F6-EBCF-B144-BCE7-D4F39A4E6BB2}"/>
                </a:ext>
              </a:extLst>
            </p:cNvPr>
            <p:cNvSpPr/>
            <p:nvPr/>
          </p:nvSpPr>
          <p:spPr>
            <a:xfrm rot="16200000">
              <a:off x="5319084" y="2502900"/>
              <a:ext cx="1120814" cy="481619"/>
            </a:xfrm>
            <a:prstGeom prst="trapezoid">
              <a:avLst/>
            </a:prstGeom>
            <a:solidFill>
              <a:srgbClr val="4E50B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399998" lon="0" rev="16200000"/>
                </a:camera>
                <a:lightRig rig="threePt" dir="t"/>
              </a:scene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1100" dirty="0"/>
                <a:t>G</a:t>
              </a:r>
              <a:endParaRPr lang="zh-TW" altLang="en-US" sz="1100" dirty="0"/>
            </a:p>
          </p:txBody>
        </p:sp>
        <p:sp>
          <p:nvSpPr>
            <p:cNvPr id="163" name="圆角矩形 162">
              <a:extLst>
                <a:ext uri="{FF2B5EF4-FFF2-40B4-BE49-F238E27FC236}">
                  <a16:creationId xmlns:a16="http://schemas.microsoft.com/office/drawing/2014/main" id="{8AE45E1D-B983-7149-9C15-11B025A2CEF5}"/>
                </a:ext>
              </a:extLst>
            </p:cNvPr>
            <p:cNvSpPr/>
            <p:nvPr/>
          </p:nvSpPr>
          <p:spPr>
            <a:xfrm>
              <a:off x="5623283" y="4748338"/>
              <a:ext cx="842353" cy="769644"/>
            </a:xfrm>
            <a:prstGeom prst="roundRect">
              <a:avLst/>
            </a:prstGeom>
            <a:solidFill>
              <a:srgbClr val="01A74B"/>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t>D</a:t>
              </a:r>
              <a:endParaRPr kumimoji="1" lang="zh-CN" altLang="en-US" sz="1100" dirty="0"/>
            </a:p>
          </p:txBody>
        </p:sp>
        <p:sp>
          <p:nvSpPr>
            <p:cNvPr id="164" name="左大括号 163">
              <a:extLst>
                <a:ext uri="{FF2B5EF4-FFF2-40B4-BE49-F238E27FC236}">
                  <a16:creationId xmlns:a16="http://schemas.microsoft.com/office/drawing/2014/main" id="{2E439D85-A3A9-4A47-82A1-09CE1BD99C83}"/>
                </a:ext>
              </a:extLst>
            </p:cNvPr>
            <p:cNvSpPr/>
            <p:nvPr/>
          </p:nvSpPr>
          <p:spPr>
            <a:xfrm>
              <a:off x="6395874" y="1610099"/>
              <a:ext cx="139525" cy="2217107"/>
            </a:xfrm>
            <a:prstGeom prst="leftBrace">
              <a:avLst/>
            </a:prstGeom>
            <a:ln w="25400">
              <a:solidFill>
                <a:srgbClr val="5454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100"/>
            </a:p>
          </p:txBody>
        </p:sp>
        <p:sp>
          <p:nvSpPr>
            <p:cNvPr id="165" name="左大括号 164">
              <a:extLst>
                <a:ext uri="{FF2B5EF4-FFF2-40B4-BE49-F238E27FC236}">
                  <a16:creationId xmlns:a16="http://schemas.microsoft.com/office/drawing/2014/main" id="{81ABCD94-DA00-BA4C-A605-F3EE8032BE2E}"/>
                </a:ext>
              </a:extLst>
            </p:cNvPr>
            <p:cNvSpPr/>
            <p:nvPr/>
          </p:nvSpPr>
          <p:spPr>
            <a:xfrm>
              <a:off x="8338819" y="4482345"/>
              <a:ext cx="139525" cy="1401153"/>
            </a:xfrm>
            <a:prstGeom prst="lef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100"/>
            </a:p>
          </p:txBody>
        </p:sp>
        <p:sp>
          <p:nvSpPr>
            <p:cNvPr id="166" name="左大括号 165">
              <a:extLst>
                <a:ext uri="{FF2B5EF4-FFF2-40B4-BE49-F238E27FC236}">
                  <a16:creationId xmlns:a16="http://schemas.microsoft.com/office/drawing/2014/main" id="{18E997F1-DE02-374E-9853-E996A1EF77CD}"/>
                </a:ext>
              </a:extLst>
            </p:cNvPr>
            <p:cNvSpPr/>
            <p:nvPr/>
          </p:nvSpPr>
          <p:spPr>
            <a:xfrm>
              <a:off x="8344044" y="1317498"/>
              <a:ext cx="139525" cy="1401153"/>
            </a:xfrm>
            <a:prstGeom prst="leftBrace">
              <a:avLst/>
            </a:prstGeom>
            <a:ln w="25400">
              <a:solidFill>
                <a:srgbClr val="5454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100"/>
            </a:p>
          </p:txBody>
        </p:sp>
        <p:sp>
          <p:nvSpPr>
            <p:cNvPr id="167" name="左大括号 166">
              <a:extLst>
                <a:ext uri="{FF2B5EF4-FFF2-40B4-BE49-F238E27FC236}">
                  <a16:creationId xmlns:a16="http://schemas.microsoft.com/office/drawing/2014/main" id="{6E56CE2A-3257-134D-AC08-B1EC21DCF381}"/>
                </a:ext>
              </a:extLst>
            </p:cNvPr>
            <p:cNvSpPr/>
            <p:nvPr/>
          </p:nvSpPr>
          <p:spPr>
            <a:xfrm>
              <a:off x="8338820" y="2839751"/>
              <a:ext cx="139525" cy="1401153"/>
            </a:xfrm>
            <a:prstGeom prst="leftBrace">
              <a:avLst/>
            </a:prstGeom>
            <a:ln w="25400">
              <a:solidFill>
                <a:srgbClr val="5454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100"/>
            </a:p>
          </p:txBody>
        </p:sp>
        <p:sp>
          <p:nvSpPr>
            <p:cNvPr id="168" name="文本框 167">
              <a:extLst>
                <a:ext uri="{FF2B5EF4-FFF2-40B4-BE49-F238E27FC236}">
                  <a16:creationId xmlns:a16="http://schemas.microsoft.com/office/drawing/2014/main" id="{E40A69B7-7F38-FC4B-A6ED-717DF813CE6F}"/>
                </a:ext>
              </a:extLst>
            </p:cNvPr>
            <p:cNvSpPr txBox="1"/>
            <p:nvPr/>
          </p:nvSpPr>
          <p:spPr>
            <a:xfrm>
              <a:off x="6564063" y="1800369"/>
              <a:ext cx="1851095" cy="560450"/>
            </a:xfrm>
            <a:prstGeom prst="rect">
              <a:avLst/>
            </a:prstGeom>
            <a:noFill/>
          </p:spPr>
          <p:txBody>
            <a:bodyPr wrap="none" rtlCol="0">
              <a:spAutoFit/>
            </a:bodyPr>
            <a:lstStyle/>
            <a:p>
              <a:r>
                <a:rPr lang="zh-CN" altLang="en-US" sz="1100" dirty="0"/>
                <a:t>生成训练样本</a:t>
              </a:r>
              <a:endParaRPr kumimoji="1" lang="zh-CN" altLang="en-US" sz="1100" dirty="0"/>
            </a:p>
          </p:txBody>
        </p:sp>
        <p:sp>
          <p:nvSpPr>
            <p:cNvPr id="169" name="文本框 168">
              <a:extLst>
                <a:ext uri="{FF2B5EF4-FFF2-40B4-BE49-F238E27FC236}">
                  <a16:creationId xmlns:a16="http://schemas.microsoft.com/office/drawing/2014/main" id="{F86F662D-E253-0F4F-95BF-9AA16B1C4FA4}"/>
                </a:ext>
              </a:extLst>
            </p:cNvPr>
            <p:cNvSpPr txBox="1"/>
            <p:nvPr/>
          </p:nvSpPr>
          <p:spPr>
            <a:xfrm>
              <a:off x="6549795" y="3299537"/>
              <a:ext cx="1851095" cy="560450"/>
            </a:xfrm>
            <a:prstGeom prst="rect">
              <a:avLst/>
            </a:prstGeom>
            <a:noFill/>
          </p:spPr>
          <p:txBody>
            <a:bodyPr wrap="none" rtlCol="0">
              <a:spAutoFit/>
            </a:bodyPr>
            <a:lstStyle/>
            <a:p>
              <a:r>
                <a:rPr lang="zh-CN" altLang="en-US" sz="1100" dirty="0"/>
                <a:t>生成攻击样本</a:t>
              </a:r>
              <a:endParaRPr lang="en-US" altLang="zh-CN" sz="1100" dirty="0"/>
            </a:p>
          </p:txBody>
        </p:sp>
        <p:grpSp>
          <p:nvGrpSpPr>
            <p:cNvPr id="170" name="组合 169">
              <a:extLst>
                <a:ext uri="{FF2B5EF4-FFF2-40B4-BE49-F238E27FC236}">
                  <a16:creationId xmlns:a16="http://schemas.microsoft.com/office/drawing/2014/main" id="{E6285C67-F1B9-C043-A450-3F4975A7B8D0}"/>
                </a:ext>
              </a:extLst>
            </p:cNvPr>
            <p:cNvGrpSpPr/>
            <p:nvPr/>
          </p:nvGrpSpPr>
          <p:grpSpPr>
            <a:xfrm>
              <a:off x="8478343" y="1288468"/>
              <a:ext cx="2864137" cy="1611609"/>
              <a:chOff x="9232616" y="1177140"/>
              <a:chExt cx="2864137" cy="1611609"/>
            </a:xfrm>
          </p:grpSpPr>
          <p:sp>
            <p:nvSpPr>
              <p:cNvPr id="178" name="文本框 177">
                <a:extLst>
                  <a:ext uri="{FF2B5EF4-FFF2-40B4-BE49-F238E27FC236}">
                    <a16:creationId xmlns:a16="http://schemas.microsoft.com/office/drawing/2014/main" id="{43668F9B-412D-B549-9A87-D408C2736D3A}"/>
                  </a:ext>
                </a:extLst>
              </p:cNvPr>
              <p:cNvSpPr txBox="1"/>
              <p:nvPr/>
            </p:nvSpPr>
            <p:spPr>
              <a:xfrm>
                <a:off x="9232618" y="1177140"/>
                <a:ext cx="2864135" cy="560450"/>
              </a:xfrm>
              <a:prstGeom prst="rect">
                <a:avLst/>
              </a:prstGeom>
              <a:noFill/>
            </p:spPr>
            <p:txBody>
              <a:bodyPr wrap="none" rtlCol="0">
                <a:spAutoFit/>
              </a:bodyPr>
              <a:lstStyle/>
              <a:p>
                <a:r>
                  <a:rPr kumimoji="1" lang="zh-CN" altLang="en-US" sz="1100" dirty="0"/>
                  <a:t>目的：</a:t>
                </a:r>
                <a:r>
                  <a:rPr lang="zh-CN" altLang="en-US" sz="1100" dirty="0">
                    <a:solidFill>
                      <a:srgbClr val="FF0000"/>
                    </a:solidFill>
                  </a:rPr>
                  <a:t>扩大</a:t>
                </a:r>
                <a:r>
                  <a:rPr lang="zh-CN" altLang="en-US" sz="1100" dirty="0"/>
                  <a:t>小样本数据</a:t>
                </a:r>
                <a:endParaRPr kumimoji="1" lang="zh-CN" altLang="en-US" sz="1100" dirty="0"/>
              </a:p>
            </p:txBody>
          </p:sp>
          <p:sp>
            <p:nvSpPr>
              <p:cNvPr id="179" name="文本框 178">
                <a:extLst>
                  <a:ext uri="{FF2B5EF4-FFF2-40B4-BE49-F238E27FC236}">
                    <a16:creationId xmlns:a16="http://schemas.microsoft.com/office/drawing/2014/main" id="{57FF63AD-D4EB-6A47-B9D6-DC8F0744AA35}"/>
                  </a:ext>
                </a:extLst>
              </p:cNvPr>
              <p:cNvSpPr txBox="1"/>
              <p:nvPr/>
            </p:nvSpPr>
            <p:spPr>
              <a:xfrm>
                <a:off x="9232616" y="2228299"/>
                <a:ext cx="2610874" cy="560450"/>
              </a:xfrm>
              <a:prstGeom prst="rect">
                <a:avLst/>
              </a:prstGeom>
              <a:noFill/>
            </p:spPr>
            <p:txBody>
              <a:bodyPr wrap="none" rtlCol="0">
                <a:spAutoFit/>
              </a:bodyPr>
              <a:lstStyle/>
              <a:p>
                <a:r>
                  <a:rPr kumimoji="1" lang="zh-CN" altLang="en-US" sz="1100" dirty="0"/>
                  <a:t>挑战：</a:t>
                </a:r>
                <a:r>
                  <a:rPr lang="zh-CN" altLang="en-US" sz="1100" dirty="0"/>
                  <a:t>样本的</a:t>
                </a:r>
                <a:r>
                  <a:rPr lang="zh-CN" altLang="en-US" sz="1100" dirty="0">
                    <a:solidFill>
                      <a:srgbClr val="FF0000"/>
                    </a:solidFill>
                  </a:rPr>
                  <a:t>真实性</a:t>
                </a:r>
                <a:endParaRPr kumimoji="1" lang="zh-CN" altLang="en-US" sz="1100" dirty="0">
                  <a:solidFill>
                    <a:srgbClr val="FF0000"/>
                  </a:solidFill>
                </a:endParaRPr>
              </a:p>
            </p:txBody>
          </p:sp>
        </p:grpSp>
        <p:grpSp>
          <p:nvGrpSpPr>
            <p:cNvPr id="171" name="组合 170">
              <a:extLst>
                <a:ext uri="{FF2B5EF4-FFF2-40B4-BE49-F238E27FC236}">
                  <a16:creationId xmlns:a16="http://schemas.microsoft.com/office/drawing/2014/main" id="{430580B2-FF8E-8C41-8A90-1B6D6B0A7603}"/>
                </a:ext>
              </a:extLst>
            </p:cNvPr>
            <p:cNvGrpSpPr/>
            <p:nvPr/>
          </p:nvGrpSpPr>
          <p:grpSpPr>
            <a:xfrm>
              <a:off x="8478341" y="2841271"/>
              <a:ext cx="5105599" cy="1485860"/>
              <a:chOff x="9232615" y="1177140"/>
              <a:chExt cx="5105599" cy="1485860"/>
            </a:xfrm>
          </p:grpSpPr>
          <p:sp>
            <p:nvSpPr>
              <p:cNvPr id="176" name="文本框 175">
                <a:extLst>
                  <a:ext uri="{FF2B5EF4-FFF2-40B4-BE49-F238E27FC236}">
                    <a16:creationId xmlns:a16="http://schemas.microsoft.com/office/drawing/2014/main" id="{B9B02DC3-3FB2-F745-9816-95A54470DB16}"/>
                  </a:ext>
                </a:extLst>
              </p:cNvPr>
              <p:cNvSpPr txBox="1"/>
              <p:nvPr/>
            </p:nvSpPr>
            <p:spPr>
              <a:xfrm>
                <a:off x="9232617" y="1177140"/>
                <a:ext cx="3623911" cy="560450"/>
              </a:xfrm>
              <a:prstGeom prst="rect">
                <a:avLst/>
              </a:prstGeom>
              <a:noFill/>
            </p:spPr>
            <p:txBody>
              <a:bodyPr wrap="none" rtlCol="0">
                <a:spAutoFit/>
              </a:bodyPr>
              <a:lstStyle/>
              <a:p>
                <a:r>
                  <a:rPr kumimoji="1" lang="zh-CN" altLang="en-US" sz="1100" dirty="0"/>
                  <a:t>目的：</a:t>
                </a:r>
                <a:r>
                  <a:rPr lang="zh-CN" altLang="en-US" sz="1100" dirty="0"/>
                  <a:t>提升检测模型的</a:t>
                </a:r>
                <a:r>
                  <a:rPr lang="zh-CN" altLang="en-US" sz="1100" dirty="0">
                    <a:solidFill>
                      <a:srgbClr val="FF0000"/>
                    </a:solidFill>
                  </a:rPr>
                  <a:t>鲁棒性</a:t>
                </a:r>
                <a:endParaRPr lang="en-US" altLang="zh-CN" sz="1100" dirty="0">
                  <a:solidFill>
                    <a:srgbClr val="FF0000"/>
                  </a:solidFill>
                </a:endParaRPr>
              </a:p>
            </p:txBody>
          </p:sp>
          <p:sp>
            <p:nvSpPr>
              <p:cNvPr id="177" name="文本框 176">
                <a:extLst>
                  <a:ext uri="{FF2B5EF4-FFF2-40B4-BE49-F238E27FC236}">
                    <a16:creationId xmlns:a16="http://schemas.microsoft.com/office/drawing/2014/main" id="{38022762-EC85-484C-AC6B-1077E0C04ACD}"/>
                  </a:ext>
                </a:extLst>
              </p:cNvPr>
              <p:cNvSpPr txBox="1"/>
              <p:nvPr/>
            </p:nvSpPr>
            <p:spPr>
              <a:xfrm>
                <a:off x="9232615" y="2152519"/>
                <a:ext cx="5105599" cy="510481"/>
              </a:xfrm>
              <a:prstGeom prst="rect">
                <a:avLst/>
              </a:prstGeom>
              <a:noFill/>
            </p:spPr>
            <p:txBody>
              <a:bodyPr wrap="square" rtlCol="0">
                <a:spAutoFit/>
              </a:bodyPr>
              <a:lstStyle/>
              <a:p>
                <a:r>
                  <a:rPr kumimoji="1" lang="zh-CN" altLang="en-US" sz="1100" dirty="0"/>
                  <a:t>挑战：</a:t>
                </a:r>
                <a:r>
                  <a:rPr lang="zh-CN" altLang="en-US" sz="1100" dirty="0"/>
                  <a:t>攻击样本的</a:t>
                </a:r>
                <a:r>
                  <a:rPr lang="zh-CN" altLang="en-US" sz="1100" dirty="0">
                    <a:solidFill>
                      <a:srgbClr val="FF0000"/>
                    </a:solidFill>
                  </a:rPr>
                  <a:t>真实性</a:t>
                </a:r>
                <a:r>
                  <a:rPr lang="zh-CN" altLang="en-US" sz="1100" dirty="0"/>
                  <a:t>、</a:t>
                </a:r>
                <a:r>
                  <a:rPr lang="en-US" altLang="zh-CN" sz="1100" dirty="0"/>
                  <a:t>	</a:t>
                </a:r>
                <a:r>
                  <a:rPr lang="en-US" altLang="zh-CN" sz="1100" dirty="0">
                    <a:solidFill>
                      <a:srgbClr val="FF0000"/>
                    </a:solidFill>
                  </a:rPr>
                  <a:t>"</a:t>
                </a:r>
                <a:r>
                  <a:rPr lang="zh-CN" altLang="en-US" sz="1100" dirty="0">
                    <a:solidFill>
                      <a:srgbClr val="FF0000"/>
                    </a:solidFill>
                  </a:rPr>
                  <a:t>黑盒</a:t>
                </a:r>
                <a:r>
                  <a:rPr lang="en-US" altLang="zh-CN" sz="1100" dirty="0">
                    <a:solidFill>
                      <a:srgbClr val="FF0000"/>
                    </a:solidFill>
                  </a:rPr>
                  <a:t>"</a:t>
                </a:r>
                <a:r>
                  <a:rPr lang="zh-CN" altLang="en-US" sz="1100" dirty="0"/>
                  <a:t>攻击</a:t>
                </a:r>
                <a:endParaRPr kumimoji="1" lang="zh-CN" altLang="en-US" sz="1100" dirty="0"/>
              </a:p>
            </p:txBody>
          </p:sp>
        </p:grpSp>
        <p:grpSp>
          <p:nvGrpSpPr>
            <p:cNvPr id="172" name="组合 171">
              <a:extLst>
                <a:ext uri="{FF2B5EF4-FFF2-40B4-BE49-F238E27FC236}">
                  <a16:creationId xmlns:a16="http://schemas.microsoft.com/office/drawing/2014/main" id="{13A98DBD-EB84-D24F-8AA0-E75F96734896}"/>
                </a:ext>
              </a:extLst>
            </p:cNvPr>
            <p:cNvGrpSpPr/>
            <p:nvPr/>
          </p:nvGrpSpPr>
          <p:grpSpPr>
            <a:xfrm>
              <a:off x="8478343" y="4514933"/>
              <a:ext cx="4257060" cy="1535831"/>
              <a:chOff x="9232617" y="1177140"/>
              <a:chExt cx="4257060" cy="1535831"/>
            </a:xfrm>
          </p:grpSpPr>
          <p:sp>
            <p:nvSpPr>
              <p:cNvPr id="174" name="文本框 173">
                <a:extLst>
                  <a:ext uri="{FF2B5EF4-FFF2-40B4-BE49-F238E27FC236}">
                    <a16:creationId xmlns:a16="http://schemas.microsoft.com/office/drawing/2014/main" id="{9C86C4FC-F78E-2845-88AE-28C89530C1B4}"/>
                  </a:ext>
                </a:extLst>
              </p:cNvPr>
              <p:cNvSpPr txBox="1"/>
              <p:nvPr/>
            </p:nvSpPr>
            <p:spPr>
              <a:xfrm>
                <a:off x="9232617" y="1177140"/>
                <a:ext cx="4257060" cy="560450"/>
              </a:xfrm>
              <a:prstGeom prst="rect">
                <a:avLst/>
              </a:prstGeom>
              <a:noFill/>
            </p:spPr>
            <p:txBody>
              <a:bodyPr wrap="none" rtlCol="0">
                <a:spAutoFit/>
              </a:bodyPr>
              <a:lstStyle/>
              <a:p>
                <a:r>
                  <a:rPr kumimoji="1" lang="zh-CN" altLang="en-US" sz="1100" dirty="0"/>
                  <a:t>目的：</a:t>
                </a:r>
                <a:r>
                  <a:rPr lang="zh-CN" altLang="en-US" sz="1100" dirty="0"/>
                  <a:t>提高对</a:t>
                </a:r>
                <a:r>
                  <a:rPr lang="en-US" altLang="zh-CN" sz="1100" dirty="0">
                    <a:solidFill>
                      <a:srgbClr val="FF0000"/>
                    </a:solidFill>
                  </a:rPr>
                  <a:t>0-day</a:t>
                </a:r>
                <a:r>
                  <a:rPr lang="zh-CN" altLang="en-US" sz="1100" dirty="0">
                    <a:solidFill>
                      <a:srgbClr val="FF0000"/>
                    </a:solidFill>
                  </a:rPr>
                  <a:t>攻击</a:t>
                </a:r>
                <a:r>
                  <a:rPr lang="zh-CN" altLang="en-US" sz="1100" dirty="0"/>
                  <a:t>的检测能力</a:t>
                </a:r>
                <a:endParaRPr kumimoji="1" lang="zh-CN" altLang="en-US" sz="1100" dirty="0"/>
              </a:p>
            </p:txBody>
          </p:sp>
          <p:sp>
            <p:nvSpPr>
              <p:cNvPr id="175" name="文本框 174">
                <a:extLst>
                  <a:ext uri="{FF2B5EF4-FFF2-40B4-BE49-F238E27FC236}">
                    <a16:creationId xmlns:a16="http://schemas.microsoft.com/office/drawing/2014/main" id="{8D8813B0-EBE5-4947-8E2B-1BF44E0A1CA6}"/>
                  </a:ext>
                </a:extLst>
              </p:cNvPr>
              <p:cNvSpPr txBox="1"/>
              <p:nvPr/>
            </p:nvSpPr>
            <p:spPr>
              <a:xfrm>
                <a:off x="9232617" y="2152521"/>
                <a:ext cx="3623911" cy="560450"/>
              </a:xfrm>
              <a:prstGeom prst="rect">
                <a:avLst/>
              </a:prstGeom>
              <a:noFill/>
            </p:spPr>
            <p:txBody>
              <a:bodyPr wrap="none" rtlCol="0">
                <a:spAutoFit/>
              </a:bodyPr>
              <a:lstStyle/>
              <a:p>
                <a:r>
                  <a:rPr kumimoji="1" lang="zh-CN" altLang="en-US" sz="1100" dirty="0"/>
                  <a:t>挑战：</a:t>
                </a:r>
                <a:r>
                  <a:rPr lang="zh-CN" altLang="en-US" sz="1100" dirty="0"/>
                  <a:t>对已知攻击检测率较低</a:t>
                </a:r>
                <a:endParaRPr kumimoji="1" lang="zh-CN" altLang="en-US" sz="1100" dirty="0"/>
              </a:p>
            </p:txBody>
          </p:sp>
        </p:grpSp>
        <p:sp>
          <p:nvSpPr>
            <p:cNvPr id="173" name="文本框 172">
              <a:extLst>
                <a:ext uri="{FF2B5EF4-FFF2-40B4-BE49-F238E27FC236}">
                  <a16:creationId xmlns:a16="http://schemas.microsoft.com/office/drawing/2014/main" id="{F1B186F5-551E-8745-8F48-61CBBA050E84}"/>
                </a:ext>
              </a:extLst>
            </p:cNvPr>
            <p:cNvSpPr txBox="1"/>
            <p:nvPr/>
          </p:nvSpPr>
          <p:spPr>
            <a:xfrm>
              <a:off x="6549795" y="4998813"/>
              <a:ext cx="1851095" cy="560450"/>
            </a:xfrm>
            <a:prstGeom prst="rect">
              <a:avLst/>
            </a:prstGeom>
            <a:noFill/>
          </p:spPr>
          <p:txBody>
            <a:bodyPr wrap="none" rtlCol="0">
              <a:spAutoFit/>
            </a:bodyPr>
            <a:lstStyle/>
            <a:p>
              <a:r>
                <a:rPr lang="zh-CN" altLang="en-US" sz="1100" dirty="0"/>
                <a:t>攻击行为检测</a:t>
              </a:r>
              <a:endParaRPr lang="en-US" altLang="zh-CN" sz="1100" dirty="0"/>
            </a:p>
          </p:txBody>
        </p:sp>
      </p:grpSp>
      <mc:AlternateContent xmlns:mc="http://schemas.openxmlformats.org/markup-compatibility/2006" xmlns:a14="http://schemas.microsoft.com/office/drawing/2010/main">
        <mc:Choice Requires="a14">
          <p:sp>
            <p:nvSpPr>
              <p:cNvPr id="212" name="矩形 211">
                <a:extLst>
                  <a:ext uri="{FF2B5EF4-FFF2-40B4-BE49-F238E27FC236}">
                    <a16:creationId xmlns:a16="http://schemas.microsoft.com/office/drawing/2014/main" id="{E5F8954B-F3AA-A04C-BA9C-08A69B0E95A0}"/>
                  </a:ext>
                </a:extLst>
              </p:cNvPr>
              <p:cNvSpPr/>
              <p:nvPr/>
            </p:nvSpPr>
            <p:spPr>
              <a:xfrm>
                <a:off x="3094433" y="2873278"/>
                <a:ext cx="5240618" cy="38844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14:m>
                  <m:oMath xmlns:m="http://schemas.openxmlformats.org/officeDocument/2006/math">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ℒ</m:t>
                        </m:r>
                      </m:e>
                      <m:sub>
                        <m:r>
                          <a:rPr lang="en-US" altLang="zh-CN" sz="1400" b="0" i="1" smtClean="0">
                            <a:latin typeface="Cambria Math" panose="02040503050406030204" pitchFamily="18" charset="0"/>
                            <a:ea typeface="Cambria Math" panose="02040503050406030204" pitchFamily="18" charset="0"/>
                          </a:rPr>
                          <m:t>𝐺𝐴𝑁</m:t>
                        </m:r>
                      </m:sub>
                    </m:sSub>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 </m:t>
                    </m:r>
                    <m:r>
                      <a:rPr lang="en-US" altLang="zh-TW" sz="1400" i="1" smtClean="0">
                        <a:latin typeface="Cambria Math" panose="02040503050406030204" pitchFamily="18" charset="0"/>
                      </a:rPr>
                      <m:t>𝑎𝑟𝑔</m:t>
                    </m:r>
                    <m:func>
                      <m:funcPr>
                        <m:ctrlPr>
                          <a:rPr lang="en-US" altLang="zh-TW" sz="1400" i="1">
                            <a:latin typeface="Cambria Math" panose="02040503050406030204" pitchFamily="18" charset="0"/>
                          </a:rPr>
                        </m:ctrlPr>
                      </m:funcPr>
                      <m:fName>
                        <m:limLow>
                          <m:limLowPr>
                            <m:ctrlPr>
                              <a:rPr lang="en-US" altLang="zh-TW" sz="1400" i="1">
                                <a:latin typeface="Cambria Math" panose="02040503050406030204" pitchFamily="18" charset="0"/>
                              </a:rPr>
                            </m:ctrlPr>
                          </m:limLowPr>
                          <m:e>
                            <m:r>
                              <m:rPr>
                                <m:sty m:val="p"/>
                              </m:rPr>
                              <a:rPr lang="en-US" altLang="zh-TW" sz="1400">
                                <a:latin typeface="Cambria Math" panose="02040503050406030204" pitchFamily="18" charset="0"/>
                              </a:rPr>
                              <m:t>min</m:t>
                            </m:r>
                          </m:e>
                          <m:lim>
                            <m:r>
                              <a:rPr lang="en-US" altLang="zh-TW" sz="1400" i="1">
                                <a:latin typeface="Cambria Math" panose="02040503050406030204" pitchFamily="18" charset="0"/>
                              </a:rPr>
                              <m:t>𝐺</m:t>
                            </m:r>
                          </m:lim>
                        </m:limLow>
                      </m:fName>
                      <m:e>
                        <m:func>
                          <m:funcPr>
                            <m:ctrlPr>
                              <a:rPr lang="en-US" altLang="zh-TW" sz="1400" i="1" smtClean="0">
                                <a:latin typeface="Cambria Math" panose="02040503050406030204" pitchFamily="18" charset="0"/>
                              </a:rPr>
                            </m:ctrlPr>
                          </m:funcPr>
                          <m:fName>
                            <m:limLow>
                              <m:limLowPr>
                                <m:ctrlPr>
                                  <a:rPr lang="en-US" altLang="zh-TW" sz="1400" i="1">
                                    <a:latin typeface="Cambria Math" panose="02040503050406030204" pitchFamily="18" charset="0"/>
                                  </a:rPr>
                                </m:ctrlPr>
                              </m:limLowPr>
                              <m:e>
                                <m:r>
                                  <m:rPr>
                                    <m:sty m:val="p"/>
                                  </m:rPr>
                                  <a:rPr lang="en-US" altLang="zh-TW" sz="1400">
                                    <a:latin typeface="Cambria Math" panose="02040503050406030204" pitchFamily="18" charset="0"/>
                                  </a:rPr>
                                  <m:t>max</m:t>
                                </m:r>
                              </m:e>
                              <m:lim>
                                <m:r>
                                  <a:rPr lang="en-US" altLang="zh-TW" sz="1400" i="1">
                                    <a:latin typeface="Cambria Math" panose="02040503050406030204" pitchFamily="18" charset="0"/>
                                  </a:rPr>
                                  <m:t>𝐷</m:t>
                                </m:r>
                              </m:lim>
                            </m:limLow>
                          </m:fName>
                          <m:e>
                            <m:sSub>
                              <m:sSubPr>
                                <m:ctrlPr>
                                  <a:rPr lang="en-US" altLang="zh-TW" sz="1400" i="1">
                                    <a:solidFill>
                                      <a:prstClr val="black"/>
                                    </a:solidFill>
                                    <a:latin typeface="Cambria Math" panose="02040503050406030204" pitchFamily="18" charset="0"/>
                                  </a:rPr>
                                </m:ctrlPr>
                              </m:sSubPr>
                              <m:e>
                                <m:r>
                                  <a:rPr lang="en-US" altLang="zh-TW" sz="1400" i="1">
                                    <a:solidFill>
                                      <a:prstClr val="black"/>
                                    </a:solidFill>
                                    <a:latin typeface="Cambria Math" panose="02040503050406030204" pitchFamily="18" charset="0"/>
                                  </a:rPr>
                                  <m:t>𝐸</m:t>
                                </m:r>
                              </m:e>
                              <m:sub>
                                <m:r>
                                  <a:rPr lang="en-US" altLang="zh-TW" sz="1400" i="1">
                                    <a:solidFill>
                                      <a:prstClr val="black"/>
                                    </a:solidFill>
                                    <a:latin typeface="Cambria Math" panose="02040503050406030204" pitchFamily="18" charset="0"/>
                                  </a:rPr>
                                  <m:t>𝑥</m:t>
                                </m:r>
                                <m:r>
                                  <a:rPr lang="en-US" altLang="zh-TW" sz="1400" i="1">
                                    <a:solidFill>
                                      <a:prstClr val="black"/>
                                    </a:solidFill>
                                    <a:latin typeface="Cambria Math" panose="02040503050406030204" pitchFamily="18" charset="0"/>
                                    <a:ea typeface="Cambria Math" panose="02040503050406030204" pitchFamily="18" charset="0"/>
                                  </a:rPr>
                                  <m:t>∼</m:t>
                                </m:r>
                                <m:sSub>
                                  <m:sSubPr>
                                    <m:ctrlPr>
                                      <a:rPr lang="en-US" altLang="zh-TW" sz="1400" i="1">
                                        <a:solidFill>
                                          <a:prstClr val="black"/>
                                        </a:solidFill>
                                        <a:latin typeface="Cambria Math" panose="02040503050406030204" pitchFamily="18" charset="0"/>
                                        <a:ea typeface="Cambria Math" panose="02040503050406030204" pitchFamily="18" charset="0"/>
                                      </a:rPr>
                                    </m:ctrlPr>
                                  </m:sSubPr>
                                  <m:e>
                                    <m:r>
                                      <a:rPr lang="en-US" altLang="zh-TW" sz="1400" i="1">
                                        <a:solidFill>
                                          <a:prstClr val="black"/>
                                        </a:solidFill>
                                        <a:latin typeface="Cambria Math" panose="02040503050406030204" pitchFamily="18" charset="0"/>
                                        <a:ea typeface="Cambria Math" panose="02040503050406030204" pitchFamily="18" charset="0"/>
                                      </a:rPr>
                                      <m:t>𝑃</m:t>
                                    </m:r>
                                  </m:e>
                                  <m:sub>
                                    <m:r>
                                      <a:rPr lang="en-US" altLang="zh-TW" sz="1400" i="1">
                                        <a:solidFill>
                                          <a:prstClr val="black"/>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1400" i="1">
                                    <a:solidFill>
                                      <a:prstClr val="black"/>
                                    </a:solidFill>
                                    <a:latin typeface="Cambria Math" panose="02040503050406030204" pitchFamily="18" charset="0"/>
                                  </a:rPr>
                                </m:ctrlPr>
                              </m:dPr>
                              <m:e>
                                <m:r>
                                  <a:rPr lang="en-US" altLang="zh-TW" sz="1400" i="1">
                                    <a:solidFill>
                                      <a:prstClr val="black"/>
                                    </a:solidFill>
                                    <a:latin typeface="Cambria Math" panose="02040503050406030204" pitchFamily="18" charset="0"/>
                                  </a:rPr>
                                  <m:t>𝑙𝑜𝑔𝐷</m:t>
                                </m:r>
                                <m:d>
                                  <m:dPr>
                                    <m:ctrlPr>
                                      <a:rPr lang="en-US" altLang="zh-TW" sz="1400" i="1">
                                        <a:solidFill>
                                          <a:prstClr val="black"/>
                                        </a:solidFill>
                                        <a:latin typeface="Cambria Math" panose="02040503050406030204" pitchFamily="18" charset="0"/>
                                      </a:rPr>
                                    </m:ctrlPr>
                                  </m:dPr>
                                  <m:e>
                                    <m:r>
                                      <a:rPr lang="en-US" altLang="zh-TW" sz="1400" i="1">
                                        <a:solidFill>
                                          <a:prstClr val="black"/>
                                        </a:solidFill>
                                        <a:latin typeface="Cambria Math" panose="02040503050406030204" pitchFamily="18" charset="0"/>
                                      </a:rPr>
                                      <m:t>𝑥</m:t>
                                    </m:r>
                                  </m:e>
                                </m:d>
                              </m:e>
                            </m:d>
                            <m:r>
                              <a:rPr lang="en-US" altLang="zh-TW" sz="1400" i="1">
                                <a:solidFill>
                                  <a:prstClr val="black"/>
                                </a:solidFill>
                                <a:latin typeface="Cambria Math" panose="02040503050406030204" pitchFamily="18" charset="0"/>
                              </a:rPr>
                              <m:t>+</m:t>
                            </m:r>
                            <m:sSub>
                              <m:sSubPr>
                                <m:ctrlPr>
                                  <a:rPr lang="en-US" altLang="zh-TW" sz="1400" i="1">
                                    <a:solidFill>
                                      <a:prstClr val="black"/>
                                    </a:solidFill>
                                    <a:latin typeface="Cambria Math" panose="02040503050406030204" pitchFamily="18" charset="0"/>
                                  </a:rPr>
                                </m:ctrlPr>
                              </m:sSubPr>
                              <m:e>
                                <m:r>
                                  <a:rPr lang="en-US" altLang="zh-TW" sz="1400" i="1">
                                    <a:solidFill>
                                      <a:prstClr val="black"/>
                                    </a:solidFill>
                                    <a:latin typeface="Cambria Math" panose="02040503050406030204" pitchFamily="18" charset="0"/>
                                  </a:rPr>
                                  <m:t>𝐸</m:t>
                                </m:r>
                              </m:e>
                              <m:sub>
                                <m:r>
                                  <a:rPr lang="en-US" altLang="zh-TW" sz="1400" i="1">
                                    <a:solidFill>
                                      <a:prstClr val="black"/>
                                    </a:solidFill>
                                    <a:latin typeface="Cambria Math" panose="02040503050406030204" pitchFamily="18" charset="0"/>
                                  </a:rPr>
                                  <m:t>𝑥</m:t>
                                </m:r>
                                <m:r>
                                  <a:rPr lang="en-US" altLang="zh-TW" sz="1400" i="1">
                                    <a:solidFill>
                                      <a:prstClr val="black"/>
                                    </a:solidFill>
                                    <a:latin typeface="Cambria Math" panose="02040503050406030204" pitchFamily="18" charset="0"/>
                                    <a:ea typeface="Cambria Math" panose="02040503050406030204" pitchFamily="18" charset="0"/>
                                  </a:rPr>
                                  <m:t>∼</m:t>
                                </m:r>
                                <m:sSub>
                                  <m:sSubPr>
                                    <m:ctrlPr>
                                      <a:rPr lang="en-US" altLang="zh-TW" sz="1400" i="1">
                                        <a:solidFill>
                                          <a:prstClr val="black"/>
                                        </a:solidFill>
                                        <a:latin typeface="Cambria Math" panose="02040503050406030204" pitchFamily="18" charset="0"/>
                                        <a:ea typeface="Cambria Math" panose="02040503050406030204" pitchFamily="18" charset="0"/>
                                      </a:rPr>
                                    </m:ctrlPr>
                                  </m:sSubPr>
                                  <m:e>
                                    <m:r>
                                      <a:rPr lang="en-US" altLang="zh-TW" sz="1400" i="1">
                                        <a:solidFill>
                                          <a:prstClr val="black"/>
                                        </a:solidFill>
                                        <a:latin typeface="Cambria Math" panose="02040503050406030204" pitchFamily="18" charset="0"/>
                                        <a:ea typeface="Cambria Math" panose="02040503050406030204" pitchFamily="18" charset="0"/>
                                      </a:rPr>
                                      <m:t>𝑃</m:t>
                                    </m:r>
                                  </m:e>
                                  <m:sub>
                                    <m:r>
                                      <a:rPr lang="en-US" altLang="zh-TW" sz="1400" i="1">
                                        <a:solidFill>
                                          <a:prstClr val="black"/>
                                        </a:solidFill>
                                        <a:latin typeface="Cambria Math" panose="02040503050406030204" pitchFamily="18" charset="0"/>
                                        <a:ea typeface="Cambria Math" panose="02040503050406030204" pitchFamily="18" charset="0"/>
                                      </a:rPr>
                                      <m:t>𝐺</m:t>
                                    </m:r>
                                  </m:sub>
                                </m:sSub>
                              </m:sub>
                            </m:sSub>
                            <m:d>
                              <m:dPr>
                                <m:begChr m:val="["/>
                                <m:endChr m:val="]"/>
                                <m:ctrlPr>
                                  <a:rPr lang="en-US" altLang="zh-TW" sz="1400" i="1">
                                    <a:solidFill>
                                      <a:prstClr val="black"/>
                                    </a:solidFill>
                                    <a:latin typeface="Cambria Math" panose="02040503050406030204" pitchFamily="18" charset="0"/>
                                  </a:rPr>
                                </m:ctrlPr>
                              </m:dPr>
                              <m:e>
                                <m:r>
                                  <a:rPr lang="en-US" altLang="zh-TW" sz="1400" i="1">
                                    <a:solidFill>
                                      <a:prstClr val="black"/>
                                    </a:solidFill>
                                    <a:latin typeface="Cambria Math" panose="02040503050406030204" pitchFamily="18" charset="0"/>
                                  </a:rPr>
                                  <m:t>𝑙𝑜𝑔</m:t>
                                </m:r>
                                <m:d>
                                  <m:dPr>
                                    <m:ctrlPr>
                                      <a:rPr lang="en-US" altLang="zh-TW" sz="1400" i="1">
                                        <a:solidFill>
                                          <a:prstClr val="black"/>
                                        </a:solidFill>
                                        <a:latin typeface="Cambria Math" panose="02040503050406030204" pitchFamily="18" charset="0"/>
                                      </a:rPr>
                                    </m:ctrlPr>
                                  </m:dPr>
                                  <m:e>
                                    <m:r>
                                      <a:rPr lang="en-US" altLang="zh-TW" sz="1400" i="1">
                                        <a:solidFill>
                                          <a:prstClr val="black"/>
                                        </a:solidFill>
                                        <a:latin typeface="Cambria Math" panose="02040503050406030204" pitchFamily="18" charset="0"/>
                                      </a:rPr>
                                      <m:t>1−</m:t>
                                    </m:r>
                                    <m:r>
                                      <a:rPr lang="en-US" altLang="zh-TW" sz="1400" i="1">
                                        <a:solidFill>
                                          <a:prstClr val="black"/>
                                        </a:solidFill>
                                        <a:latin typeface="Cambria Math" panose="02040503050406030204" pitchFamily="18" charset="0"/>
                                      </a:rPr>
                                      <m:t>𝐷</m:t>
                                    </m:r>
                                    <m:d>
                                      <m:dPr>
                                        <m:ctrlPr>
                                          <a:rPr lang="en-US" altLang="zh-TW" sz="1400" i="1">
                                            <a:solidFill>
                                              <a:prstClr val="black"/>
                                            </a:solidFill>
                                            <a:latin typeface="Cambria Math" panose="02040503050406030204" pitchFamily="18" charset="0"/>
                                          </a:rPr>
                                        </m:ctrlPr>
                                      </m:dPr>
                                      <m:e>
                                        <m:r>
                                          <a:rPr lang="en-US" altLang="zh-TW" sz="1400" i="1">
                                            <a:solidFill>
                                              <a:prstClr val="black"/>
                                            </a:solidFill>
                                            <a:latin typeface="Cambria Math" panose="02040503050406030204" pitchFamily="18" charset="0"/>
                                          </a:rPr>
                                          <m:t>𝑥</m:t>
                                        </m:r>
                                      </m:e>
                                    </m:d>
                                  </m:e>
                                </m:d>
                              </m:e>
                            </m:d>
                            <m:r>
                              <m:rPr>
                                <m:nor/>
                              </m:rPr>
                              <a:rPr lang="zh-CN" altLang="en-US" sz="1400" dirty="0"/>
                              <m:t> </m:t>
                            </m:r>
                          </m:e>
                        </m:func>
                      </m:e>
                    </m:func>
                  </m:oMath>
                </a14:m>
                <a:r>
                  <a:rPr lang="zh-CN" altLang="en-US" sz="1400" dirty="0">
                    <a:solidFill>
                      <a:schemeClr val="tx1"/>
                    </a:solidFill>
                  </a:rPr>
                  <a:t> </a:t>
                </a:r>
              </a:p>
            </p:txBody>
          </p:sp>
        </mc:Choice>
        <mc:Fallback xmlns="">
          <p:sp>
            <p:nvSpPr>
              <p:cNvPr id="212" name="矩形 211">
                <a:extLst>
                  <a:ext uri="{FF2B5EF4-FFF2-40B4-BE49-F238E27FC236}">
                    <a16:creationId xmlns:a16="http://schemas.microsoft.com/office/drawing/2014/main" id="{E5F8954B-F3AA-A04C-BA9C-08A69B0E95A0}"/>
                  </a:ext>
                </a:extLst>
              </p:cNvPr>
              <p:cNvSpPr>
                <a:spLocks noRot="1" noChangeAspect="1" noMove="1" noResize="1" noEditPoints="1" noAdjustHandles="1" noChangeArrowheads="1" noChangeShapeType="1" noTextEdit="1"/>
              </p:cNvSpPr>
              <p:nvPr/>
            </p:nvSpPr>
            <p:spPr>
              <a:xfrm>
                <a:off x="3094433" y="2873278"/>
                <a:ext cx="5240618" cy="388440"/>
              </a:xfrm>
              <a:prstGeom prst="rect">
                <a:avLst/>
              </a:prstGeom>
              <a:blipFill>
                <a:blip r:embed="rId23"/>
                <a:stretch>
                  <a:fillRect/>
                </a:stretch>
              </a:blipFill>
            </p:spPr>
            <p:txBody>
              <a:bodyPr/>
              <a:lstStyle/>
              <a:p>
                <a:r>
                  <a:rPr lang="zh-CN" altLang="en-US">
                    <a:noFill/>
                  </a:rPr>
                  <a:t> </a:t>
                </a:r>
              </a:p>
            </p:txBody>
          </p:sp>
        </mc:Fallback>
      </mc:AlternateContent>
      <p:pic>
        <p:nvPicPr>
          <p:cNvPr id="213" name="图片 212">
            <a:extLst>
              <a:ext uri="{FF2B5EF4-FFF2-40B4-BE49-F238E27FC236}">
                <a16:creationId xmlns:a16="http://schemas.microsoft.com/office/drawing/2014/main" id="{E251ED54-3710-6948-A40B-81BCFF426FB1}"/>
              </a:ext>
            </a:extLst>
          </p:cNvPr>
          <p:cNvPicPr>
            <a:picLocks noChangeAspect="1"/>
          </p:cNvPicPr>
          <p:nvPr/>
        </p:nvPicPr>
        <p:blipFill>
          <a:blip r:embed="rId24"/>
          <a:stretch>
            <a:fillRect/>
          </a:stretch>
        </p:blipFill>
        <p:spPr>
          <a:xfrm>
            <a:off x="358222" y="1667708"/>
            <a:ext cx="2356080" cy="1312102"/>
          </a:xfrm>
          <a:prstGeom prst="rect">
            <a:avLst/>
          </a:prstGeom>
        </p:spPr>
      </p:pic>
    </p:spTree>
    <p:extLst>
      <p:ext uri="{BB962C8B-B14F-4D97-AF65-F5344CB8AC3E}">
        <p14:creationId xmlns:p14="http://schemas.microsoft.com/office/powerpoint/2010/main" val="3101133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32E39D2-C343-BA44-9B8E-E2381D24B7A9}"/>
              </a:ext>
            </a:extLst>
          </p:cNvPr>
          <p:cNvSpPr txBox="1"/>
          <p:nvPr/>
        </p:nvSpPr>
        <p:spPr>
          <a:xfrm>
            <a:off x="10386397" y="5902712"/>
            <a:ext cx="1805609" cy="369332"/>
          </a:xfrm>
          <a:prstGeom prst="rect">
            <a:avLst/>
          </a:prstGeom>
          <a:noFill/>
        </p:spPr>
        <p:txBody>
          <a:bodyPr wrap="square" rtlCol="0">
            <a:spAutoFit/>
          </a:bodyPr>
          <a:lstStyle/>
          <a:p>
            <a:pPr algn="ctr"/>
            <a:r>
              <a:rPr lang="en-US" altLang="zh-CN" dirty="0"/>
              <a:t>24</a:t>
            </a:r>
            <a:endParaRPr lang="zh-CN" altLang="en-US" dirty="0"/>
          </a:p>
        </p:txBody>
      </p:sp>
      <p:sp>
        <p:nvSpPr>
          <p:cNvPr id="8" name="文本框 7">
            <a:extLst>
              <a:ext uri="{FF2B5EF4-FFF2-40B4-BE49-F238E27FC236}">
                <a16:creationId xmlns:a16="http://schemas.microsoft.com/office/drawing/2014/main" id="{44442520-2540-BB42-B3A5-53800EF5285C}"/>
              </a:ext>
            </a:extLst>
          </p:cNvPr>
          <p:cNvSpPr txBox="1"/>
          <p:nvPr/>
        </p:nvSpPr>
        <p:spPr>
          <a:xfrm>
            <a:off x="2350894" y="3955527"/>
            <a:ext cx="1723549" cy="461665"/>
          </a:xfrm>
          <a:prstGeom prst="rect">
            <a:avLst/>
          </a:prstGeom>
          <a:noFill/>
        </p:spPr>
        <p:txBody>
          <a:bodyPr wrap="none" rtlCol="0">
            <a:spAutoFit/>
          </a:bodyPr>
          <a:lstStyle/>
          <a:p>
            <a:r>
              <a:rPr kumimoji="1" lang="zh-CN" altLang="en-US" sz="2400" dirty="0"/>
              <a:t>总结整理：</a:t>
            </a:r>
          </a:p>
        </p:txBody>
      </p:sp>
      <p:sp>
        <p:nvSpPr>
          <p:cNvPr id="9" name="文本框 8">
            <a:extLst>
              <a:ext uri="{FF2B5EF4-FFF2-40B4-BE49-F238E27FC236}">
                <a16:creationId xmlns:a16="http://schemas.microsoft.com/office/drawing/2014/main" id="{E5EC1776-FD01-374A-9A73-DAADFB7FFF7C}"/>
              </a:ext>
            </a:extLst>
          </p:cNvPr>
          <p:cNvSpPr txBox="1"/>
          <p:nvPr/>
        </p:nvSpPr>
        <p:spPr>
          <a:xfrm>
            <a:off x="3940402" y="3949783"/>
            <a:ext cx="6445995" cy="461665"/>
          </a:xfrm>
          <a:prstGeom prst="rect">
            <a:avLst/>
          </a:prstGeom>
          <a:noFill/>
        </p:spPr>
        <p:txBody>
          <a:bodyPr wrap="none" rtlCol="0">
            <a:spAutoFit/>
          </a:bodyPr>
          <a:lstStyle/>
          <a:p>
            <a:r>
              <a:rPr kumimoji="1" lang="en-US" altLang="zh-CN" sz="2400" dirty="0">
                <a:hlinkClick r:id="rId3"/>
              </a:rPr>
              <a:t>https://github.com/PowerLZY/GAN-Introdution</a:t>
            </a:r>
            <a:endParaRPr kumimoji="1" lang="zh-CN" altLang="en-US" sz="2400" dirty="0"/>
          </a:p>
        </p:txBody>
      </p:sp>
    </p:spTree>
    <p:extLst>
      <p:ext uri="{BB962C8B-B14F-4D97-AF65-F5344CB8AC3E}">
        <p14:creationId xmlns:p14="http://schemas.microsoft.com/office/powerpoint/2010/main" val="4143659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zh-CN" altLang="en-US" sz="2800" dirty="0">
                    <a:latin typeface="+mn-ea"/>
                    <a:ea typeface="+mn-ea"/>
                  </a:rPr>
                  <a:t>附录 </a:t>
                </a:r>
                <a:r>
                  <a:rPr lang="en-US" altLang="zh-CN" sz="2800" dirty="0">
                    <a:latin typeface="+mn-ea"/>
                    <a:ea typeface="+mn-ea"/>
                  </a:rPr>
                  <a:t>A</a:t>
                </a:r>
                <a:r>
                  <a:rPr lang="zh-CN" altLang="en-US" sz="2800" dirty="0">
                    <a:latin typeface="+mn-ea"/>
                    <a:ea typeface="+mn-ea"/>
                  </a:rPr>
                  <a:t> ： </a:t>
                </a:r>
                <a:r>
                  <a:rPr lang="en-US" altLang="zh-CN" sz="2800" b="0" dirty="0">
                    <a:latin typeface="+mn-ea"/>
                    <a:ea typeface="+mn-ea"/>
                  </a:rPr>
                  <a:t>Find</a:t>
                </a:r>
                <a:r>
                  <a:rPr lang="zh-CN" altLang="en-US" sz="2800" b="0" dirty="0">
                    <a:latin typeface="+mn-ea"/>
                    <a:ea typeface="+mn-ea"/>
                  </a:rPr>
                  <a:t> </a:t>
                </a:r>
                <a14:m>
                  <m:oMath xmlns:m="http://schemas.openxmlformats.org/officeDocument/2006/math">
                    <m:sSub>
                      <m:sSubPr>
                        <m:ctrlPr>
                          <a:rPr lang="en-US" altLang="zh-TW" sz="2800" b="0" i="1" smtClean="0">
                            <a:solidFill>
                              <a:srgbClr val="394479"/>
                            </a:solidFill>
                            <a:latin typeface="Cambria Math" panose="02040503050406030204" pitchFamily="18" charset="0"/>
                            <a:cs typeface="+mn-cs"/>
                          </a:rPr>
                        </m:ctrlPr>
                      </m:sSubPr>
                      <m:e>
                        <m:r>
                          <a:rPr lang="en-US" altLang="zh-TW" sz="2800" b="0" i="1">
                            <a:solidFill>
                              <a:srgbClr val="394479"/>
                            </a:solidFill>
                            <a:latin typeface="Cambria Math" panose="02040503050406030204" pitchFamily="18" charset="0"/>
                            <a:cs typeface="+mn-cs"/>
                          </a:rPr>
                          <m:t>𝑃</m:t>
                        </m:r>
                      </m:e>
                      <m:sub>
                        <m:r>
                          <a:rPr lang="en-US" altLang="zh-TW" sz="2800" b="0" i="1">
                            <a:solidFill>
                              <a:srgbClr val="394479"/>
                            </a:solidFill>
                            <a:latin typeface="Cambria Math" panose="02040503050406030204" pitchFamily="18" charset="0"/>
                            <a:cs typeface="+mn-cs"/>
                          </a:rPr>
                          <m:t>𝐺</m:t>
                        </m:r>
                      </m:sub>
                    </m:sSub>
                  </m:oMath>
                </a14:m>
                <a:r>
                  <a:rPr lang="zh-CN" altLang="en-US" sz="2800" b="0" dirty="0">
                    <a:solidFill>
                      <a:srgbClr val="394479"/>
                    </a:solidFill>
                    <a:latin typeface="+mn-ea"/>
                    <a:ea typeface="+mn-ea"/>
                  </a:rPr>
                  <a:t> </a:t>
                </a:r>
                <a:r>
                  <a:rPr lang="en-US" altLang="zh-CN" sz="2800" b="0" dirty="0">
                    <a:solidFill>
                      <a:srgbClr val="394479"/>
                    </a:solidFill>
                    <a:latin typeface="+mn-ea"/>
                    <a:ea typeface="+mn-ea"/>
                  </a:rPr>
                  <a:t>close</a:t>
                </a:r>
                <a:r>
                  <a:rPr lang="zh-CN" altLang="en-US" sz="2800" b="0" dirty="0">
                    <a:solidFill>
                      <a:srgbClr val="394479"/>
                    </a:solidFill>
                    <a:latin typeface="+mn-ea"/>
                    <a:ea typeface="+mn-ea"/>
                  </a:rPr>
                  <a:t> </a:t>
                </a:r>
                <a:r>
                  <a:rPr lang="en-US" altLang="zh-CN" sz="2800" b="0" dirty="0">
                    <a:solidFill>
                      <a:srgbClr val="394479"/>
                    </a:solidFill>
                    <a:latin typeface="+mn-ea"/>
                    <a:ea typeface="+mn-ea"/>
                  </a:rPr>
                  <a:t>to</a:t>
                </a:r>
                <a:r>
                  <a:rPr lang="zh-CN" altLang="en-US" sz="2800" b="0" dirty="0">
                    <a:solidFill>
                      <a:srgbClr val="394479"/>
                    </a:solidFill>
                    <a:latin typeface="+mn-ea"/>
                    <a:ea typeface="+mn-ea"/>
                  </a:rPr>
                  <a:t> </a:t>
                </a:r>
                <a14:m>
                  <m:oMath xmlns:m="http://schemas.openxmlformats.org/officeDocument/2006/math">
                    <m:sSub>
                      <m:sSubPr>
                        <m:ctrlPr>
                          <a:rPr lang="en-US" altLang="zh-TW" sz="2800" b="0" i="1">
                            <a:solidFill>
                              <a:srgbClr val="394479"/>
                            </a:solidFill>
                            <a:latin typeface="Cambria Math" panose="02040503050406030204" pitchFamily="18" charset="0"/>
                            <a:cs typeface="+mn-cs"/>
                          </a:rPr>
                        </m:ctrlPr>
                      </m:sSubPr>
                      <m:e>
                        <m:r>
                          <a:rPr lang="en-US" altLang="zh-TW" sz="2800" b="0" i="1">
                            <a:solidFill>
                              <a:srgbClr val="394479"/>
                            </a:solidFill>
                            <a:latin typeface="Cambria Math" panose="02040503050406030204" pitchFamily="18" charset="0"/>
                            <a:cs typeface="+mn-cs"/>
                          </a:rPr>
                          <m:t>𝑃</m:t>
                        </m:r>
                      </m:e>
                      <m:sub>
                        <m:r>
                          <a:rPr lang="en-US" altLang="zh-TW" sz="2800" b="0" i="1">
                            <a:solidFill>
                              <a:srgbClr val="394479"/>
                            </a:solidFill>
                            <a:latin typeface="Cambria Math" panose="02040503050406030204" pitchFamily="18" charset="0"/>
                            <a:cs typeface="+mn-cs"/>
                          </a:rPr>
                          <m:t>𝑑𝑎𝑡𝑎</m:t>
                        </m:r>
                      </m:sub>
                    </m:sSub>
                    <m:d>
                      <m:dPr>
                        <m:ctrlPr>
                          <a:rPr lang="en-US" altLang="zh-TW" sz="2800" b="0" i="1">
                            <a:solidFill>
                              <a:srgbClr val="394479"/>
                            </a:solidFill>
                            <a:latin typeface="Cambria Math" panose="02040503050406030204" pitchFamily="18" charset="0"/>
                            <a:cs typeface="+mn-cs"/>
                          </a:rPr>
                        </m:ctrlPr>
                      </m:dPr>
                      <m:e>
                        <m:r>
                          <a:rPr lang="en-US" altLang="zh-TW" sz="2800" b="0" i="1">
                            <a:solidFill>
                              <a:srgbClr val="394479"/>
                            </a:solidFill>
                            <a:latin typeface="Cambria Math" panose="02040503050406030204" pitchFamily="18" charset="0"/>
                            <a:cs typeface="+mn-cs"/>
                          </a:rPr>
                          <m:t>𝑥</m:t>
                        </m:r>
                      </m:e>
                    </m:d>
                  </m:oMath>
                </a14:m>
                <a:r>
                  <a:rPr lang="zh-CN" altLang="en-US" sz="2800" b="0" dirty="0">
                    <a:latin typeface="+mn-ea"/>
                    <a:ea typeface="+mn-ea"/>
                  </a:rPr>
                  <a:t>  </a:t>
                </a:r>
              </a:p>
            </p:txBody>
          </p:sp>
        </mc:Choice>
        <mc:Fallback xmlns="">
          <p:sp>
            <p:nvSpPr>
              <p:cNvPr id="5" name="标题 1">
                <a:extLst>
                  <a:ext uri="{FF2B5EF4-FFF2-40B4-BE49-F238E27FC236}">
                    <a16:creationId xmlns:a16="http://schemas.microsoft.com/office/drawing/2014/main" id="{4EE14436-3717-494B-B171-E38EC484AAE9}"/>
                  </a:ext>
                </a:extLst>
              </p:cNvPr>
              <p:cNvSpPr txBox="1">
                <a:spLocks noRot="1" noChangeAspect="1" noMove="1" noResize="1" noEditPoints="1" noAdjustHandles="1" noChangeArrowheads="1" noChangeShapeType="1" noTextEdit="1"/>
              </p:cNvSpPr>
              <p:nvPr/>
            </p:nvSpPr>
            <p:spPr>
              <a:xfrm>
                <a:off x="547688" y="1"/>
                <a:ext cx="10850563" cy="1028700"/>
              </a:xfrm>
              <a:prstGeom prst="rect">
                <a:avLst/>
              </a:prstGeom>
              <a:blipFill>
                <a:blip r:embed="rId3"/>
                <a:stretch>
                  <a:fillRect l="-1051" b="-172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44">
                <a:extLst>
                  <a:ext uri="{FF2B5EF4-FFF2-40B4-BE49-F238E27FC236}">
                    <a16:creationId xmlns:a16="http://schemas.microsoft.com/office/drawing/2014/main" id="{AED930B4-81A1-B946-B51F-AB661117A91B}"/>
                  </a:ext>
                </a:extLst>
              </p:cNvPr>
              <p:cNvSpPr txBox="1"/>
              <p:nvPr/>
            </p:nvSpPr>
            <p:spPr>
              <a:xfrm>
                <a:off x="258334" y="4648498"/>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𝑚</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oMath>
                  </m:oMathPara>
                </a14:m>
                <a:endParaRPr lang="zh-TW" altLang="en-US" sz="2400" dirty="0"/>
              </a:p>
            </p:txBody>
          </p:sp>
        </mc:Choice>
        <mc:Fallback xmlns="">
          <p:sp>
            <p:nvSpPr>
              <p:cNvPr id="50" name="文字方塊 44">
                <a:extLst>
                  <a:ext uri="{FF2B5EF4-FFF2-40B4-BE49-F238E27FC236}">
                    <a16:creationId xmlns:a16="http://schemas.microsoft.com/office/drawing/2014/main" id="{AED930B4-81A1-B946-B51F-AB661117A91B}"/>
                  </a:ext>
                </a:extLst>
              </p:cNvPr>
              <p:cNvSpPr txBox="1">
                <a:spLocks noRot="1" noChangeAspect="1" noMove="1" noResize="1" noEditPoints="1" noAdjustHandles="1" noChangeArrowheads="1" noChangeShapeType="1" noTextEdit="1"/>
              </p:cNvSpPr>
              <p:nvPr/>
            </p:nvSpPr>
            <p:spPr>
              <a:xfrm>
                <a:off x="258334" y="4648498"/>
                <a:ext cx="3935509" cy="1100558"/>
              </a:xfrm>
              <a:prstGeom prst="rect">
                <a:avLst/>
              </a:prstGeom>
              <a:blipFill>
                <a:blip r:embed="rId4"/>
                <a:stretch>
                  <a:fillRect t="-105682" b="-160227"/>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905F5FDB-FF98-264C-B51F-23A2E6F4D622}"/>
              </a:ext>
            </a:extLst>
          </p:cNvPr>
          <p:cNvGrpSpPr/>
          <p:nvPr/>
        </p:nvGrpSpPr>
        <p:grpSpPr>
          <a:xfrm>
            <a:off x="547686" y="1209028"/>
            <a:ext cx="11096628" cy="4165123"/>
            <a:chOff x="547685" y="1187116"/>
            <a:chExt cx="11096628" cy="4165123"/>
          </a:xfrm>
        </p:grpSpPr>
        <p:sp>
          <p:nvSpPr>
            <p:cNvPr id="8" name="文本框 7">
              <a:extLst>
                <a:ext uri="{FF2B5EF4-FFF2-40B4-BE49-F238E27FC236}">
                  <a16:creationId xmlns:a16="http://schemas.microsoft.com/office/drawing/2014/main" id="{C495CDB8-3105-FC4D-B5B6-7B494CE33AFB}"/>
                </a:ext>
              </a:extLst>
            </p:cNvPr>
            <p:cNvSpPr txBox="1"/>
            <p:nvPr/>
          </p:nvSpPr>
          <p:spPr>
            <a:xfrm>
              <a:off x="547687" y="1187116"/>
              <a:ext cx="9472914" cy="400110"/>
            </a:xfrm>
            <a:prstGeom prst="rect">
              <a:avLst/>
            </a:prstGeom>
            <a:noFill/>
          </p:spPr>
          <p:txBody>
            <a:bodyPr wrap="none" rtlCol="0">
              <a:spAutoFit/>
            </a:bodyPr>
            <a:lstStyle/>
            <a:p>
              <a:r>
                <a:rPr lang="en-US" altLang="zh-TW" sz="2000" dirty="0">
                  <a:latin typeface="+mn-ea"/>
                </a:rPr>
                <a:t>Maximum Likelihood Estimation</a:t>
              </a:r>
              <a:r>
                <a:rPr lang="zh-CN" altLang="en-US" sz="2000" dirty="0">
                  <a:latin typeface="+mn-ea"/>
                </a:rPr>
                <a:t>（极大似然估计）</a:t>
              </a:r>
              <a:r>
                <a:rPr lang="en-US" altLang="zh-TW" sz="2000" dirty="0">
                  <a:latin typeface="+mn-ea"/>
                </a:rPr>
                <a:t> = </a:t>
              </a:r>
              <a:r>
                <a:rPr lang="en-US" altLang="zh-TW" sz="2000" dirty="0">
                  <a:solidFill>
                    <a:srgbClr val="FF0000"/>
                  </a:solidFill>
                  <a:latin typeface="+mn-ea"/>
                </a:rPr>
                <a:t>Minimize KL</a:t>
              </a:r>
              <a:r>
                <a:rPr lang="zh-TW" altLang="en-US" sz="2000" dirty="0">
                  <a:solidFill>
                    <a:srgbClr val="FF0000"/>
                  </a:solidFill>
                  <a:latin typeface="+mn-ea"/>
                </a:rPr>
                <a:t> </a:t>
              </a:r>
              <a:r>
                <a:rPr lang="en-US" altLang="zh-TW" sz="2000" dirty="0">
                  <a:solidFill>
                    <a:srgbClr val="FF0000"/>
                  </a:solidFill>
                  <a:latin typeface="+mn-ea"/>
                </a:rPr>
                <a:t>Divergence</a:t>
              </a:r>
              <a:endParaRPr kumimoji="1" lang="zh-CN" altLang="en-US" sz="2000" dirty="0">
                <a:solidFill>
                  <a:srgbClr val="FF0000"/>
                </a:solidFill>
                <a:latin typeface="+mn-ea"/>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09E8C45-E7DA-CA45-88C2-0E70FE7D86F3}"/>
                    </a:ext>
                  </a:extLst>
                </p:cNvPr>
                <p:cNvSpPr/>
                <p:nvPr/>
              </p:nvSpPr>
              <p:spPr>
                <a:xfrm>
                  <a:off x="547687" y="1637311"/>
                  <a:ext cx="11096626" cy="1887696"/>
                </a:xfrm>
                <a:prstGeom prst="rect">
                  <a:avLst/>
                </a:prstGeom>
              </p:spPr>
              <p:txBody>
                <a:bodyPr wrap="square">
                  <a:spAutoFit/>
                </a:bodyPr>
                <a:lstStyle/>
                <a:p>
                  <a:pPr marL="228600" lvl="0" indent="-228600">
                    <a:spcBef>
                      <a:spcPts val="1000"/>
                    </a:spcBef>
                    <a:buFont typeface="Arial" panose="020B0604020202020204" pitchFamily="34" charset="0"/>
                    <a:buChar char="•"/>
                  </a:pPr>
                  <a:r>
                    <a:rPr lang="en-US" altLang="zh-TW" sz="2000" dirty="0">
                      <a:solidFill>
                        <a:prstClr val="black"/>
                      </a:solidFill>
                      <a:latin typeface="+mn-ea"/>
                    </a:rPr>
                    <a:t>Given a data distribution </a:t>
                  </a:r>
                  <a14:m>
                    <m:oMath xmlns:m="http://schemas.openxmlformats.org/officeDocument/2006/math">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𝑃</m:t>
                          </m:r>
                        </m:e>
                        <m:sub>
                          <m:r>
                            <a:rPr lang="en-US" altLang="zh-TW" sz="2000" i="1">
                              <a:solidFill>
                                <a:prstClr val="black"/>
                              </a:solidFill>
                              <a:latin typeface="Cambria Math" panose="02040503050406030204" pitchFamily="18" charset="0"/>
                            </a:rPr>
                            <m:t>𝑑𝑎𝑡𝑎</m:t>
                          </m:r>
                        </m:sub>
                      </m:sSub>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oMath>
                  </a14:m>
                  <a:r>
                    <a:rPr lang="en-US" altLang="zh-TW" sz="2000" dirty="0">
                      <a:solidFill>
                        <a:prstClr val="black"/>
                      </a:solidFill>
                      <a:latin typeface="+mn-ea"/>
                    </a:rPr>
                    <a:t> (We can</a:t>
                  </a:r>
                  <a:r>
                    <a:rPr lang="zh-CN" altLang="en-US" sz="2000" dirty="0">
                      <a:solidFill>
                        <a:prstClr val="black"/>
                      </a:solidFill>
                      <a:latin typeface="+mn-ea"/>
                    </a:rPr>
                    <a:t> </a:t>
                  </a:r>
                  <a:r>
                    <a:rPr lang="en-US" altLang="zh-TW" sz="2000" dirty="0">
                      <a:solidFill>
                        <a:prstClr val="black"/>
                      </a:solidFill>
                      <a:latin typeface="+mn-ea"/>
                    </a:rPr>
                    <a:t>sample from it.)</a:t>
                  </a:r>
                </a:p>
                <a:p>
                  <a:pPr marL="228600" lvl="0" indent="-228600">
                    <a:spcBef>
                      <a:spcPts val="1000"/>
                    </a:spcBef>
                    <a:buFont typeface="Arial" panose="020B0604020202020204" pitchFamily="34" charset="0"/>
                    <a:buChar char="•"/>
                  </a:pPr>
                  <a:r>
                    <a:rPr lang="en-US" altLang="zh-TW" sz="2000" dirty="0">
                      <a:solidFill>
                        <a:prstClr val="black"/>
                      </a:solidFill>
                      <a:latin typeface="+mn-ea"/>
                    </a:rPr>
                    <a:t>We have a distribution </a:t>
                  </a:r>
                  <a14:m>
                    <m:oMath xmlns:m="http://schemas.openxmlformats.org/officeDocument/2006/math">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𝑃</m:t>
                          </m:r>
                        </m:e>
                        <m:sub>
                          <m:r>
                            <a:rPr lang="en-US" altLang="zh-TW" sz="2000" i="1">
                              <a:solidFill>
                                <a:prstClr val="black"/>
                              </a:solidFill>
                              <a:latin typeface="Cambria Math" panose="02040503050406030204" pitchFamily="18" charset="0"/>
                            </a:rPr>
                            <m:t>𝐺</m:t>
                          </m:r>
                        </m:sub>
                      </m:sSub>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rPr>
                            <m:t>;</m:t>
                          </m:r>
                          <m:r>
                            <a:rPr lang="zh-TW" altLang="en-US" sz="2000" i="1">
                              <a:solidFill>
                                <a:prstClr val="black"/>
                              </a:solidFill>
                              <a:latin typeface="Cambria Math" panose="02040503050406030204" pitchFamily="18" charset="0"/>
                            </a:rPr>
                            <m:t>𝜃</m:t>
                          </m:r>
                        </m:e>
                      </m:d>
                    </m:oMath>
                  </a14:m>
                  <a:r>
                    <a:rPr lang="zh-TW" altLang="en-US" sz="2000" dirty="0">
                      <a:solidFill>
                        <a:prstClr val="black"/>
                      </a:solidFill>
                      <a:latin typeface="+mn-ea"/>
                    </a:rPr>
                    <a:t> </a:t>
                  </a:r>
                  <a:r>
                    <a:rPr lang="en-US" altLang="zh-TW" sz="2000" dirty="0">
                      <a:solidFill>
                        <a:prstClr val="black"/>
                      </a:solidFill>
                      <a:latin typeface="+mn-ea"/>
                    </a:rPr>
                    <a:t>parameterized by </a:t>
                  </a:r>
                  <a14:m>
                    <m:oMath xmlns:m="http://schemas.openxmlformats.org/officeDocument/2006/math">
                      <m:r>
                        <a:rPr lang="zh-TW" altLang="en-US" sz="2000" i="1">
                          <a:solidFill>
                            <a:prstClr val="black"/>
                          </a:solidFill>
                          <a:latin typeface="Cambria Math" panose="02040503050406030204" pitchFamily="18" charset="0"/>
                        </a:rPr>
                        <m:t>𝜃</m:t>
                      </m:r>
                    </m:oMath>
                  </a14:m>
                  <a:endParaRPr lang="en-US" altLang="zh-TW" sz="2000" dirty="0">
                    <a:solidFill>
                      <a:prstClr val="black"/>
                    </a:solidFill>
                    <a:latin typeface="+mn-ea"/>
                  </a:endParaRPr>
                </a:p>
                <a:p>
                  <a:pPr marL="685800" lvl="1" indent="-228600">
                    <a:spcBef>
                      <a:spcPts val="500"/>
                    </a:spcBef>
                    <a:buFont typeface="Arial" panose="020B0604020202020204" pitchFamily="34" charset="0"/>
                    <a:buChar char="•"/>
                  </a:pPr>
                  <a:r>
                    <a:rPr lang="en-US" altLang="zh-TW" sz="2000" dirty="0">
                      <a:solidFill>
                        <a:prstClr val="black"/>
                      </a:solidFill>
                      <a:latin typeface="+mn-ea"/>
                    </a:rPr>
                    <a:t>We want to find </a:t>
                  </a:r>
                  <a14:m>
                    <m:oMath xmlns:m="http://schemas.openxmlformats.org/officeDocument/2006/math">
                      <m:r>
                        <a:rPr lang="zh-TW" altLang="en-US" sz="2000" i="1">
                          <a:solidFill>
                            <a:prstClr val="black"/>
                          </a:solidFill>
                          <a:latin typeface="Cambria Math" panose="02040503050406030204" pitchFamily="18" charset="0"/>
                        </a:rPr>
                        <m:t>𝜃</m:t>
                      </m:r>
                    </m:oMath>
                  </a14:m>
                  <a:r>
                    <a:rPr lang="zh-TW" altLang="en-US" sz="2000" dirty="0">
                      <a:solidFill>
                        <a:prstClr val="black"/>
                      </a:solidFill>
                      <a:latin typeface="+mn-ea"/>
                    </a:rPr>
                    <a:t> </a:t>
                  </a:r>
                  <a:r>
                    <a:rPr lang="en-US" altLang="zh-TW" sz="2000" dirty="0">
                      <a:solidFill>
                        <a:prstClr val="black"/>
                      </a:solidFill>
                      <a:latin typeface="+mn-ea"/>
                    </a:rPr>
                    <a:t>such that </a:t>
                  </a:r>
                  <a14:m>
                    <m:oMath xmlns:m="http://schemas.openxmlformats.org/officeDocument/2006/math">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𝑃</m:t>
                          </m:r>
                        </m:e>
                        <m:sub>
                          <m:r>
                            <a:rPr lang="en-US" altLang="zh-TW" sz="2000" i="1">
                              <a:solidFill>
                                <a:prstClr val="black"/>
                              </a:solidFill>
                              <a:latin typeface="Cambria Math" panose="02040503050406030204" pitchFamily="18" charset="0"/>
                            </a:rPr>
                            <m:t>𝐺</m:t>
                          </m:r>
                        </m:sub>
                      </m:sSub>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rPr>
                            <m:t>;</m:t>
                          </m:r>
                          <m:r>
                            <a:rPr lang="zh-TW" altLang="en-US" sz="2000" i="1">
                              <a:solidFill>
                                <a:prstClr val="black"/>
                              </a:solidFill>
                              <a:latin typeface="Cambria Math" panose="02040503050406030204" pitchFamily="18" charset="0"/>
                            </a:rPr>
                            <m:t>𝜃</m:t>
                          </m:r>
                        </m:e>
                      </m:d>
                    </m:oMath>
                  </a14:m>
                  <a:r>
                    <a:rPr lang="zh-TW" altLang="en-US" sz="2000" dirty="0">
                      <a:solidFill>
                        <a:prstClr val="black"/>
                      </a:solidFill>
                      <a:latin typeface="+mn-ea"/>
                    </a:rPr>
                    <a:t> </a:t>
                  </a:r>
                  <a:r>
                    <a:rPr lang="en-US" altLang="zh-TW" sz="2000" dirty="0">
                      <a:solidFill>
                        <a:prstClr val="black"/>
                      </a:solidFill>
                      <a:latin typeface="+mn-ea"/>
                    </a:rPr>
                    <a:t>close to </a:t>
                  </a:r>
                  <a14:m>
                    <m:oMath xmlns:m="http://schemas.openxmlformats.org/officeDocument/2006/math">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𝑃</m:t>
                          </m:r>
                        </m:e>
                        <m:sub>
                          <m:r>
                            <a:rPr lang="en-US" altLang="zh-TW" sz="2000" i="1">
                              <a:solidFill>
                                <a:prstClr val="black"/>
                              </a:solidFill>
                              <a:latin typeface="Cambria Math" panose="02040503050406030204" pitchFamily="18" charset="0"/>
                            </a:rPr>
                            <m:t>𝑑𝑎𝑡𝑎</m:t>
                          </m:r>
                        </m:sub>
                      </m:sSub>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oMath>
                  </a14:m>
                  <a:endParaRPr lang="zh-TW" altLang="en-US" sz="2000" dirty="0">
                    <a:solidFill>
                      <a:prstClr val="black"/>
                    </a:solidFill>
                    <a:latin typeface="+mn-ea"/>
                  </a:endParaRPr>
                </a:p>
                <a:p>
                  <a:pPr marL="685800" lvl="1" indent="-228600">
                    <a:spcBef>
                      <a:spcPts val="500"/>
                    </a:spcBef>
                    <a:buFont typeface="Arial" panose="020B0604020202020204" pitchFamily="34" charset="0"/>
                    <a:buChar char="•"/>
                  </a:pPr>
                  <a:r>
                    <a:rPr lang="en-US" altLang="zh-TW" sz="2000" dirty="0">
                      <a:solidFill>
                        <a:prstClr val="black"/>
                      </a:solidFill>
                      <a:latin typeface="+mn-ea"/>
                    </a:rPr>
                    <a:t>E.g. </a:t>
                  </a:r>
                  <a14:m>
                    <m:oMath xmlns:m="http://schemas.openxmlformats.org/officeDocument/2006/math">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𝑃</m:t>
                          </m:r>
                        </m:e>
                        <m:sub>
                          <m:r>
                            <a:rPr lang="en-US" altLang="zh-TW" sz="2000" i="1">
                              <a:solidFill>
                                <a:prstClr val="black"/>
                              </a:solidFill>
                              <a:latin typeface="Cambria Math" panose="02040503050406030204" pitchFamily="18" charset="0"/>
                            </a:rPr>
                            <m:t>𝐺</m:t>
                          </m:r>
                        </m:sub>
                      </m:sSub>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r>
                            <a:rPr lang="en-US" altLang="zh-TW" sz="2000" i="1">
                              <a:solidFill>
                                <a:prstClr val="black"/>
                              </a:solidFill>
                              <a:latin typeface="Cambria Math" panose="02040503050406030204" pitchFamily="18" charset="0"/>
                            </a:rPr>
                            <m:t>;</m:t>
                          </m:r>
                          <m:r>
                            <a:rPr lang="zh-TW" altLang="en-US" sz="2000" i="1">
                              <a:solidFill>
                                <a:prstClr val="black"/>
                              </a:solidFill>
                              <a:latin typeface="Cambria Math" panose="02040503050406030204" pitchFamily="18" charset="0"/>
                            </a:rPr>
                            <m:t>𝜃</m:t>
                          </m:r>
                        </m:e>
                      </m:d>
                    </m:oMath>
                  </a14:m>
                  <a:r>
                    <a:rPr lang="zh-TW" altLang="en-US" sz="2000" dirty="0">
                      <a:solidFill>
                        <a:prstClr val="black"/>
                      </a:solidFill>
                      <a:latin typeface="+mn-ea"/>
                    </a:rPr>
                    <a:t> </a:t>
                  </a:r>
                  <a:r>
                    <a:rPr lang="en-US" altLang="zh-TW" sz="2000" dirty="0">
                      <a:solidFill>
                        <a:prstClr val="black"/>
                      </a:solidFill>
                      <a:latin typeface="+mn-ea"/>
                    </a:rPr>
                    <a:t>is a Gaussian Mixture Model, </a:t>
                  </a:r>
                  <a14:m>
                    <m:oMath xmlns:m="http://schemas.openxmlformats.org/officeDocument/2006/math">
                      <m:r>
                        <a:rPr lang="zh-TW" altLang="en-US" sz="2000" i="1">
                          <a:solidFill>
                            <a:prstClr val="black"/>
                          </a:solidFill>
                          <a:latin typeface="Cambria Math" panose="02040503050406030204" pitchFamily="18" charset="0"/>
                        </a:rPr>
                        <m:t>𝜃</m:t>
                      </m:r>
                    </m:oMath>
                  </a14:m>
                  <a:r>
                    <a:rPr lang="zh-TW" altLang="en-US" sz="2000" dirty="0">
                      <a:solidFill>
                        <a:prstClr val="black"/>
                      </a:solidFill>
                      <a:latin typeface="+mn-ea"/>
                    </a:rPr>
                    <a:t> </a:t>
                  </a:r>
                  <a:r>
                    <a:rPr lang="en-US" altLang="zh-TW" sz="2000" dirty="0">
                      <a:solidFill>
                        <a:prstClr val="black"/>
                      </a:solidFill>
                      <a:latin typeface="+mn-ea"/>
                    </a:rPr>
                    <a:t>are means and variances of the Gaussians</a:t>
                  </a:r>
                </a:p>
              </p:txBody>
            </p:sp>
          </mc:Choice>
          <mc:Fallback xmlns="">
            <p:sp>
              <p:nvSpPr>
                <p:cNvPr id="10" name="矩形 9">
                  <a:extLst>
                    <a:ext uri="{FF2B5EF4-FFF2-40B4-BE49-F238E27FC236}">
                      <a16:creationId xmlns:a16="http://schemas.microsoft.com/office/drawing/2014/main" id="{009E8C45-E7DA-CA45-88C2-0E70FE7D86F3}"/>
                    </a:ext>
                  </a:extLst>
                </p:cNvPr>
                <p:cNvSpPr>
                  <a:spLocks noRot="1" noChangeAspect="1" noMove="1" noResize="1" noEditPoints="1" noAdjustHandles="1" noChangeArrowheads="1" noChangeShapeType="1" noTextEdit="1"/>
                </p:cNvSpPr>
                <p:nvPr/>
              </p:nvSpPr>
              <p:spPr>
                <a:xfrm>
                  <a:off x="547687" y="1637311"/>
                  <a:ext cx="11096626" cy="1887696"/>
                </a:xfrm>
                <a:prstGeom prst="rect">
                  <a:avLst/>
                </a:prstGeom>
                <a:blipFill>
                  <a:blip r:embed="rId5"/>
                  <a:stretch>
                    <a:fillRect l="-457" t="-1342" b="-46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5">
                  <a:extLst>
                    <a:ext uri="{FF2B5EF4-FFF2-40B4-BE49-F238E27FC236}">
                      <a16:creationId xmlns:a16="http://schemas.microsoft.com/office/drawing/2014/main" id="{A220B1C8-593C-314A-A333-B506833D7068}"/>
                    </a:ext>
                  </a:extLst>
                </p:cNvPr>
                <p:cNvSpPr txBox="1"/>
                <p:nvPr/>
              </p:nvSpPr>
              <p:spPr>
                <a:xfrm>
                  <a:off x="547685" y="3525007"/>
                  <a:ext cx="6415821" cy="1365567"/>
                </a:xfrm>
                <a:prstGeom prst="rect">
                  <a:avLst/>
                </a:prstGeom>
                <a:noFill/>
              </p:spPr>
              <p:txBody>
                <a:bodyPr wrap="square" rtlCol="0">
                  <a:spAutoFit/>
                </a:bodyPr>
                <a:lstStyle/>
                <a:p>
                  <a:pPr defTabSz="457200"/>
                  <a:r>
                    <a:rPr lang="en-US" altLang="zh-TW" sz="2000" dirty="0">
                      <a:solidFill>
                        <a:prstClr val="black"/>
                      </a:solidFill>
                      <a:latin typeface="+mn-ea"/>
                    </a:rPr>
                    <a:t>Sample </a:t>
                  </a:r>
                  <a14:m>
                    <m:oMath xmlns:m="http://schemas.openxmlformats.org/officeDocument/2006/math">
                      <m:d>
                        <m:dPr>
                          <m:begChr m:val="{"/>
                          <m:endChr m:val="}"/>
                          <m:ctrlPr>
                            <a:rPr lang="en-US" altLang="zh-TW" sz="2000" i="1">
                              <a:solidFill>
                                <a:prstClr val="black"/>
                              </a:solidFill>
                              <a:latin typeface="Cambria Math" panose="02040503050406030204" pitchFamily="18" charset="0"/>
                            </a:rPr>
                          </m:ctrlPr>
                        </m:dPr>
                        <m:e>
                          <m:sSup>
                            <m:sSupPr>
                              <m:ctrlPr>
                                <a:rPr lang="en-US" altLang="zh-TW" sz="2000" i="1">
                                  <a:solidFill>
                                    <a:prstClr val="black"/>
                                  </a:solidFill>
                                  <a:latin typeface="Cambria Math" panose="02040503050406030204" pitchFamily="18" charset="0"/>
                                </a:rPr>
                              </m:ctrlPr>
                            </m:sSupPr>
                            <m:e>
                              <m:r>
                                <a:rPr lang="en-US" altLang="zh-TW" sz="2000" i="1">
                                  <a:solidFill>
                                    <a:prstClr val="black"/>
                                  </a:solidFill>
                                  <a:latin typeface="Cambria Math" panose="02040503050406030204" pitchFamily="18" charset="0"/>
                                </a:rPr>
                                <m:t>𝑥</m:t>
                              </m:r>
                            </m:e>
                            <m:sup>
                              <m:r>
                                <a:rPr lang="en-US" altLang="zh-TW" sz="2000" i="1">
                                  <a:solidFill>
                                    <a:prstClr val="black"/>
                                  </a:solidFill>
                                  <a:latin typeface="Cambria Math" panose="02040503050406030204" pitchFamily="18" charset="0"/>
                                </a:rPr>
                                <m:t>1</m:t>
                              </m:r>
                            </m:sup>
                          </m:sSup>
                          <m:r>
                            <a:rPr lang="en-US" altLang="zh-TW" sz="2000" i="1">
                              <a:solidFill>
                                <a:prstClr val="black"/>
                              </a:solidFill>
                              <a:latin typeface="Cambria Math" panose="02040503050406030204" pitchFamily="18" charset="0"/>
                            </a:rPr>
                            <m:t>,</m:t>
                          </m:r>
                          <m:sSup>
                            <m:sSupPr>
                              <m:ctrlPr>
                                <a:rPr lang="en-US" altLang="zh-TW" sz="2000" i="1">
                                  <a:solidFill>
                                    <a:prstClr val="black"/>
                                  </a:solidFill>
                                  <a:latin typeface="Cambria Math" panose="02040503050406030204" pitchFamily="18" charset="0"/>
                                </a:rPr>
                              </m:ctrlPr>
                            </m:sSupPr>
                            <m:e>
                              <m:r>
                                <a:rPr lang="en-US" altLang="zh-TW" sz="2000" i="1">
                                  <a:solidFill>
                                    <a:prstClr val="black"/>
                                  </a:solidFill>
                                  <a:latin typeface="Cambria Math" panose="02040503050406030204" pitchFamily="18" charset="0"/>
                                </a:rPr>
                                <m:t>𝑥</m:t>
                              </m:r>
                            </m:e>
                            <m:sup>
                              <m:r>
                                <a:rPr lang="en-US" altLang="zh-TW" sz="2000" i="1">
                                  <a:solidFill>
                                    <a:prstClr val="black"/>
                                  </a:solidFill>
                                  <a:latin typeface="Cambria Math" panose="02040503050406030204" pitchFamily="18" charset="0"/>
                                </a:rPr>
                                <m:t>2</m:t>
                              </m:r>
                            </m:sup>
                          </m:sSup>
                          <m:r>
                            <a:rPr lang="en-US" altLang="zh-TW" sz="2000" i="1">
                              <a:solidFill>
                                <a:prstClr val="black"/>
                              </a:solidFill>
                              <a:latin typeface="Cambria Math" panose="02040503050406030204" pitchFamily="18" charset="0"/>
                            </a:rPr>
                            <m:t>,…,</m:t>
                          </m:r>
                          <m:sSup>
                            <m:sSupPr>
                              <m:ctrlPr>
                                <a:rPr lang="en-US" altLang="zh-TW" sz="2000" i="1">
                                  <a:solidFill>
                                    <a:prstClr val="black"/>
                                  </a:solidFill>
                                  <a:latin typeface="Cambria Math" panose="02040503050406030204" pitchFamily="18" charset="0"/>
                                </a:rPr>
                              </m:ctrlPr>
                            </m:sSupPr>
                            <m:e>
                              <m:r>
                                <a:rPr lang="en-US" altLang="zh-TW" sz="2000" i="1">
                                  <a:solidFill>
                                    <a:prstClr val="black"/>
                                  </a:solidFill>
                                  <a:latin typeface="Cambria Math" panose="02040503050406030204" pitchFamily="18" charset="0"/>
                                </a:rPr>
                                <m:t>𝑥</m:t>
                              </m:r>
                            </m:e>
                            <m:sup>
                              <m:r>
                                <a:rPr lang="en-US" altLang="zh-TW" sz="2000" i="1">
                                  <a:solidFill>
                                    <a:prstClr val="black"/>
                                  </a:solidFill>
                                  <a:latin typeface="Cambria Math" panose="02040503050406030204" pitchFamily="18" charset="0"/>
                                </a:rPr>
                                <m:t>𝑚</m:t>
                              </m:r>
                            </m:sup>
                          </m:sSup>
                        </m:e>
                      </m:d>
                    </m:oMath>
                  </a14:m>
                  <a:r>
                    <a:rPr lang="en-US" altLang="zh-TW" sz="2000" dirty="0">
                      <a:solidFill>
                        <a:prstClr val="black"/>
                      </a:solidFill>
                      <a:latin typeface="+mn-ea"/>
                    </a:rPr>
                    <a:t> from </a:t>
                  </a:r>
                  <a14:m>
                    <m:oMath xmlns:m="http://schemas.openxmlformats.org/officeDocument/2006/math">
                      <m:sSub>
                        <m:sSubPr>
                          <m:ctrlPr>
                            <a:rPr lang="en-US" altLang="zh-TW" sz="2000" i="1">
                              <a:solidFill>
                                <a:prstClr val="black"/>
                              </a:solidFill>
                              <a:latin typeface="Cambria Math" panose="02040503050406030204" pitchFamily="18" charset="0"/>
                            </a:rPr>
                          </m:ctrlPr>
                        </m:sSubPr>
                        <m:e>
                          <m:r>
                            <a:rPr lang="en-US" altLang="zh-TW" sz="2000" i="1">
                              <a:solidFill>
                                <a:prstClr val="black"/>
                              </a:solidFill>
                              <a:latin typeface="Cambria Math" panose="02040503050406030204" pitchFamily="18" charset="0"/>
                            </a:rPr>
                            <m:t>𝑃</m:t>
                          </m:r>
                        </m:e>
                        <m:sub>
                          <m:r>
                            <a:rPr lang="en-US" altLang="zh-TW" sz="2000" i="1">
                              <a:solidFill>
                                <a:prstClr val="black"/>
                              </a:solidFill>
                              <a:latin typeface="Cambria Math" panose="02040503050406030204" pitchFamily="18" charset="0"/>
                            </a:rPr>
                            <m:t>𝑑𝑎𝑡𝑎</m:t>
                          </m:r>
                        </m:sub>
                      </m:sSub>
                      <m:d>
                        <m:dPr>
                          <m:ctrlPr>
                            <a:rPr lang="en-US" altLang="zh-TW" sz="2000" i="1">
                              <a:solidFill>
                                <a:prstClr val="black"/>
                              </a:solidFill>
                              <a:latin typeface="Cambria Math" panose="02040503050406030204" pitchFamily="18" charset="0"/>
                            </a:rPr>
                          </m:ctrlPr>
                        </m:dPr>
                        <m:e>
                          <m:r>
                            <a:rPr lang="en-US" altLang="zh-TW" sz="2000" i="1">
                              <a:solidFill>
                                <a:prstClr val="black"/>
                              </a:solidFill>
                              <a:latin typeface="Cambria Math" panose="02040503050406030204" pitchFamily="18" charset="0"/>
                            </a:rPr>
                            <m:t>𝑥</m:t>
                          </m:r>
                        </m:e>
                      </m:d>
                    </m:oMath>
                  </a14:m>
                  <a:endParaRPr lang="en-US" altLang="zh-TW" sz="2000" dirty="0">
                    <a:solidFill>
                      <a:prstClr val="black"/>
                    </a:solidFill>
                    <a:latin typeface="+mn-ea"/>
                  </a:endParaRPr>
                </a:p>
                <a:p>
                  <a:pPr defTabSz="457200"/>
                  <a:r>
                    <a:rPr lang="en-US" altLang="zh-TW" sz="2000" dirty="0">
                      <a:latin typeface="+mn-ea"/>
                    </a:rPr>
                    <a:t>We can compute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𝐺</m:t>
                          </m:r>
                        </m:sub>
                      </m:sSub>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𝑥</m:t>
                              </m:r>
                            </m:e>
                            <m:sup>
                              <m:r>
                                <a:rPr lang="en-US" altLang="zh-TW" sz="2000" i="1">
                                  <a:latin typeface="Cambria Math" panose="02040503050406030204" pitchFamily="18" charset="0"/>
                                </a:rPr>
                                <m:t>𝑖</m:t>
                              </m:r>
                            </m:sup>
                          </m:sSup>
                          <m:r>
                            <a:rPr lang="en-US" altLang="zh-TW" sz="2000" i="1">
                              <a:latin typeface="Cambria Math" panose="02040503050406030204" pitchFamily="18" charset="0"/>
                            </a:rPr>
                            <m:t>;</m:t>
                          </m:r>
                          <m:r>
                            <a:rPr lang="zh-TW" altLang="en-US" sz="2000" i="1">
                              <a:latin typeface="Cambria Math" panose="02040503050406030204" pitchFamily="18" charset="0"/>
                            </a:rPr>
                            <m:t>𝜃</m:t>
                          </m:r>
                        </m:e>
                      </m:d>
                    </m:oMath>
                  </a14:m>
                  <a:r>
                    <a:rPr lang="en-US" altLang="zh-TW" sz="2000" dirty="0">
                      <a:latin typeface="+mn-ea"/>
                    </a:rPr>
                    <a:t> </a:t>
                  </a:r>
                  <a:endParaRPr lang="zh-TW" altLang="en-US" sz="2000" dirty="0">
                    <a:latin typeface="+mn-ea"/>
                  </a:endParaRPr>
                </a:p>
                <a:p>
                  <a:pPr defTabSz="457200"/>
                  <a:r>
                    <a:rPr lang="en-US" altLang="zh-TW" sz="2000" dirty="0">
                      <a:latin typeface="+mn-ea"/>
                    </a:rPr>
                    <a:t>Likelihood of generating the samples</a:t>
                  </a:r>
                  <a:endParaRPr lang="zh-TW" altLang="en-US" sz="2000" dirty="0">
                    <a:latin typeface="+mn-ea"/>
                  </a:endParaRPr>
                </a:p>
                <a:p>
                  <a:pPr defTabSz="457200"/>
                  <a:r>
                    <a:rPr lang="en-US" altLang="zh-TW" sz="2000" dirty="0">
                      <a:solidFill>
                        <a:prstClr val="black"/>
                      </a:solidFill>
                      <a:latin typeface="+mn-ea"/>
                    </a:rPr>
                    <a:t>  </a:t>
                  </a:r>
                  <a:endParaRPr lang="zh-TW" altLang="en-US" sz="2000" dirty="0">
                    <a:solidFill>
                      <a:prstClr val="black"/>
                    </a:solidFill>
                    <a:latin typeface="+mn-ea"/>
                  </a:endParaRPr>
                </a:p>
              </p:txBody>
            </p:sp>
          </mc:Choice>
          <mc:Fallback xmlns="">
            <p:sp>
              <p:nvSpPr>
                <p:cNvPr id="49" name="文字方塊 5">
                  <a:extLst>
                    <a:ext uri="{FF2B5EF4-FFF2-40B4-BE49-F238E27FC236}">
                      <a16:creationId xmlns:a16="http://schemas.microsoft.com/office/drawing/2014/main" id="{A220B1C8-593C-314A-A333-B506833D7068}"/>
                    </a:ext>
                  </a:extLst>
                </p:cNvPr>
                <p:cNvSpPr txBox="1">
                  <a:spLocks noRot="1" noChangeAspect="1" noMove="1" noResize="1" noEditPoints="1" noAdjustHandles="1" noChangeArrowheads="1" noChangeShapeType="1" noTextEdit="1"/>
                </p:cNvSpPr>
                <p:nvPr/>
              </p:nvSpPr>
              <p:spPr>
                <a:xfrm>
                  <a:off x="547685" y="3525007"/>
                  <a:ext cx="6415821" cy="1365567"/>
                </a:xfrm>
                <a:prstGeom prst="rect">
                  <a:avLst/>
                </a:prstGeom>
                <a:blipFill>
                  <a:blip r:embed="rId6"/>
                  <a:stretch>
                    <a:fillRect l="-9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字方塊 45">
                  <a:extLst>
                    <a:ext uri="{FF2B5EF4-FFF2-40B4-BE49-F238E27FC236}">
                      <a16:creationId xmlns:a16="http://schemas.microsoft.com/office/drawing/2014/main" id="{F022CB81-DF96-9547-9C61-2A352D22F94A}"/>
                    </a:ext>
                  </a:extLst>
                </p:cNvPr>
                <p:cNvSpPr txBox="1"/>
                <p:nvPr/>
              </p:nvSpPr>
              <p:spPr>
                <a:xfrm>
                  <a:off x="3727488" y="4890574"/>
                  <a:ext cx="5234540" cy="400110"/>
                </a:xfrm>
                <a:prstGeom prst="rect">
                  <a:avLst/>
                </a:prstGeom>
                <a:noFill/>
              </p:spPr>
              <p:txBody>
                <a:bodyPr wrap="square" rtlCol="0">
                  <a:spAutoFit/>
                </a:bodyPr>
                <a:lstStyle/>
                <a:p>
                  <a:pPr defTabSz="457200"/>
                  <a:r>
                    <a:rPr lang="en-US" altLang="zh-TW" sz="2000" dirty="0">
                      <a:solidFill>
                        <a:prstClr val="black"/>
                      </a:solidFill>
                      <a:latin typeface="+mn-ea"/>
                    </a:rPr>
                    <a:t>Find </a:t>
                  </a:r>
                  <a14:m>
                    <m:oMath xmlns:m="http://schemas.openxmlformats.org/officeDocument/2006/math">
                      <m:sSup>
                        <m:sSupPr>
                          <m:ctrlPr>
                            <a:rPr lang="en-US" altLang="zh-TW" sz="2000" i="1" smtClean="0">
                              <a:solidFill>
                                <a:prstClr val="black"/>
                              </a:solidFill>
                              <a:latin typeface="Cambria Math" panose="02040503050406030204" pitchFamily="18" charset="0"/>
                            </a:rPr>
                          </m:ctrlPr>
                        </m:sSupPr>
                        <m:e>
                          <m:r>
                            <a:rPr lang="zh-TW" altLang="en-US" sz="2000" i="1" smtClean="0">
                              <a:solidFill>
                                <a:prstClr val="black"/>
                              </a:solidFill>
                              <a:latin typeface="Cambria Math" panose="02040503050406030204" pitchFamily="18" charset="0"/>
                            </a:rPr>
                            <m:t>𝜃</m:t>
                          </m:r>
                        </m:e>
                        <m:sup>
                          <m:r>
                            <a:rPr lang="en-US" altLang="zh-TW" sz="2000" i="1" smtClean="0">
                              <a:solidFill>
                                <a:prstClr val="black"/>
                              </a:solidFill>
                              <a:latin typeface="Cambria Math" panose="02040503050406030204" pitchFamily="18" charset="0"/>
                            </a:rPr>
                            <m:t>∗</m:t>
                          </m:r>
                        </m:sup>
                      </m:sSup>
                    </m:oMath>
                  </a14:m>
                  <a:r>
                    <a:rPr lang="zh-TW" altLang="en-US" sz="2000" dirty="0">
                      <a:solidFill>
                        <a:prstClr val="black"/>
                      </a:solidFill>
                      <a:latin typeface="+mn-ea"/>
                    </a:rPr>
                    <a:t> </a:t>
                  </a:r>
                  <a:r>
                    <a:rPr lang="en-US" altLang="zh-TW" sz="2000" dirty="0">
                      <a:solidFill>
                        <a:prstClr val="black"/>
                      </a:solidFill>
                      <a:latin typeface="+mn-ea"/>
                    </a:rPr>
                    <a:t>maximizing the likelihood</a:t>
                  </a:r>
                  <a:endParaRPr lang="zh-TW" altLang="en-US" sz="2000" dirty="0">
                    <a:solidFill>
                      <a:prstClr val="black"/>
                    </a:solidFill>
                    <a:latin typeface="+mn-ea"/>
                  </a:endParaRPr>
                </a:p>
              </p:txBody>
            </p:sp>
          </mc:Choice>
          <mc:Fallback xmlns="">
            <p:sp>
              <p:nvSpPr>
                <p:cNvPr id="51" name="文字方塊 45">
                  <a:extLst>
                    <a:ext uri="{FF2B5EF4-FFF2-40B4-BE49-F238E27FC236}">
                      <a16:creationId xmlns:a16="http://schemas.microsoft.com/office/drawing/2014/main" id="{F022CB81-DF96-9547-9C61-2A352D22F94A}"/>
                    </a:ext>
                  </a:extLst>
                </p:cNvPr>
                <p:cNvSpPr txBox="1">
                  <a:spLocks noRot="1" noChangeAspect="1" noMove="1" noResize="1" noEditPoints="1" noAdjustHandles="1" noChangeArrowheads="1" noChangeShapeType="1" noTextEdit="1"/>
                </p:cNvSpPr>
                <p:nvPr/>
              </p:nvSpPr>
              <p:spPr>
                <a:xfrm>
                  <a:off x="3727488" y="4890574"/>
                  <a:ext cx="5234540" cy="400110"/>
                </a:xfrm>
                <a:prstGeom prst="rect">
                  <a:avLst/>
                </a:prstGeom>
                <a:blipFill>
                  <a:blip r:embed="rId7"/>
                  <a:stretch>
                    <a:fillRect l="-1211" t="-6250" b="-25000"/>
                  </a:stretch>
                </a:blipFill>
              </p:spPr>
              <p:txBody>
                <a:bodyPr/>
                <a:lstStyle/>
                <a:p>
                  <a:r>
                    <a:rPr lang="zh-CN" altLang="en-US">
                      <a:noFill/>
                    </a:rPr>
                    <a:t> </a:t>
                  </a:r>
                </a:p>
              </p:txBody>
            </p:sp>
          </mc:Fallback>
        </mc:AlternateContent>
        <p:cxnSp>
          <p:nvCxnSpPr>
            <p:cNvPr id="12" name="直线连接符 11">
              <a:extLst>
                <a:ext uri="{FF2B5EF4-FFF2-40B4-BE49-F238E27FC236}">
                  <a16:creationId xmlns:a16="http://schemas.microsoft.com/office/drawing/2014/main" id="{C5F81A59-B8D9-5E4A-9BD5-1BC714490ED3}"/>
                </a:ext>
              </a:extLst>
            </p:cNvPr>
            <p:cNvCxnSpPr/>
            <p:nvPr/>
          </p:nvCxnSpPr>
          <p:spPr>
            <a:xfrm>
              <a:off x="3841109" y="5352239"/>
              <a:ext cx="4054427" cy="0"/>
            </a:xfrm>
            <a:prstGeom prst="line">
              <a:avLst/>
            </a:prstGeom>
            <a:ln w="31750"/>
          </p:spPr>
          <p:style>
            <a:lnRef idx="1">
              <a:schemeClr val="accent2"/>
            </a:lnRef>
            <a:fillRef idx="0">
              <a:schemeClr val="accent2"/>
            </a:fillRef>
            <a:effectRef idx="0">
              <a:schemeClr val="accent2"/>
            </a:effectRef>
            <a:fontRef idx="minor">
              <a:schemeClr val="tx1"/>
            </a:fontRef>
          </p:style>
        </p:cxnSp>
        <p:cxnSp>
          <p:nvCxnSpPr>
            <p:cNvPr id="52" name="直线连接符 51">
              <a:extLst>
                <a:ext uri="{FF2B5EF4-FFF2-40B4-BE49-F238E27FC236}">
                  <a16:creationId xmlns:a16="http://schemas.microsoft.com/office/drawing/2014/main" id="{428906E2-BD62-1E40-B265-71B96B1FD40B}"/>
                </a:ext>
              </a:extLst>
            </p:cNvPr>
            <p:cNvCxnSpPr>
              <a:cxnSpLocks/>
            </p:cNvCxnSpPr>
            <p:nvPr/>
          </p:nvCxnSpPr>
          <p:spPr>
            <a:xfrm>
              <a:off x="1248099" y="2831136"/>
              <a:ext cx="6804862" cy="0"/>
            </a:xfrm>
            <a:prstGeom prst="line">
              <a:avLst/>
            </a:prstGeom>
            <a:ln w="31750"/>
          </p:spPr>
          <p:style>
            <a:lnRef idx="1">
              <a:schemeClr val="accent2"/>
            </a:lnRef>
            <a:fillRef idx="0">
              <a:schemeClr val="accent2"/>
            </a:fillRef>
            <a:effectRef idx="0">
              <a:schemeClr val="accent2"/>
            </a:effectRef>
            <a:fontRef idx="minor">
              <a:schemeClr val="tx1"/>
            </a:fontRef>
          </p:style>
        </p:cxnSp>
        <p:cxnSp>
          <p:nvCxnSpPr>
            <p:cNvPr id="53" name="直线连接符 52">
              <a:extLst>
                <a:ext uri="{FF2B5EF4-FFF2-40B4-BE49-F238E27FC236}">
                  <a16:creationId xmlns:a16="http://schemas.microsoft.com/office/drawing/2014/main" id="{25E251DB-A7DA-D74F-BDC5-14FCA63357B2}"/>
                </a:ext>
              </a:extLst>
            </p:cNvPr>
            <p:cNvCxnSpPr>
              <a:cxnSpLocks/>
            </p:cNvCxnSpPr>
            <p:nvPr/>
          </p:nvCxnSpPr>
          <p:spPr>
            <a:xfrm>
              <a:off x="689811" y="1587226"/>
              <a:ext cx="10343279" cy="0"/>
            </a:xfrm>
            <a:prstGeom prst="line">
              <a:avLst/>
            </a:prstGeom>
            <a:ln w="3175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7557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zh-CN" altLang="en-US" sz="2800" dirty="0">
                    <a:latin typeface="+mn-ea"/>
                    <a:ea typeface="+mn-ea"/>
                  </a:rPr>
                  <a:t>附录 </a:t>
                </a:r>
                <a:r>
                  <a:rPr lang="en-US" altLang="zh-CN" sz="2800" dirty="0">
                    <a:latin typeface="+mn-ea"/>
                    <a:ea typeface="+mn-ea"/>
                  </a:rPr>
                  <a:t>A</a:t>
                </a:r>
                <a:r>
                  <a:rPr lang="zh-CN" altLang="en-US" sz="2800" dirty="0">
                    <a:latin typeface="+mn-ea"/>
                    <a:ea typeface="+mn-ea"/>
                  </a:rPr>
                  <a:t> ： </a:t>
                </a:r>
                <a:r>
                  <a:rPr lang="en-US" altLang="zh-CN" sz="2800" b="0" dirty="0">
                    <a:latin typeface="+mn-ea"/>
                    <a:ea typeface="+mn-ea"/>
                  </a:rPr>
                  <a:t>Find</a:t>
                </a:r>
                <a:r>
                  <a:rPr lang="zh-CN" altLang="en-US" sz="2800" dirty="0">
                    <a:latin typeface="+mn-ea"/>
                    <a:ea typeface="+mn-ea"/>
                  </a:rPr>
                  <a:t> </a:t>
                </a:r>
                <a14:m>
                  <m:oMath xmlns:m="http://schemas.openxmlformats.org/officeDocument/2006/math">
                    <m:sSub>
                      <m:sSubPr>
                        <m:ctrlPr>
                          <a:rPr lang="en-US" altLang="zh-TW" sz="2800" b="0" i="1" smtClean="0">
                            <a:solidFill>
                              <a:srgbClr val="394479"/>
                            </a:solidFill>
                            <a:latin typeface="Cambria Math" panose="02040503050406030204" pitchFamily="18" charset="0"/>
                            <a:cs typeface="+mn-cs"/>
                          </a:rPr>
                        </m:ctrlPr>
                      </m:sSubPr>
                      <m:e>
                        <m:r>
                          <a:rPr lang="en-US" altLang="zh-TW" sz="2800" b="0" i="1">
                            <a:solidFill>
                              <a:srgbClr val="394479"/>
                            </a:solidFill>
                            <a:latin typeface="Cambria Math" panose="02040503050406030204" pitchFamily="18" charset="0"/>
                            <a:cs typeface="+mn-cs"/>
                          </a:rPr>
                          <m:t>𝑃</m:t>
                        </m:r>
                      </m:e>
                      <m:sub>
                        <m:r>
                          <a:rPr lang="en-US" altLang="zh-TW" sz="2800" b="0" i="1">
                            <a:solidFill>
                              <a:srgbClr val="394479"/>
                            </a:solidFill>
                            <a:latin typeface="Cambria Math" panose="02040503050406030204" pitchFamily="18" charset="0"/>
                            <a:cs typeface="+mn-cs"/>
                          </a:rPr>
                          <m:t>𝐺</m:t>
                        </m:r>
                      </m:sub>
                    </m:sSub>
                  </m:oMath>
                </a14:m>
                <a:r>
                  <a:rPr lang="zh-CN" altLang="en-US" sz="2800" dirty="0">
                    <a:solidFill>
                      <a:srgbClr val="394479"/>
                    </a:solidFill>
                    <a:latin typeface="+mn-ea"/>
                    <a:ea typeface="+mn-ea"/>
                  </a:rPr>
                  <a:t> </a:t>
                </a:r>
                <a:r>
                  <a:rPr lang="en-US" altLang="zh-CN" sz="2800" b="0" dirty="0">
                    <a:latin typeface="+mn-ea"/>
                    <a:ea typeface="+mn-ea"/>
                  </a:rPr>
                  <a:t>close</a:t>
                </a:r>
                <a:r>
                  <a:rPr lang="zh-CN" altLang="en-US" sz="2800" b="0" dirty="0">
                    <a:latin typeface="+mn-ea"/>
                    <a:ea typeface="+mn-ea"/>
                  </a:rPr>
                  <a:t> </a:t>
                </a:r>
                <a:r>
                  <a:rPr lang="en-US" altLang="zh-CN" sz="2800" b="0" dirty="0">
                    <a:latin typeface="+mn-ea"/>
                    <a:ea typeface="+mn-ea"/>
                  </a:rPr>
                  <a:t>to</a:t>
                </a:r>
                <a:r>
                  <a:rPr lang="zh-CN" altLang="en-US" sz="2800" b="0" dirty="0">
                    <a:latin typeface="+mn-ea"/>
                    <a:ea typeface="+mn-ea"/>
                  </a:rPr>
                  <a:t> </a:t>
                </a:r>
                <a14:m>
                  <m:oMath xmlns:m="http://schemas.openxmlformats.org/officeDocument/2006/math">
                    <m:sSub>
                      <m:sSubPr>
                        <m:ctrlPr>
                          <a:rPr lang="en-US" altLang="zh-TW" sz="2800" b="0" i="1" smtClean="0">
                            <a:solidFill>
                              <a:srgbClr val="394479"/>
                            </a:solidFill>
                            <a:latin typeface="Cambria Math" panose="02040503050406030204" pitchFamily="18" charset="0"/>
                            <a:cs typeface="+mn-cs"/>
                          </a:rPr>
                        </m:ctrlPr>
                      </m:sSubPr>
                      <m:e>
                        <m:r>
                          <a:rPr lang="en-US" altLang="zh-TW" sz="2800" b="0" i="1">
                            <a:solidFill>
                              <a:srgbClr val="394479"/>
                            </a:solidFill>
                            <a:latin typeface="Cambria Math" panose="02040503050406030204" pitchFamily="18" charset="0"/>
                            <a:cs typeface="+mn-cs"/>
                          </a:rPr>
                          <m:t>𝑃</m:t>
                        </m:r>
                      </m:e>
                      <m:sub>
                        <m:r>
                          <a:rPr lang="en-US" altLang="zh-TW" sz="2800" b="0" i="1">
                            <a:solidFill>
                              <a:srgbClr val="394479"/>
                            </a:solidFill>
                            <a:latin typeface="Cambria Math" panose="02040503050406030204" pitchFamily="18" charset="0"/>
                            <a:cs typeface="+mn-cs"/>
                          </a:rPr>
                          <m:t>𝑑𝑎𝑡𝑎</m:t>
                        </m:r>
                      </m:sub>
                    </m:sSub>
                    <m:d>
                      <m:dPr>
                        <m:ctrlPr>
                          <a:rPr lang="en-US" altLang="zh-TW" sz="2800" b="0" i="1">
                            <a:solidFill>
                              <a:srgbClr val="394479"/>
                            </a:solidFill>
                            <a:latin typeface="Cambria Math" panose="02040503050406030204" pitchFamily="18" charset="0"/>
                            <a:cs typeface="+mn-cs"/>
                          </a:rPr>
                        </m:ctrlPr>
                      </m:dPr>
                      <m:e>
                        <m:r>
                          <a:rPr lang="en-US" altLang="zh-TW" sz="2800" b="0" i="1">
                            <a:solidFill>
                              <a:srgbClr val="394479"/>
                            </a:solidFill>
                            <a:latin typeface="Cambria Math" panose="02040503050406030204" pitchFamily="18" charset="0"/>
                            <a:cs typeface="+mn-cs"/>
                          </a:rPr>
                          <m:t>𝑥</m:t>
                        </m:r>
                      </m:e>
                    </m:d>
                  </m:oMath>
                </a14:m>
                <a:r>
                  <a:rPr lang="zh-CN" altLang="en-US" sz="2800" dirty="0">
                    <a:solidFill>
                      <a:srgbClr val="394479"/>
                    </a:solidFill>
                    <a:latin typeface="+mn-ea"/>
                    <a:ea typeface="+mn-ea"/>
                  </a:rPr>
                  <a:t>  </a:t>
                </a:r>
                <a:endParaRPr lang="zh-CN" altLang="en-US" sz="2800" dirty="0">
                  <a:latin typeface="+mn-ea"/>
                  <a:ea typeface="+mn-ea"/>
                </a:endParaRPr>
              </a:p>
            </p:txBody>
          </p:sp>
        </mc:Choice>
        <mc:Fallback xmlns="">
          <p:sp>
            <p:nvSpPr>
              <p:cNvPr id="5" name="标题 1">
                <a:extLst>
                  <a:ext uri="{FF2B5EF4-FFF2-40B4-BE49-F238E27FC236}">
                    <a16:creationId xmlns:a16="http://schemas.microsoft.com/office/drawing/2014/main" id="{4EE14436-3717-494B-B171-E38EC484AAE9}"/>
                  </a:ext>
                </a:extLst>
              </p:cNvPr>
              <p:cNvSpPr txBox="1">
                <a:spLocks noRot="1" noChangeAspect="1" noMove="1" noResize="1" noEditPoints="1" noAdjustHandles="1" noChangeArrowheads="1" noChangeShapeType="1" noTextEdit="1"/>
              </p:cNvSpPr>
              <p:nvPr/>
            </p:nvSpPr>
            <p:spPr>
              <a:xfrm>
                <a:off x="547688" y="1"/>
                <a:ext cx="10850563" cy="1028700"/>
              </a:xfrm>
              <a:prstGeom prst="rect">
                <a:avLst/>
              </a:prstGeom>
              <a:blipFill>
                <a:blip r:embed="rId3"/>
                <a:stretch>
                  <a:fillRect l="-1051" b="-172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5">
                <a:extLst>
                  <a:ext uri="{FF2B5EF4-FFF2-40B4-BE49-F238E27FC236}">
                    <a16:creationId xmlns:a16="http://schemas.microsoft.com/office/drawing/2014/main" id="{22902B30-F418-6643-9261-F99AE19E86BD}"/>
                  </a:ext>
                </a:extLst>
              </p:cNvPr>
              <p:cNvSpPr txBox="1"/>
              <p:nvPr/>
            </p:nvSpPr>
            <p:spPr>
              <a:xfrm>
                <a:off x="547688" y="1054148"/>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func>
                    </m:oMath>
                  </m:oMathPara>
                </a14:m>
                <a:endParaRPr lang="zh-TW" altLang="en-US" sz="2400" dirty="0"/>
              </a:p>
            </p:txBody>
          </p:sp>
        </mc:Choice>
        <mc:Fallback xmlns="">
          <p:sp>
            <p:nvSpPr>
              <p:cNvPr id="13" name="文字方塊 5">
                <a:extLst>
                  <a:ext uri="{FF2B5EF4-FFF2-40B4-BE49-F238E27FC236}">
                    <a16:creationId xmlns:a16="http://schemas.microsoft.com/office/drawing/2014/main" id="{22902B30-F418-6643-9261-F99AE19E86BD}"/>
                  </a:ext>
                </a:extLst>
              </p:cNvPr>
              <p:cNvSpPr txBox="1">
                <a:spLocks noRot="1" noChangeAspect="1" noMove="1" noResize="1" noEditPoints="1" noAdjustHandles="1" noChangeArrowheads="1" noChangeShapeType="1" noTextEdit="1"/>
              </p:cNvSpPr>
              <p:nvPr/>
            </p:nvSpPr>
            <p:spPr>
              <a:xfrm>
                <a:off x="547688" y="1054148"/>
                <a:ext cx="3935509" cy="1100558"/>
              </a:xfrm>
              <a:prstGeom prst="rect">
                <a:avLst/>
              </a:prstGeom>
              <a:blipFill>
                <a:blip r:embed="rId4"/>
                <a:stretch>
                  <a:fillRect t="-104545" b="-161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6">
                <a:extLst>
                  <a:ext uri="{FF2B5EF4-FFF2-40B4-BE49-F238E27FC236}">
                    <a16:creationId xmlns:a16="http://schemas.microsoft.com/office/drawing/2014/main" id="{7BE018FB-1A6C-3944-88E8-106B1C70199A}"/>
                  </a:ext>
                </a:extLst>
              </p:cNvPr>
              <p:cNvSpPr txBox="1"/>
              <p:nvPr/>
            </p:nvSpPr>
            <p:spPr>
              <a:xfrm>
                <a:off x="4266644" y="1028701"/>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r>
                            <a:rPr lang="en-US" altLang="zh-TW" sz="2400" b="0" i="1" smtClean="0">
                              <a:latin typeface="Cambria Math" panose="02040503050406030204" pitchFamily="18" charset="0"/>
                            </a:rPr>
                            <m:t>𝑙𝑜𝑔</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func>
                    </m:oMath>
                  </m:oMathPara>
                </a14:m>
                <a:endParaRPr lang="zh-TW" altLang="en-US" sz="2400" dirty="0"/>
              </a:p>
            </p:txBody>
          </p:sp>
        </mc:Choice>
        <mc:Fallback xmlns="">
          <p:sp>
            <p:nvSpPr>
              <p:cNvPr id="14" name="文字方塊 6">
                <a:extLst>
                  <a:ext uri="{FF2B5EF4-FFF2-40B4-BE49-F238E27FC236}">
                    <a16:creationId xmlns:a16="http://schemas.microsoft.com/office/drawing/2014/main" id="{7BE018FB-1A6C-3944-88E8-106B1C70199A}"/>
                  </a:ext>
                </a:extLst>
              </p:cNvPr>
              <p:cNvSpPr txBox="1">
                <a:spLocks noRot="1" noChangeAspect="1" noMove="1" noResize="1" noEditPoints="1" noAdjustHandles="1" noChangeArrowheads="1" noChangeShapeType="1" noTextEdit="1"/>
              </p:cNvSpPr>
              <p:nvPr/>
            </p:nvSpPr>
            <p:spPr>
              <a:xfrm>
                <a:off x="4266644" y="1028701"/>
                <a:ext cx="3935509" cy="1100558"/>
              </a:xfrm>
              <a:prstGeom prst="rect">
                <a:avLst/>
              </a:prstGeom>
              <a:blipFill>
                <a:blip r:embed="rId5"/>
                <a:stretch>
                  <a:fillRect t="-104545" b="-1602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字方塊 7">
                <a:extLst>
                  <a:ext uri="{FF2B5EF4-FFF2-40B4-BE49-F238E27FC236}">
                    <a16:creationId xmlns:a16="http://schemas.microsoft.com/office/drawing/2014/main" id="{A50919DB-43C1-BF4F-9F56-2D9822ECB4A4}"/>
                  </a:ext>
                </a:extLst>
              </p:cNvPr>
              <p:cNvSpPr txBox="1"/>
              <p:nvPr/>
            </p:nvSpPr>
            <p:spPr>
              <a:xfrm>
                <a:off x="871505" y="2216284"/>
                <a:ext cx="3935509"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𝜃</m:t>
                                  </m:r>
                                </m:e>
                              </m:d>
                            </m:e>
                          </m:nary>
                        </m:e>
                      </m:func>
                    </m:oMath>
                  </m:oMathPara>
                </a14:m>
                <a:endParaRPr lang="zh-TW" altLang="en-US" sz="2400" dirty="0"/>
              </a:p>
            </p:txBody>
          </p:sp>
        </mc:Choice>
        <mc:Fallback xmlns="">
          <p:sp>
            <p:nvSpPr>
              <p:cNvPr id="15" name="文字方塊 7">
                <a:extLst>
                  <a:ext uri="{FF2B5EF4-FFF2-40B4-BE49-F238E27FC236}">
                    <a16:creationId xmlns:a16="http://schemas.microsoft.com/office/drawing/2014/main" id="{A50919DB-43C1-BF4F-9F56-2D9822ECB4A4}"/>
                  </a:ext>
                </a:extLst>
              </p:cNvPr>
              <p:cNvSpPr txBox="1">
                <a:spLocks noRot="1" noChangeAspect="1" noMove="1" noResize="1" noEditPoints="1" noAdjustHandles="1" noChangeArrowheads="1" noChangeShapeType="1" noTextEdit="1"/>
              </p:cNvSpPr>
              <p:nvPr/>
            </p:nvSpPr>
            <p:spPr>
              <a:xfrm>
                <a:off x="871505" y="2216284"/>
                <a:ext cx="3935509" cy="1100558"/>
              </a:xfrm>
              <a:prstGeom prst="rect">
                <a:avLst/>
              </a:prstGeom>
              <a:blipFill>
                <a:blip r:embed="rId6"/>
                <a:stretch>
                  <a:fillRect t="-108046" b="-1632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字方塊 9">
                <a:extLst>
                  <a:ext uri="{FF2B5EF4-FFF2-40B4-BE49-F238E27FC236}">
                    <a16:creationId xmlns:a16="http://schemas.microsoft.com/office/drawing/2014/main" id="{B0940C77-0E1A-E84B-9242-1D5CC8775BD9}"/>
                  </a:ext>
                </a:extLst>
              </p:cNvPr>
              <p:cNvSpPr txBox="1"/>
              <p:nvPr/>
            </p:nvSpPr>
            <p:spPr>
              <a:xfrm>
                <a:off x="871505" y="3424266"/>
                <a:ext cx="4709792" cy="575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𝐸</m:t>
                              </m:r>
                            </m:e>
                            <m:sub>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i="1">
                                  <a:latin typeface="Cambria Math" panose="02040503050406030204" pitchFamily="18" charset="0"/>
                                </a:rPr>
                                <m:t>;</m:t>
                              </m:r>
                              <m:r>
                                <a:rPr lang="zh-TW" altLang="en-US" sz="2400" i="1">
                                  <a:latin typeface="Cambria Math" panose="02040503050406030204" pitchFamily="18" charset="0"/>
                                </a:rPr>
                                <m:t>𝜃</m:t>
                              </m:r>
                            </m:e>
                          </m:d>
                          <m:r>
                            <a:rPr lang="en-US" altLang="zh-TW" sz="2400" b="0" i="1" smtClean="0">
                              <a:latin typeface="Cambria Math" panose="02040503050406030204" pitchFamily="18" charset="0"/>
                            </a:rPr>
                            <m:t>]</m:t>
                          </m:r>
                          <m:r>
                            <a:rPr lang="en-US" altLang="zh-TW" sz="2400" i="1" smtClean="0">
                              <a:latin typeface="Cambria Math" panose="02040503050406030204" pitchFamily="18" charset="0"/>
                            </a:rPr>
                            <m:t> </m:t>
                          </m:r>
                        </m:e>
                      </m:func>
                    </m:oMath>
                  </m:oMathPara>
                </a14:m>
                <a:endParaRPr lang="zh-TW" altLang="en-US" sz="2400" dirty="0"/>
              </a:p>
            </p:txBody>
          </p:sp>
        </mc:Choice>
        <mc:Fallback xmlns="">
          <p:sp>
            <p:nvSpPr>
              <p:cNvPr id="16" name="文字方塊 9">
                <a:extLst>
                  <a:ext uri="{FF2B5EF4-FFF2-40B4-BE49-F238E27FC236}">
                    <a16:creationId xmlns:a16="http://schemas.microsoft.com/office/drawing/2014/main" id="{B0940C77-0E1A-E84B-9242-1D5CC8775BD9}"/>
                  </a:ext>
                </a:extLst>
              </p:cNvPr>
              <p:cNvSpPr txBox="1">
                <a:spLocks noRot="1" noChangeAspect="1" noMove="1" noResize="1" noEditPoints="1" noAdjustHandles="1" noChangeArrowheads="1" noChangeShapeType="1" noTextEdit="1"/>
              </p:cNvSpPr>
              <p:nvPr/>
            </p:nvSpPr>
            <p:spPr>
              <a:xfrm>
                <a:off x="871505" y="3424266"/>
                <a:ext cx="4709792" cy="575542"/>
              </a:xfrm>
              <a:prstGeom prst="rect">
                <a:avLst/>
              </a:prstGeom>
              <a:blipFill>
                <a:blip r:embed="rId7"/>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字方塊 11">
                <a:extLst>
                  <a:ext uri="{FF2B5EF4-FFF2-40B4-BE49-F238E27FC236}">
                    <a16:creationId xmlns:a16="http://schemas.microsoft.com/office/drawing/2014/main" id="{3FD7198F-C11C-A342-9725-E86016FD2149}"/>
                  </a:ext>
                </a:extLst>
              </p:cNvPr>
              <p:cNvSpPr txBox="1"/>
              <p:nvPr/>
            </p:nvSpPr>
            <p:spPr>
              <a:xfrm>
                <a:off x="985742" y="3984031"/>
                <a:ext cx="4709792" cy="10629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zh-TW" altLang="en-US" sz="2400" b="0" i="1" smtClean="0">
                                  <a:latin typeface="Cambria Math" panose="02040503050406030204" pitchFamily="18" charset="0"/>
                                </a:rPr>
                                <m:t>𝜃</m:t>
                              </m:r>
                            </m:lim>
                          </m:limLow>
                        </m:fName>
                        <m:e>
                          <m:nary>
                            <m:naryPr>
                              <m:limLoc m:val="undOvr"/>
                              <m:subHide m:val="on"/>
                              <m:ctrlPr>
                                <a:rPr lang="en-US" altLang="zh-TW" sz="2400" b="0" i="1" smtClean="0">
                                  <a:latin typeface="Cambria Math" panose="02040503050406030204" pitchFamily="18" charset="0"/>
                                </a:rPr>
                              </m:ctrlPr>
                            </m:naryPr>
                            <m:sub/>
                            <m:sup>
                              <m:r>
                                <a:rPr lang="zh-CN" altLang="en-US" sz="2400" b="0" i="1" smtClean="0">
                                  <a:latin typeface="Cambria Math" panose="02040503050406030204" pitchFamily="18" charset="0"/>
                                </a:rPr>
                                <m:t> </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i="1">
                                      <a:latin typeface="Cambria Math" panose="02040503050406030204" pitchFamily="18" charset="0"/>
                                    </a:rPr>
                                    <m:t>;</m:t>
                                  </m:r>
                                  <m:r>
                                    <a:rPr lang="zh-TW" altLang="en-US" sz="2400" i="1">
                                      <a:latin typeface="Cambria Math" panose="02040503050406030204" pitchFamily="18" charset="0"/>
                                    </a:rPr>
                                    <m:t>𝜃</m:t>
                                  </m:r>
                                </m:e>
                              </m:d>
                              <m:r>
                                <a:rPr lang="en-US" altLang="zh-TW" sz="2400" b="0" i="1" smtClean="0">
                                  <a:latin typeface="Cambria Math" panose="02040503050406030204" pitchFamily="18" charset="0"/>
                                </a:rPr>
                                <m:t>𝑑𝑥</m:t>
                              </m:r>
                            </m:e>
                          </m:nary>
                          <m:r>
                            <a:rPr lang="en-US" altLang="zh-TW" sz="2400" i="1" smtClean="0">
                              <a:latin typeface="Cambria Math" panose="02040503050406030204" pitchFamily="18" charset="0"/>
                            </a:rPr>
                            <m:t> </m:t>
                          </m:r>
                        </m:e>
                      </m:func>
                    </m:oMath>
                  </m:oMathPara>
                </a14:m>
                <a:endParaRPr lang="zh-TW" altLang="en-US" sz="2400" dirty="0"/>
              </a:p>
            </p:txBody>
          </p:sp>
        </mc:Choice>
        <mc:Fallback xmlns="">
          <p:sp>
            <p:nvSpPr>
              <p:cNvPr id="17" name="文字方塊 11">
                <a:extLst>
                  <a:ext uri="{FF2B5EF4-FFF2-40B4-BE49-F238E27FC236}">
                    <a16:creationId xmlns:a16="http://schemas.microsoft.com/office/drawing/2014/main" id="{3FD7198F-C11C-A342-9725-E86016FD2149}"/>
                  </a:ext>
                </a:extLst>
              </p:cNvPr>
              <p:cNvSpPr txBox="1">
                <a:spLocks noRot="1" noChangeAspect="1" noMove="1" noResize="1" noEditPoints="1" noAdjustHandles="1" noChangeArrowheads="1" noChangeShapeType="1" noTextEdit="1"/>
              </p:cNvSpPr>
              <p:nvPr/>
            </p:nvSpPr>
            <p:spPr>
              <a:xfrm>
                <a:off x="985742" y="3984031"/>
                <a:ext cx="4709792" cy="1062920"/>
              </a:xfrm>
              <a:prstGeom prst="rect">
                <a:avLst/>
              </a:prstGeom>
              <a:blipFill>
                <a:blip r:embed="rId8"/>
                <a:stretch>
                  <a:fillRect t="-140476" r="-7278" b="-194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字方塊 12">
                <a:extLst>
                  <a:ext uri="{FF2B5EF4-FFF2-40B4-BE49-F238E27FC236}">
                    <a16:creationId xmlns:a16="http://schemas.microsoft.com/office/drawing/2014/main" id="{735D09A4-BA24-7A4E-BF82-D5AE2359858C}"/>
                  </a:ext>
                </a:extLst>
              </p:cNvPr>
              <p:cNvSpPr txBox="1"/>
              <p:nvPr/>
            </p:nvSpPr>
            <p:spPr>
              <a:xfrm>
                <a:off x="5427075" y="3999808"/>
                <a:ext cx="4709792" cy="10629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TW" sz="2400" b="0" i="1" smtClean="0">
                              <a:latin typeface="Cambria Math" panose="02040503050406030204" pitchFamily="18" charset="0"/>
                            </a:rPr>
                          </m:ctrlPr>
                        </m:funcPr>
                        <m:fName>
                          <m:r>
                            <a:rPr lang="en-US" altLang="zh-TW" sz="2400" b="0" i="1" smtClean="0">
                              <a:latin typeface="Cambria Math" panose="02040503050406030204" pitchFamily="18" charset="0"/>
                            </a:rPr>
                            <m:t>−</m:t>
                          </m:r>
                        </m:fName>
                        <m:e>
                          <m:nary>
                            <m:naryPr>
                              <m:limLoc m:val="undOvr"/>
                              <m:subHide m:val="on"/>
                              <m:ctrlPr>
                                <a:rPr lang="en-US" altLang="zh-TW" sz="2400" b="0" i="1" smtClean="0">
                                  <a:latin typeface="Cambria Math" panose="02040503050406030204" pitchFamily="18" charset="0"/>
                                </a:rPr>
                              </m:ctrlPr>
                            </m:naryPr>
                            <m:sub/>
                            <m:sup>
                              <m:r>
                                <a:rPr lang="zh-CN" altLang="en-US" sz="2400" b="0" i="1" smtClean="0">
                                  <a:latin typeface="Cambria Math" panose="02040503050406030204" pitchFamily="18" charset="0"/>
                                </a:rPr>
                                <m:t> </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𝑙𝑜𝑔</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𝑑𝑥</m:t>
                              </m:r>
                            </m:e>
                          </m:nary>
                          <m:r>
                            <a:rPr lang="en-US" altLang="zh-TW" sz="2400" i="1" smtClean="0">
                              <a:latin typeface="Cambria Math" panose="02040503050406030204" pitchFamily="18" charset="0"/>
                            </a:rPr>
                            <m:t> </m:t>
                          </m:r>
                        </m:e>
                      </m:func>
                    </m:oMath>
                  </m:oMathPara>
                </a14:m>
                <a:endParaRPr lang="zh-TW" altLang="en-US" sz="2400" dirty="0"/>
              </a:p>
            </p:txBody>
          </p:sp>
        </mc:Choice>
        <mc:Fallback xmlns="">
          <p:sp>
            <p:nvSpPr>
              <p:cNvPr id="18" name="文字方塊 12">
                <a:extLst>
                  <a:ext uri="{FF2B5EF4-FFF2-40B4-BE49-F238E27FC236}">
                    <a16:creationId xmlns:a16="http://schemas.microsoft.com/office/drawing/2014/main" id="{735D09A4-BA24-7A4E-BF82-D5AE2359858C}"/>
                  </a:ext>
                </a:extLst>
              </p:cNvPr>
              <p:cNvSpPr txBox="1">
                <a:spLocks noRot="1" noChangeAspect="1" noMove="1" noResize="1" noEditPoints="1" noAdjustHandles="1" noChangeArrowheads="1" noChangeShapeType="1" noTextEdit="1"/>
              </p:cNvSpPr>
              <p:nvPr/>
            </p:nvSpPr>
            <p:spPr>
              <a:xfrm>
                <a:off x="5427075" y="3999808"/>
                <a:ext cx="4709792" cy="1062920"/>
              </a:xfrm>
              <a:prstGeom prst="rect">
                <a:avLst/>
              </a:prstGeom>
              <a:blipFill>
                <a:blip r:embed="rId9"/>
                <a:stretch>
                  <a:fillRect l="-11022" t="-137647" b="-19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4">
                <a:extLst>
                  <a:ext uri="{FF2B5EF4-FFF2-40B4-BE49-F238E27FC236}">
                    <a16:creationId xmlns:a16="http://schemas.microsoft.com/office/drawing/2014/main" id="{6EBADB05-31BB-8943-9586-98C9A5245AF5}"/>
                  </a:ext>
                </a:extLst>
              </p:cNvPr>
              <p:cNvSpPr txBox="1"/>
              <p:nvPr/>
            </p:nvSpPr>
            <p:spPr>
              <a:xfrm>
                <a:off x="390332" y="5284655"/>
                <a:ext cx="4709792" cy="5731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min</m:t>
                              </m:r>
                            </m:e>
                            <m:lim>
                              <m:r>
                                <a:rPr lang="zh-TW" altLang="en-US" sz="2400" b="0" i="1" smtClean="0">
                                  <a:latin typeface="Cambria Math" panose="02040503050406030204" pitchFamily="18" charset="0"/>
                                </a:rPr>
                                <m:t>𝜃</m:t>
                              </m:r>
                            </m:lim>
                          </m:limLow>
                        </m:fName>
                        <m:e>
                          <m:r>
                            <a:rPr lang="en-US" altLang="zh-TW" sz="2400" b="0" i="1" smtClean="0">
                              <a:latin typeface="Cambria Math" panose="02040503050406030204" pitchFamily="18" charset="0"/>
                            </a:rPr>
                            <m:t>𝐾𝐿</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e>
                          </m:d>
                          <m:r>
                            <a:rPr lang="en-US" altLang="zh-TW" sz="2400" i="1" smtClean="0">
                              <a:latin typeface="Cambria Math" panose="02040503050406030204" pitchFamily="18" charset="0"/>
                            </a:rPr>
                            <m:t> </m:t>
                          </m:r>
                        </m:e>
                      </m:func>
                    </m:oMath>
                  </m:oMathPara>
                </a14:m>
                <a:endParaRPr lang="zh-TW" altLang="en-US" sz="2400" dirty="0"/>
              </a:p>
            </p:txBody>
          </p:sp>
        </mc:Choice>
        <mc:Fallback xmlns="">
          <p:sp>
            <p:nvSpPr>
              <p:cNvPr id="19" name="文字方塊 14">
                <a:extLst>
                  <a:ext uri="{FF2B5EF4-FFF2-40B4-BE49-F238E27FC236}">
                    <a16:creationId xmlns:a16="http://schemas.microsoft.com/office/drawing/2014/main" id="{6EBADB05-31BB-8943-9586-98C9A5245AF5}"/>
                  </a:ext>
                </a:extLst>
              </p:cNvPr>
              <p:cNvSpPr txBox="1">
                <a:spLocks noRot="1" noChangeAspect="1" noMove="1" noResize="1" noEditPoints="1" noAdjustHandles="1" noChangeArrowheads="1" noChangeShapeType="1" noTextEdit="1"/>
              </p:cNvSpPr>
              <p:nvPr/>
            </p:nvSpPr>
            <p:spPr>
              <a:xfrm>
                <a:off x="390332" y="5284655"/>
                <a:ext cx="4709792" cy="573106"/>
              </a:xfrm>
              <a:prstGeom prst="rect">
                <a:avLst/>
              </a:prstGeom>
              <a:blipFill>
                <a:blip r:embed="rId10"/>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A4B9E1D-E659-5F4C-9EC4-E3F9A5144C17}"/>
                  </a:ext>
                </a:extLst>
              </p:cNvPr>
              <p:cNvSpPr/>
              <p:nvPr/>
            </p:nvSpPr>
            <p:spPr>
              <a:xfrm>
                <a:off x="4914279" y="2535730"/>
                <a:ext cx="3964740"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14:m>
                  <m:oMath xmlns:m="http://schemas.openxmlformats.org/officeDocument/2006/math">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𝑚</m:t>
                            </m:r>
                          </m:sup>
                        </m:sSup>
                      </m:e>
                    </m:d>
                  </m:oMath>
                </a14:m>
                <a:r>
                  <a:rPr lang="en-US" altLang="zh-TW" sz="2400" dirty="0"/>
                  <a:t> from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endParaRPr lang="zh-TW" altLang="en-US" sz="2400" dirty="0"/>
              </a:p>
            </p:txBody>
          </p:sp>
        </mc:Choice>
        <mc:Fallback xmlns="">
          <p:sp>
            <p:nvSpPr>
              <p:cNvPr id="20" name="矩形 19">
                <a:extLst>
                  <a:ext uri="{FF2B5EF4-FFF2-40B4-BE49-F238E27FC236}">
                    <a16:creationId xmlns:a16="http://schemas.microsoft.com/office/drawing/2014/main" id="{0A4B9E1D-E659-5F4C-9EC4-E3F9A5144C17}"/>
                  </a:ext>
                </a:extLst>
              </p:cNvPr>
              <p:cNvSpPr>
                <a:spLocks noRot="1" noChangeAspect="1" noMove="1" noResize="1" noEditPoints="1" noAdjustHandles="1" noChangeArrowheads="1" noChangeShapeType="1" noTextEdit="1"/>
              </p:cNvSpPr>
              <p:nvPr/>
            </p:nvSpPr>
            <p:spPr>
              <a:xfrm>
                <a:off x="4914279" y="2535730"/>
                <a:ext cx="3964740" cy="461665"/>
              </a:xfrm>
              <a:prstGeom prst="rect">
                <a:avLst/>
              </a:prstGeom>
              <a:blipFill>
                <a:blip r:embed="rId11"/>
                <a:stretch>
                  <a:fillRect t="-13514" b="-24324"/>
                </a:stretch>
              </a:blipFill>
            </p:spPr>
            <p:txBody>
              <a:bodyPr/>
              <a:lstStyle/>
              <a:p>
                <a:r>
                  <a:rPr lang="zh-CN" altLang="en-US">
                    <a:noFill/>
                  </a:rPr>
                  <a:t> </a:t>
                </a:r>
              </a:p>
            </p:txBody>
          </p:sp>
        </mc:Fallback>
      </mc:AlternateContent>
      <p:cxnSp>
        <p:nvCxnSpPr>
          <p:cNvPr id="22" name="直线连接符 21">
            <a:extLst>
              <a:ext uri="{FF2B5EF4-FFF2-40B4-BE49-F238E27FC236}">
                <a16:creationId xmlns:a16="http://schemas.microsoft.com/office/drawing/2014/main" id="{0AE74844-213F-C641-B0F6-F226A115D4DC}"/>
              </a:ext>
            </a:extLst>
          </p:cNvPr>
          <p:cNvCxnSpPr>
            <a:cxnSpLocks/>
          </p:cNvCxnSpPr>
          <p:nvPr/>
        </p:nvCxnSpPr>
        <p:spPr>
          <a:xfrm>
            <a:off x="5951621" y="4891900"/>
            <a:ext cx="3766717" cy="0"/>
          </a:xfrm>
          <a:prstGeom prst="line">
            <a:avLst/>
          </a:prstGeom>
          <a:ln w="317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77283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zh-CN" altLang="en-US" sz="2800" dirty="0">
                    <a:latin typeface="+mn-ea"/>
                    <a:ea typeface="+mn-ea"/>
                  </a:rPr>
                  <a:t>附录 </a:t>
                </a:r>
                <a:r>
                  <a:rPr lang="en-US" altLang="zh-CN" sz="2800" dirty="0">
                    <a:latin typeface="+mn-ea"/>
                    <a:ea typeface="+mn-ea"/>
                  </a:rPr>
                  <a:t>B</a:t>
                </a:r>
                <a:r>
                  <a:rPr lang="zh-CN" altLang="en-US" sz="2800" dirty="0">
                    <a:latin typeface="+mn-ea"/>
                    <a:ea typeface="+mn-ea"/>
                  </a:rPr>
                  <a:t> ： </a:t>
                </a:r>
                <a14:m>
                  <m:oMath xmlns:m="http://schemas.openxmlformats.org/officeDocument/2006/math">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b="0">
                                <a:latin typeface="Cambria Math" panose="02040503050406030204" pitchFamily="18" charset="0"/>
                              </a:rPr>
                              <m:t>max</m:t>
                            </m:r>
                          </m:e>
                          <m:lim>
                            <m:r>
                              <a:rPr lang="en-US" altLang="zh-TW" sz="2800" b="0" i="1">
                                <a:latin typeface="Cambria Math" panose="02040503050406030204" pitchFamily="18" charset="0"/>
                              </a:rPr>
                              <m:t>𝐷</m:t>
                            </m:r>
                          </m:lim>
                        </m:limLow>
                      </m:fName>
                      <m:e>
                        <m:r>
                          <a:rPr lang="en-US" altLang="zh-TW" sz="2800" b="0" i="1">
                            <a:latin typeface="Cambria Math" panose="02040503050406030204" pitchFamily="18" charset="0"/>
                          </a:rPr>
                          <m:t>𝑉</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𝐷</m:t>
                            </m:r>
                            <m:r>
                              <a:rPr lang="en-US" altLang="zh-TW" sz="2800" b="0" i="1">
                                <a:latin typeface="Cambria Math" panose="02040503050406030204" pitchFamily="18" charset="0"/>
                              </a:rPr>
                              <m:t>,</m:t>
                            </m:r>
                            <m:r>
                              <a:rPr lang="en-US" altLang="zh-TW" sz="2800" b="0" i="1">
                                <a:latin typeface="Cambria Math" panose="02040503050406030204" pitchFamily="18" charset="0"/>
                              </a:rPr>
                              <m:t>𝐺</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𝐽𝑆</m:t>
                        </m:r>
                        <m:r>
                          <a:rPr lang="zh-CN" altLang="en-US" sz="2800" b="0" i="1" smtClean="0">
                            <a:latin typeface="Cambria Math" panose="02040503050406030204" pitchFamily="18" charset="0"/>
                          </a:rPr>
                          <m:t> </m:t>
                        </m:r>
                        <m:r>
                          <m:rPr>
                            <m:sty m:val="p"/>
                          </m:rPr>
                          <a:rPr lang="en-US" altLang="zh-CN" sz="2800" b="0" i="1">
                            <a:latin typeface="Cambria Math" panose="02040503050406030204" pitchFamily="18" charset="0"/>
                          </a:rPr>
                          <m:t>divergence</m:t>
                        </m:r>
                        <m:r>
                          <a:rPr lang="zh-CN" altLang="en-US" sz="2800" b="0" i="1" smtClean="0">
                            <a:latin typeface="Cambria Math" panose="02040503050406030204" pitchFamily="18" charset="0"/>
                          </a:rPr>
                          <m:t> </m:t>
                        </m:r>
                      </m:e>
                    </m:func>
                  </m:oMath>
                </a14:m>
                <a:endParaRPr lang="zh-TW" altLang="en-US" sz="2800" dirty="0"/>
              </a:p>
            </p:txBody>
          </p:sp>
        </mc:Choice>
        <mc:Fallback xmlns="">
          <p:sp>
            <p:nvSpPr>
              <p:cNvPr id="5" name="标题 1">
                <a:extLst>
                  <a:ext uri="{FF2B5EF4-FFF2-40B4-BE49-F238E27FC236}">
                    <a16:creationId xmlns:a16="http://schemas.microsoft.com/office/drawing/2014/main" id="{4EE14436-3717-494B-B171-E38EC484AAE9}"/>
                  </a:ext>
                </a:extLst>
              </p:cNvPr>
              <p:cNvSpPr txBox="1">
                <a:spLocks noRot="1" noChangeAspect="1" noMove="1" noResize="1" noEditPoints="1" noAdjustHandles="1" noChangeArrowheads="1" noChangeShapeType="1" noTextEdit="1"/>
              </p:cNvSpPr>
              <p:nvPr/>
            </p:nvSpPr>
            <p:spPr>
              <a:xfrm>
                <a:off x="547688" y="1"/>
                <a:ext cx="10850563" cy="1028700"/>
              </a:xfrm>
              <a:prstGeom prst="rect">
                <a:avLst/>
              </a:prstGeom>
              <a:blipFill>
                <a:blip r:embed="rId3"/>
                <a:stretch>
                  <a:fillRect l="-1051"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42">
                <a:extLst>
                  <a:ext uri="{FF2B5EF4-FFF2-40B4-BE49-F238E27FC236}">
                    <a16:creationId xmlns:a16="http://schemas.microsoft.com/office/drawing/2014/main" id="{1F4D08E0-5C02-A443-9AE0-B26841194E1D}"/>
                  </a:ext>
                </a:extLst>
              </p:cNvPr>
              <p:cNvSpPr txBox="1"/>
              <p:nvPr/>
            </p:nvSpPr>
            <p:spPr>
              <a:xfrm>
                <a:off x="626520" y="1173140"/>
                <a:ext cx="7169848" cy="430374"/>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14:m>
                  <m:oMathPara xmlns:m="http://schemas.openxmlformats.org/officeDocument/2006/math">
                    <m:oMathParaPr>
                      <m:jc m:val="centerGroup"/>
                    </m:oMathParaPr>
                    <m:oMath xmlns:m="http://schemas.openxmlformats.org/officeDocument/2006/math">
                      <m:r>
                        <a:rPr lang="en-US" altLang="zh-TW" sz="2400" i="1" smtClean="0">
                          <a:solidFill>
                            <a:prstClr val="black"/>
                          </a:solidFill>
                          <a:latin typeface="Cambria Math" panose="02040503050406030204" pitchFamily="18" charset="0"/>
                        </a:rPr>
                        <m:t>𝑉</m:t>
                      </m:r>
                      <m:d>
                        <m:dPr>
                          <m:ctrlPr>
                            <a:rPr lang="en-US" altLang="zh-TW" sz="2400" i="1" smtClean="0">
                              <a:solidFill>
                                <a:prstClr val="black"/>
                              </a:solidFill>
                              <a:latin typeface="Cambria Math" panose="02040503050406030204" pitchFamily="18" charset="0"/>
                            </a:rPr>
                          </m:ctrlPr>
                        </m:dPr>
                        <m:e>
                          <m:r>
                            <a:rPr lang="en-US" altLang="zh-TW" sz="2400" i="1" smtClean="0">
                              <a:solidFill>
                                <a:prstClr val="black"/>
                              </a:solidFill>
                              <a:latin typeface="Cambria Math" panose="02040503050406030204" pitchFamily="18" charset="0"/>
                            </a:rPr>
                            <m:t>𝐺</m:t>
                          </m:r>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𝐷</m:t>
                          </m:r>
                        </m:e>
                      </m:d>
                      <m:r>
                        <a:rPr lang="en-US" altLang="zh-TW" sz="2400" i="1" smtClean="0">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𝐸</m:t>
                          </m:r>
                        </m:e>
                        <m:sub>
                          <m:r>
                            <a:rPr lang="en-US" altLang="zh-TW" sz="2400" i="1">
                              <a:solidFill>
                                <a:prstClr val="black"/>
                              </a:solidFill>
                              <a:latin typeface="Cambria Math" panose="02040503050406030204" pitchFamily="18" charset="0"/>
                            </a:rPr>
                            <m:t>𝑥</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𝑃</m:t>
                              </m:r>
                            </m:e>
                            <m:sub>
                              <m:r>
                                <a:rPr lang="en-US" altLang="zh-TW" sz="2400" i="1">
                                  <a:solidFill>
                                    <a:prstClr val="black"/>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𝑙𝑜𝑔𝐷</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𝑥</m:t>
                              </m:r>
                            </m:e>
                          </m:d>
                        </m:e>
                      </m:d>
                      <m:r>
                        <a:rPr lang="en-US" altLang="zh-TW" sz="2400" i="1">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𝐸</m:t>
                          </m:r>
                        </m:e>
                        <m:sub>
                          <m:r>
                            <a:rPr lang="en-US" altLang="zh-TW" sz="2400" i="1">
                              <a:solidFill>
                                <a:prstClr val="black"/>
                              </a:solidFill>
                              <a:latin typeface="Cambria Math" panose="02040503050406030204" pitchFamily="18" charset="0"/>
                            </a:rPr>
                            <m:t>𝑥</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𝑃</m:t>
                              </m:r>
                            </m:e>
                            <m:sub>
                              <m:r>
                                <a:rPr lang="en-US" altLang="zh-TW" sz="2400" i="1">
                                  <a:solidFill>
                                    <a:prstClr val="black"/>
                                  </a:solidFill>
                                  <a:latin typeface="Cambria Math" panose="02040503050406030204" pitchFamily="18" charset="0"/>
                                  <a:ea typeface="Cambria Math" panose="02040503050406030204" pitchFamily="18" charset="0"/>
                                </a:rPr>
                                <m:t>𝐺</m:t>
                              </m:r>
                            </m:sub>
                          </m:sSub>
                        </m:sub>
                      </m:sSub>
                      <m:d>
                        <m:dPr>
                          <m:begChr m:val="["/>
                          <m:endChr m:val="]"/>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𝑙𝑜𝑔</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rPr>
                                <m:t>𝐷</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𝑥</m:t>
                                  </m:r>
                                </m:e>
                              </m:d>
                            </m:e>
                          </m:d>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1" name="文字方塊 42">
                <a:extLst>
                  <a:ext uri="{FF2B5EF4-FFF2-40B4-BE49-F238E27FC236}">
                    <a16:creationId xmlns:a16="http://schemas.microsoft.com/office/drawing/2014/main" id="{1F4D08E0-5C02-A443-9AE0-B26841194E1D}"/>
                  </a:ext>
                </a:extLst>
              </p:cNvPr>
              <p:cNvSpPr txBox="1">
                <a:spLocks noRot="1" noChangeAspect="1" noMove="1" noResize="1" noEditPoints="1" noAdjustHandles="1" noChangeArrowheads="1" noChangeShapeType="1" noTextEdit="1"/>
              </p:cNvSpPr>
              <p:nvPr/>
            </p:nvSpPr>
            <p:spPr>
              <a:xfrm>
                <a:off x="626520" y="1173140"/>
                <a:ext cx="7169848" cy="430374"/>
              </a:xfrm>
              <a:prstGeom prst="rect">
                <a:avLst/>
              </a:prstGeom>
              <a:blipFill>
                <a:blip r:embed="rId4"/>
                <a:stretch>
                  <a:fillRect l="-353" b="-20000"/>
                </a:stretch>
              </a:blipFill>
            </p:spPr>
            <p:txBody>
              <a:bodyPr/>
              <a:lstStyle/>
              <a:p>
                <a:r>
                  <a:rPr lang="zh-CN" altLang="en-US">
                    <a:noFill/>
                  </a:rPr>
                  <a:t> </a:t>
                </a:r>
              </a:p>
            </p:txBody>
          </p:sp>
        </mc:Fallback>
      </mc:AlternateContent>
      <p:sp>
        <p:nvSpPr>
          <p:cNvPr id="23" name="內容版面配置區 2">
            <a:extLst>
              <a:ext uri="{FF2B5EF4-FFF2-40B4-BE49-F238E27FC236}">
                <a16:creationId xmlns:a16="http://schemas.microsoft.com/office/drawing/2014/main" id="{8780BBA0-6A00-5A43-97A9-7AC823B1418E}"/>
              </a:ext>
            </a:extLst>
          </p:cNvPr>
          <p:cNvSpPr txBox="1">
            <a:spLocks/>
          </p:cNvSpPr>
          <p:nvPr/>
        </p:nvSpPr>
        <p:spPr>
          <a:xfrm>
            <a:off x="626520" y="1747953"/>
            <a:ext cx="7886700" cy="4351338"/>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Given G, what is the optimal D* maximizing</a:t>
            </a:r>
          </a:p>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r>
              <a:rPr lang="en-US" altLang="zh-TW" dirty="0"/>
              <a:t>Given x, the optimal D* maximizing</a:t>
            </a:r>
            <a:endParaRPr lang="zh-TW" altLang="en-US" dirty="0"/>
          </a:p>
        </p:txBody>
      </p:sp>
      <mc:AlternateContent xmlns:mc="http://schemas.openxmlformats.org/markup-compatibility/2006" xmlns:a14="http://schemas.microsoft.com/office/drawing/2010/main">
        <mc:Choice Requires="a14">
          <p:sp>
            <p:nvSpPr>
              <p:cNvPr id="24" name="文字方塊 3">
                <a:extLst>
                  <a:ext uri="{FF2B5EF4-FFF2-40B4-BE49-F238E27FC236}">
                    <a16:creationId xmlns:a16="http://schemas.microsoft.com/office/drawing/2014/main" id="{6B371EFE-1A6E-CF4D-B5E5-8E08AB31A348}"/>
                  </a:ext>
                </a:extLst>
              </p:cNvPr>
              <p:cNvSpPr txBox="1"/>
              <p:nvPr/>
            </p:nvSpPr>
            <p:spPr>
              <a:xfrm>
                <a:off x="973291" y="2127623"/>
                <a:ext cx="6370847" cy="430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oMath>
                  </m:oMathPara>
                </a14:m>
                <a:endParaRPr lang="zh-TW" altLang="en-US" sz="2400" dirty="0"/>
              </a:p>
            </p:txBody>
          </p:sp>
        </mc:Choice>
        <mc:Fallback xmlns="">
          <p:sp>
            <p:nvSpPr>
              <p:cNvPr id="24" name="文字方塊 3">
                <a:extLst>
                  <a:ext uri="{FF2B5EF4-FFF2-40B4-BE49-F238E27FC236}">
                    <a16:creationId xmlns:a16="http://schemas.microsoft.com/office/drawing/2014/main" id="{6B371EFE-1A6E-CF4D-B5E5-8E08AB31A348}"/>
                  </a:ext>
                </a:extLst>
              </p:cNvPr>
              <p:cNvSpPr txBox="1">
                <a:spLocks noRot="1" noChangeAspect="1" noMove="1" noResize="1" noEditPoints="1" noAdjustHandles="1" noChangeArrowheads="1" noChangeShapeType="1" noTextEdit="1"/>
              </p:cNvSpPr>
              <p:nvPr/>
            </p:nvSpPr>
            <p:spPr>
              <a:xfrm>
                <a:off x="973291" y="2127623"/>
                <a:ext cx="6370847" cy="430374"/>
              </a:xfrm>
              <a:prstGeom prst="rect">
                <a:avLst/>
              </a:prstGeom>
              <a:blipFill>
                <a:blip r:embed="rId5"/>
                <a:stretch>
                  <a:fillRect l="-598"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字方塊 4">
                <a:extLst>
                  <a:ext uri="{FF2B5EF4-FFF2-40B4-BE49-F238E27FC236}">
                    <a16:creationId xmlns:a16="http://schemas.microsoft.com/office/drawing/2014/main" id="{D18CB5FA-3678-B544-A316-CFE20B254D11}"/>
                  </a:ext>
                </a:extLst>
              </p:cNvPr>
              <p:cNvSpPr txBox="1"/>
              <p:nvPr/>
            </p:nvSpPr>
            <p:spPr>
              <a:xfrm>
                <a:off x="1097835" y="4946226"/>
                <a:ext cx="6227218"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𝑑𝑎𝑡𝑎</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𝑃</m:t>
                          </m:r>
                        </m:e>
                        <m:sub>
                          <m:r>
                            <a:rPr lang="en-US" altLang="zh-TW" sz="2800" i="1">
                              <a:latin typeface="Cambria Math" panose="02040503050406030204" pitchFamily="18" charset="0"/>
                              <a:ea typeface="Cambria Math" panose="02040503050406030204" pitchFamily="18" charset="0"/>
                            </a:rPr>
                            <m:t>𝐺</m:t>
                          </m:r>
                        </m:sub>
                      </m:sSub>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𝑥</m:t>
                          </m:r>
                        </m:e>
                      </m:d>
                      <m:r>
                        <a:rPr lang="en-US" altLang="zh-TW" sz="2800" i="1">
                          <a:latin typeface="Cambria Math" panose="02040503050406030204" pitchFamily="18" charset="0"/>
                        </a:rPr>
                        <m:t>𝑙𝑜𝑔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xmlns="">
          <p:sp>
            <p:nvSpPr>
              <p:cNvPr id="25" name="文字方塊 4">
                <a:extLst>
                  <a:ext uri="{FF2B5EF4-FFF2-40B4-BE49-F238E27FC236}">
                    <a16:creationId xmlns:a16="http://schemas.microsoft.com/office/drawing/2014/main" id="{D18CB5FA-3678-B544-A316-CFE20B254D11}"/>
                  </a:ext>
                </a:extLst>
              </p:cNvPr>
              <p:cNvSpPr txBox="1">
                <a:spLocks noRot="1" noChangeAspect="1" noMove="1" noResize="1" noEditPoints="1" noAdjustHandles="1" noChangeArrowheads="1" noChangeShapeType="1" noTextEdit="1"/>
              </p:cNvSpPr>
              <p:nvPr/>
            </p:nvSpPr>
            <p:spPr>
              <a:xfrm>
                <a:off x="1097835" y="4946226"/>
                <a:ext cx="6227218" cy="486352"/>
              </a:xfrm>
              <a:prstGeom prst="rect">
                <a:avLst/>
              </a:prstGeom>
              <a:blipFill>
                <a:blip r:embed="rId6"/>
                <a:stretch>
                  <a:fillRect l="-610" b="-2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5">
                <a:extLst>
                  <a:ext uri="{FF2B5EF4-FFF2-40B4-BE49-F238E27FC236}">
                    <a16:creationId xmlns:a16="http://schemas.microsoft.com/office/drawing/2014/main" id="{F0FAEAD7-B3D0-9048-836C-E9AFEDEDFFAE}"/>
                  </a:ext>
                </a:extLst>
              </p:cNvPr>
              <p:cNvSpPr txBox="1"/>
              <p:nvPr/>
            </p:nvSpPr>
            <p:spPr>
              <a:xfrm>
                <a:off x="1248611" y="2615838"/>
                <a:ext cx="7075527" cy="970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r>
                            <a:rPr lang="zh-CN" altLang="en-US" sz="2400" b="0" i="1" smtClean="0">
                              <a:latin typeface="Cambria Math" panose="02040503050406030204" pitchFamily="18" charset="0"/>
                            </a:rPr>
                            <m:t> </m:t>
                          </m:r>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nary>
                      <m:r>
                        <a:rPr lang="en-US" altLang="zh-TW" sz="2400" i="1">
                          <a:latin typeface="Cambria Math" panose="02040503050406030204" pitchFamily="18" charset="0"/>
                          <a:ea typeface="Cambria Math" panose="02040503050406030204" pitchFamily="18" charset="0"/>
                        </a:rPr>
                        <m:t>𝑑𝑥</m:t>
                      </m:r>
                      <m:r>
                        <a:rPr lang="en-US" altLang="zh-TW" sz="2400" i="1">
                          <a:latin typeface="Cambria Math" panose="02040503050406030204" pitchFamily="18" charset="0"/>
                          <a:ea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r>
                            <a:rPr lang="zh-CN" altLang="en-US" sz="2400" b="0" i="1" smtClean="0">
                              <a:latin typeface="Cambria Math" panose="02040503050406030204" pitchFamily="18" charset="0"/>
                            </a:rPr>
                            <m:t> </m:t>
                          </m:r>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xmlns="">
          <p:sp>
            <p:nvSpPr>
              <p:cNvPr id="26" name="文字方塊 5">
                <a:extLst>
                  <a:ext uri="{FF2B5EF4-FFF2-40B4-BE49-F238E27FC236}">
                    <a16:creationId xmlns:a16="http://schemas.microsoft.com/office/drawing/2014/main" id="{F0FAEAD7-B3D0-9048-836C-E9AFEDEDFFAE}"/>
                  </a:ext>
                </a:extLst>
              </p:cNvPr>
              <p:cNvSpPr txBox="1">
                <a:spLocks noRot="1" noChangeAspect="1" noMove="1" noResize="1" noEditPoints="1" noAdjustHandles="1" noChangeArrowheads="1" noChangeShapeType="1" noTextEdit="1"/>
              </p:cNvSpPr>
              <p:nvPr/>
            </p:nvSpPr>
            <p:spPr>
              <a:xfrm>
                <a:off x="1248611" y="2615838"/>
                <a:ext cx="7075527" cy="970587"/>
              </a:xfrm>
              <a:prstGeom prst="rect">
                <a:avLst/>
              </a:prstGeom>
              <a:blipFill>
                <a:blip r:embed="rId7"/>
                <a:stretch>
                  <a:fillRect l="-13082" t="-157143" r="-358" b="-2168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字方塊 6">
                <a:extLst>
                  <a:ext uri="{FF2B5EF4-FFF2-40B4-BE49-F238E27FC236}">
                    <a16:creationId xmlns:a16="http://schemas.microsoft.com/office/drawing/2014/main" id="{4BBC4BEF-15E9-B847-9D61-C855B5FF4197}"/>
                  </a:ext>
                </a:extLst>
              </p:cNvPr>
              <p:cNvSpPr txBox="1"/>
              <p:nvPr/>
            </p:nvSpPr>
            <p:spPr>
              <a:xfrm>
                <a:off x="1248611" y="3588883"/>
                <a:ext cx="6539674" cy="970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r>
                            <a:rPr lang="zh-CN" altLang="en-US" sz="2400" b="0" i="1" smtClean="0">
                              <a:latin typeface="Cambria Math" panose="02040503050406030204" pitchFamily="18" charset="0"/>
                            </a:rPr>
                            <m:t> </m:t>
                          </m:r>
                        </m:sup>
                        <m:e>
                          <m:d>
                            <m:dPr>
                              <m:begChr m:val="["/>
                              <m:endChr m:val="]"/>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e>
                      </m:nary>
                      <m:r>
                        <a:rPr lang="en-US" altLang="zh-TW" sz="2400" i="1">
                          <a:latin typeface="Cambria Math" panose="02040503050406030204" pitchFamily="18" charset="0"/>
                          <a:ea typeface="Cambria Math" panose="02040503050406030204" pitchFamily="18" charset="0"/>
                        </a:rPr>
                        <m:t>𝑑</m:t>
                      </m:r>
                      <m:r>
                        <a:rPr lang="en-US" altLang="zh-TW" sz="2400" b="0" i="1" smtClean="0">
                          <a:latin typeface="Cambria Math" panose="02040503050406030204" pitchFamily="18" charset="0"/>
                          <a:ea typeface="Cambria Math" panose="02040503050406030204" pitchFamily="18" charset="0"/>
                        </a:rPr>
                        <m:t>𝑥</m:t>
                      </m:r>
                    </m:oMath>
                  </m:oMathPara>
                </a14:m>
                <a:endParaRPr lang="zh-TW" altLang="en-US" sz="2400" dirty="0"/>
              </a:p>
            </p:txBody>
          </p:sp>
        </mc:Choice>
        <mc:Fallback xmlns="">
          <p:sp>
            <p:nvSpPr>
              <p:cNvPr id="27" name="文字方塊 6">
                <a:extLst>
                  <a:ext uri="{FF2B5EF4-FFF2-40B4-BE49-F238E27FC236}">
                    <a16:creationId xmlns:a16="http://schemas.microsoft.com/office/drawing/2014/main" id="{4BBC4BEF-15E9-B847-9D61-C855B5FF4197}"/>
                  </a:ext>
                </a:extLst>
              </p:cNvPr>
              <p:cNvSpPr txBox="1">
                <a:spLocks noRot="1" noChangeAspect="1" noMove="1" noResize="1" noEditPoints="1" noAdjustHandles="1" noChangeArrowheads="1" noChangeShapeType="1" noTextEdit="1"/>
              </p:cNvSpPr>
              <p:nvPr/>
            </p:nvSpPr>
            <p:spPr>
              <a:xfrm>
                <a:off x="1248611" y="3588883"/>
                <a:ext cx="6539674" cy="970587"/>
              </a:xfrm>
              <a:prstGeom prst="rect">
                <a:avLst/>
              </a:prstGeom>
              <a:blipFill>
                <a:blip r:embed="rId8"/>
                <a:stretch>
                  <a:fillRect l="-14147" t="-157143" b="-215584"/>
                </a:stretch>
              </a:blipFill>
            </p:spPr>
            <p:txBody>
              <a:bodyPr/>
              <a:lstStyle/>
              <a:p>
                <a:r>
                  <a:rPr lang="zh-CN" altLang="en-US">
                    <a:noFill/>
                  </a:rPr>
                  <a:t> </a:t>
                </a:r>
              </a:p>
            </p:txBody>
          </p:sp>
        </mc:Fallback>
      </mc:AlternateContent>
      <p:sp>
        <p:nvSpPr>
          <p:cNvPr id="28" name="文字方塊 8">
            <a:extLst>
              <a:ext uri="{FF2B5EF4-FFF2-40B4-BE49-F238E27FC236}">
                <a16:creationId xmlns:a16="http://schemas.microsoft.com/office/drawing/2014/main" id="{E31E94AF-8FEA-B44B-AF7E-B4DA0E88D340}"/>
              </a:ext>
            </a:extLst>
          </p:cNvPr>
          <p:cNvSpPr txBox="1"/>
          <p:nvPr/>
        </p:nvSpPr>
        <p:spPr>
          <a:xfrm>
            <a:off x="5131057" y="4484561"/>
            <a:ext cx="5632174" cy="461665"/>
          </a:xfrm>
          <a:prstGeom prst="rect">
            <a:avLst/>
          </a:prstGeom>
          <a:noFill/>
        </p:spPr>
        <p:txBody>
          <a:bodyPr wrap="square" rtlCol="0">
            <a:spAutoFit/>
          </a:bodyPr>
          <a:lstStyle/>
          <a:p>
            <a:r>
              <a:rPr lang="en-US" altLang="zh-TW" sz="2400" dirty="0">
                <a:solidFill>
                  <a:srgbClr val="0000FF"/>
                </a:solidFill>
              </a:rPr>
              <a:t>Assume that D(x) can be any function</a:t>
            </a:r>
            <a:endParaRPr lang="zh-TW" altLang="en-US" sz="2400" dirty="0">
              <a:solidFill>
                <a:srgbClr val="0000FF"/>
              </a:solidFill>
            </a:endParaRPr>
          </a:p>
        </p:txBody>
      </p:sp>
      <p:cxnSp>
        <p:nvCxnSpPr>
          <p:cNvPr id="29" name="直线连接符 28">
            <a:extLst>
              <a:ext uri="{FF2B5EF4-FFF2-40B4-BE49-F238E27FC236}">
                <a16:creationId xmlns:a16="http://schemas.microsoft.com/office/drawing/2014/main" id="{952623E4-4D8C-3B4E-9F53-16E58A915900}"/>
              </a:ext>
            </a:extLst>
          </p:cNvPr>
          <p:cNvCxnSpPr>
            <a:cxnSpLocks/>
          </p:cNvCxnSpPr>
          <p:nvPr/>
        </p:nvCxnSpPr>
        <p:spPr>
          <a:xfrm>
            <a:off x="626520" y="1622331"/>
            <a:ext cx="7161765" cy="0"/>
          </a:xfrm>
          <a:prstGeom prst="line">
            <a:avLst/>
          </a:prstGeom>
          <a:ln w="31750"/>
        </p:spPr>
        <p:style>
          <a:lnRef idx="1">
            <a:schemeClr val="accent2"/>
          </a:lnRef>
          <a:fillRef idx="0">
            <a:schemeClr val="accent2"/>
          </a:fillRef>
          <a:effectRef idx="0">
            <a:schemeClr val="accent2"/>
          </a:effectRef>
          <a:fontRef idx="minor">
            <a:schemeClr val="tx1"/>
          </a:fontRef>
        </p:style>
      </p:cxnSp>
      <p:cxnSp>
        <p:nvCxnSpPr>
          <p:cNvPr id="30" name="直线连接符 29">
            <a:extLst>
              <a:ext uri="{FF2B5EF4-FFF2-40B4-BE49-F238E27FC236}">
                <a16:creationId xmlns:a16="http://schemas.microsoft.com/office/drawing/2014/main" id="{0AE74844-213F-C641-B0F6-F226A115D4DC}"/>
              </a:ext>
            </a:extLst>
          </p:cNvPr>
          <p:cNvCxnSpPr>
            <a:cxnSpLocks/>
          </p:cNvCxnSpPr>
          <p:nvPr/>
        </p:nvCxnSpPr>
        <p:spPr>
          <a:xfrm>
            <a:off x="1097835" y="5432578"/>
            <a:ext cx="6227218"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31" name="文字方塊 3">
            <a:extLst>
              <a:ext uri="{FF2B5EF4-FFF2-40B4-BE49-F238E27FC236}">
                <a16:creationId xmlns:a16="http://schemas.microsoft.com/office/drawing/2014/main" id="{CA840F62-E732-B64D-B26E-80393B900B5F}"/>
              </a:ext>
            </a:extLst>
          </p:cNvPr>
          <p:cNvSpPr txBox="1"/>
          <p:nvPr/>
        </p:nvSpPr>
        <p:spPr>
          <a:xfrm>
            <a:off x="1397505" y="5406794"/>
            <a:ext cx="609600" cy="461665"/>
          </a:xfrm>
          <a:prstGeom prst="rect">
            <a:avLst/>
          </a:prstGeom>
          <a:noFill/>
        </p:spPr>
        <p:txBody>
          <a:bodyPr wrap="square" rtlCol="0">
            <a:spAutoFit/>
          </a:bodyPr>
          <a:lstStyle/>
          <a:p>
            <a:pPr algn="ctr"/>
            <a:r>
              <a:rPr lang="en-US" altLang="zh-TW" sz="2400" dirty="0">
                <a:solidFill>
                  <a:srgbClr val="0000FF"/>
                </a:solidFill>
              </a:rPr>
              <a:t>a</a:t>
            </a:r>
            <a:endParaRPr lang="zh-TW" altLang="en-US" sz="2400" dirty="0">
              <a:solidFill>
                <a:srgbClr val="0000FF"/>
              </a:solidFill>
            </a:endParaRPr>
          </a:p>
        </p:txBody>
      </p:sp>
      <p:sp>
        <p:nvSpPr>
          <p:cNvPr id="33" name="文字方塊 15">
            <a:extLst>
              <a:ext uri="{FF2B5EF4-FFF2-40B4-BE49-F238E27FC236}">
                <a16:creationId xmlns:a16="http://schemas.microsoft.com/office/drawing/2014/main" id="{E5846307-D1D4-F34A-94CF-7EF429AD8DC1}"/>
              </a:ext>
            </a:extLst>
          </p:cNvPr>
          <p:cNvSpPr txBox="1"/>
          <p:nvPr/>
        </p:nvSpPr>
        <p:spPr>
          <a:xfrm>
            <a:off x="2632362" y="5426290"/>
            <a:ext cx="609600" cy="461665"/>
          </a:xfrm>
          <a:prstGeom prst="rect">
            <a:avLst/>
          </a:prstGeom>
          <a:noFill/>
        </p:spPr>
        <p:txBody>
          <a:bodyPr wrap="square" rtlCol="0">
            <a:spAutoFit/>
          </a:bodyPr>
          <a:lstStyle/>
          <a:p>
            <a:pPr algn="ctr"/>
            <a:r>
              <a:rPr lang="en-US" altLang="zh-TW" sz="2400" dirty="0">
                <a:solidFill>
                  <a:srgbClr val="0000FF"/>
                </a:solidFill>
              </a:rPr>
              <a:t>D</a:t>
            </a:r>
            <a:endParaRPr lang="zh-TW" altLang="en-US" sz="2400" dirty="0">
              <a:solidFill>
                <a:srgbClr val="0000FF"/>
              </a:solidFill>
            </a:endParaRPr>
          </a:p>
        </p:txBody>
      </p:sp>
      <p:sp>
        <p:nvSpPr>
          <p:cNvPr id="34" name="文字方塊 16">
            <a:extLst>
              <a:ext uri="{FF2B5EF4-FFF2-40B4-BE49-F238E27FC236}">
                <a16:creationId xmlns:a16="http://schemas.microsoft.com/office/drawing/2014/main" id="{E74194A3-78F5-AC47-9EAF-14C7CC11D7F9}"/>
              </a:ext>
            </a:extLst>
          </p:cNvPr>
          <p:cNvSpPr txBox="1"/>
          <p:nvPr/>
        </p:nvSpPr>
        <p:spPr>
          <a:xfrm>
            <a:off x="4337934" y="5406794"/>
            <a:ext cx="609600" cy="461665"/>
          </a:xfrm>
          <a:prstGeom prst="rect">
            <a:avLst/>
          </a:prstGeom>
          <a:noFill/>
        </p:spPr>
        <p:txBody>
          <a:bodyPr wrap="square" rtlCol="0">
            <a:spAutoFit/>
          </a:bodyPr>
          <a:lstStyle/>
          <a:p>
            <a:pPr algn="ctr"/>
            <a:r>
              <a:rPr lang="en-US" altLang="zh-TW" sz="2400" dirty="0">
                <a:solidFill>
                  <a:srgbClr val="0000FF"/>
                </a:solidFill>
              </a:rPr>
              <a:t>b</a:t>
            </a:r>
            <a:endParaRPr lang="zh-TW" altLang="en-US" sz="2400" dirty="0">
              <a:solidFill>
                <a:srgbClr val="0000FF"/>
              </a:solidFill>
            </a:endParaRPr>
          </a:p>
        </p:txBody>
      </p:sp>
      <p:sp>
        <p:nvSpPr>
          <p:cNvPr id="35" name="文字方塊 17">
            <a:extLst>
              <a:ext uri="{FF2B5EF4-FFF2-40B4-BE49-F238E27FC236}">
                <a16:creationId xmlns:a16="http://schemas.microsoft.com/office/drawing/2014/main" id="{F9F2CCD4-A9BB-204A-9C84-437B9E05E77C}"/>
              </a:ext>
            </a:extLst>
          </p:cNvPr>
          <p:cNvSpPr txBox="1"/>
          <p:nvPr/>
        </p:nvSpPr>
        <p:spPr>
          <a:xfrm>
            <a:off x="6096000" y="5412483"/>
            <a:ext cx="609600" cy="461665"/>
          </a:xfrm>
          <a:prstGeom prst="rect">
            <a:avLst/>
          </a:prstGeom>
          <a:noFill/>
        </p:spPr>
        <p:txBody>
          <a:bodyPr wrap="square" rtlCol="0">
            <a:spAutoFit/>
          </a:bodyPr>
          <a:lstStyle/>
          <a:p>
            <a:pPr algn="ctr"/>
            <a:r>
              <a:rPr lang="en-US" altLang="zh-TW" sz="2400" dirty="0">
                <a:solidFill>
                  <a:srgbClr val="0000FF"/>
                </a:solidFill>
              </a:rPr>
              <a:t>D</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37" name="文字方塊 4">
                <a:extLst>
                  <a:ext uri="{FF2B5EF4-FFF2-40B4-BE49-F238E27FC236}">
                    <a16:creationId xmlns:a16="http://schemas.microsoft.com/office/drawing/2014/main" id="{D10C3EE2-132E-F747-AAC5-BCD08FEFD0DC}"/>
                  </a:ext>
                </a:extLst>
              </p:cNvPr>
              <p:cNvSpPr txBox="1"/>
              <p:nvPr/>
            </p:nvSpPr>
            <p:spPr>
              <a:xfrm>
                <a:off x="8034758" y="5090665"/>
                <a:ext cx="40892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b="0" i="0" dirty="0" smtClean="0">
                          <a:latin typeface="Cambria Math" panose="02040503050406030204" pitchFamily="18" charset="0"/>
                          <a:ea typeface="Cambria Math" panose="02040503050406030204" pitchFamily="18" charset="0"/>
                        </a:rPr>
                        <m:t>f</m:t>
                      </m:r>
                      <m:d>
                        <m:dPr>
                          <m:ctrlPr>
                            <a:rPr lang="en-US" altLang="zh-TW" sz="2400" b="0" i="1" dirty="0" smtClean="0">
                              <a:latin typeface="Cambria Math" panose="02040503050406030204" pitchFamily="18" charset="0"/>
                              <a:ea typeface="Cambria Math" panose="02040503050406030204" pitchFamily="18" charset="0"/>
                            </a:rPr>
                          </m:ctrlPr>
                        </m:dPr>
                        <m:e>
                          <m:r>
                            <a:rPr lang="en-US" altLang="zh-TW" sz="2400" b="0" i="1" dirty="0" smtClean="0">
                              <a:latin typeface="Cambria Math" panose="02040503050406030204" pitchFamily="18" charset="0"/>
                              <a:ea typeface="Cambria Math" panose="02040503050406030204" pitchFamily="18" charset="0"/>
                            </a:rPr>
                            <m:t>𝐷</m:t>
                          </m:r>
                        </m:e>
                      </m:d>
                      <m:r>
                        <a:rPr lang="en-US" altLang="zh-TW" sz="2400" b="0" i="0" dirty="0" smtClean="0">
                          <a:latin typeface="Cambria Math" panose="02040503050406030204" pitchFamily="18" charset="0"/>
                          <a:ea typeface="Cambria Math" panose="02040503050406030204" pitchFamily="18" charset="0"/>
                        </a:rPr>
                        <m:t>=</m:t>
                      </m:r>
                      <m:r>
                        <m:rPr>
                          <m:sty m:val="p"/>
                        </m:rPr>
                        <a:rPr lang="en-US" altLang="zh-TW" sz="2400" dirty="0" smtClean="0">
                          <a:latin typeface="Cambria Math" panose="02040503050406030204" pitchFamily="18" charset="0"/>
                          <a:ea typeface="Cambria Math" panose="02040503050406030204" pitchFamily="18" charset="0"/>
                        </a:rPr>
                        <m:t>a</m:t>
                      </m:r>
                      <m:r>
                        <a:rPr lang="en-US" altLang="zh-TW" sz="2400" b="0" i="1" smtClean="0">
                          <a:latin typeface="Cambria Math" panose="02040503050406030204" pitchFamily="18" charset="0"/>
                          <a:ea typeface="Cambria Math" panose="02040503050406030204" pitchFamily="18" charset="0"/>
                        </a:rPr>
                        <m:t>𝑙𝑜𝑔</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𝑏𝑙𝑜𝑔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b="0" i="1" smtClean="0">
                              <a:latin typeface="Cambria Math" panose="02040503050406030204" pitchFamily="18" charset="0"/>
                            </a:rPr>
                            <m:t>𝐷</m:t>
                          </m:r>
                        </m:e>
                      </m:d>
                    </m:oMath>
                  </m:oMathPara>
                </a14:m>
                <a:endParaRPr lang="zh-TW" altLang="en-US" sz="2400" dirty="0"/>
              </a:p>
            </p:txBody>
          </p:sp>
        </mc:Choice>
        <mc:Fallback xmlns="">
          <p:sp>
            <p:nvSpPr>
              <p:cNvPr id="37" name="文字方塊 4">
                <a:extLst>
                  <a:ext uri="{FF2B5EF4-FFF2-40B4-BE49-F238E27FC236}">
                    <a16:creationId xmlns:a16="http://schemas.microsoft.com/office/drawing/2014/main" id="{D10C3EE2-132E-F747-AAC5-BCD08FEFD0DC}"/>
                  </a:ext>
                </a:extLst>
              </p:cNvPr>
              <p:cNvSpPr txBox="1">
                <a:spLocks noRot="1" noChangeAspect="1" noMove="1" noResize="1" noEditPoints="1" noAdjustHandles="1" noChangeArrowheads="1" noChangeShapeType="1" noTextEdit="1"/>
              </p:cNvSpPr>
              <p:nvPr/>
            </p:nvSpPr>
            <p:spPr>
              <a:xfrm>
                <a:off x="8034758" y="5090665"/>
                <a:ext cx="4089261" cy="369332"/>
              </a:xfrm>
              <a:prstGeom prst="rect">
                <a:avLst/>
              </a:prstGeom>
              <a:blipFill>
                <a:blip r:embed="rId9"/>
                <a:stretch>
                  <a:fillRect l="-1858" b="-33333"/>
                </a:stretch>
              </a:blipFill>
            </p:spPr>
            <p:txBody>
              <a:bodyPr/>
              <a:lstStyle/>
              <a:p>
                <a:r>
                  <a:rPr lang="zh-CN" altLang="en-US">
                    <a:noFill/>
                  </a:rPr>
                  <a:t> </a:t>
                </a:r>
              </a:p>
            </p:txBody>
          </p:sp>
        </mc:Fallback>
      </mc:AlternateContent>
      <p:sp>
        <p:nvSpPr>
          <p:cNvPr id="7" name="右箭头 6">
            <a:extLst>
              <a:ext uri="{FF2B5EF4-FFF2-40B4-BE49-F238E27FC236}">
                <a16:creationId xmlns:a16="http://schemas.microsoft.com/office/drawing/2014/main" id="{5D1ADD08-6C8D-E540-8DED-6FEE6B263987}"/>
              </a:ext>
            </a:extLst>
          </p:cNvPr>
          <p:cNvSpPr/>
          <p:nvPr/>
        </p:nvSpPr>
        <p:spPr>
          <a:xfrm>
            <a:off x="7498058" y="5227266"/>
            <a:ext cx="375466" cy="165170"/>
          </a:xfrm>
          <a:prstGeom prst="rightArrow">
            <a:avLst/>
          </a:prstGeom>
          <a:solidFill>
            <a:srgbClr val="394479"/>
          </a:solidFill>
          <a:ln>
            <a:solidFill>
              <a:srgbClr val="394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右箭头 37">
            <a:extLst>
              <a:ext uri="{FF2B5EF4-FFF2-40B4-BE49-F238E27FC236}">
                <a16:creationId xmlns:a16="http://schemas.microsoft.com/office/drawing/2014/main" id="{F32BF808-73A4-434F-BABD-D6BA634F5ABD}"/>
              </a:ext>
            </a:extLst>
          </p:cNvPr>
          <p:cNvSpPr/>
          <p:nvPr/>
        </p:nvSpPr>
        <p:spPr>
          <a:xfrm rot="16200000">
            <a:off x="10937181" y="4678143"/>
            <a:ext cx="375466" cy="165170"/>
          </a:xfrm>
          <a:prstGeom prst="rightArrow">
            <a:avLst/>
          </a:prstGeom>
          <a:solidFill>
            <a:srgbClr val="394479"/>
          </a:solidFill>
          <a:ln>
            <a:solidFill>
              <a:srgbClr val="394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39" name="文字方塊 11">
                <a:extLst>
                  <a:ext uri="{FF2B5EF4-FFF2-40B4-BE49-F238E27FC236}">
                    <a16:creationId xmlns:a16="http://schemas.microsoft.com/office/drawing/2014/main" id="{898A2956-E2E1-C849-A078-D80772236AB5}"/>
                  </a:ext>
                </a:extLst>
              </p:cNvPr>
              <p:cNvSpPr txBox="1"/>
              <p:nvPr/>
            </p:nvSpPr>
            <p:spPr>
              <a:xfrm>
                <a:off x="9866613" y="3716143"/>
                <a:ext cx="1531638"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r>
                            <a:rPr lang="en-US" altLang="zh-TW" sz="2400" b="0" i="1" dirty="0" smtClean="0">
                              <a:latin typeface="Cambria Math" panose="02040503050406030204" pitchFamily="18" charset="0"/>
                              <a:ea typeface="Cambria Math" panose="02040503050406030204" pitchFamily="18" charset="0"/>
                            </a:rPr>
                            <m:t>𝑎</m:t>
                          </m:r>
                        </m:num>
                        <m:den>
                          <m:r>
                            <a:rPr lang="en-US" altLang="zh-TW" sz="2400" b="0" i="1" dirty="0" smtClean="0">
                              <a:latin typeface="Cambria Math" panose="02040503050406030204" pitchFamily="18" charset="0"/>
                              <a:ea typeface="Cambria Math" panose="02040503050406030204" pitchFamily="18" charset="0"/>
                            </a:rPr>
                            <m:t>𝑎</m:t>
                          </m:r>
                          <m:r>
                            <a:rPr lang="en-US" altLang="zh-TW" sz="2400" b="0" i="1" dirty="0" smtClean="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𝑏</m:t>
                          </m:r>
                        </m:den>
                      </m:f>
                    </m:oMath>
                  </m:oMathPara>
                </a14:m>
                <a:endParaRPr lang="zh-TW" altLang="en-US" sz="2400" dirty="0"/>
              </a:p>
            </p:txBody>
          </p:sp>
        </mc:Choice>
        <mc:Fallback xmlns="">
          <p:sp>
            <p:nvSpPr>
              <p:cNvPr id="39" name="文字方塊 11">
                <a:extLst>
                  <a:ext uri="{FF2B5EF4-FFF2-40B4-BE49-F238E27FC236}">
                    <a16:creationId xmlns:a16="http://schemas.microsoft.com/office/drawing/2014/main" id="{898A2956-E2E1-C849-A078-D80772236AB5}"/>
                  </a:ext>
                </a:extLst>
              </p:cNvPr>
              <p:cNvSpPr txBox="1">
                <a:spLocks noRot="1" noChangeAspect="1" noMove="1" noResize="1" noEditPoints="1" noAdjustHandles="1" noChangeArrowheads="1" noChangeShapeType="1" noTextEdit="1"/>
              </p:cNvSpPr>
              <p:nvPr/>
            </p:nvSpPr>
            <p:spPr>
              <a:xfrm>
                <a:off x="9866613" y="3716143"/>
                <a:ext cx="1531638" cy="638701"/>
              </a:xfrm>
              <a:prstGeom prst="rect">
                <a:avLst/>
              </a:prstGeom>
              <a:blipFill>
                <a:blip r:embed="rId10"/>
                <a:stretch>
                  <a:fillRect l="-4098" r="-3279" b="-13725"/>
                </a:stretch>
              </a:blipFill>
            </p:spPr>
            <p:txBody>
              <a:bodyPr/>
              <a:lstStyle/>
              <a:p>
                <a:r>
                  <a:rPr lang="zh-CN" altLang="en-US">
                    <a:noFill/>
                  </a:rPr>
                  <a:t> </a:t>
                </a:r>
              </a:p>
            </p:txBody>
          </p:sp>
        </mc:Fallback>
      </mc:AlternateContent>
      <p:sp>
        <p:nvSpPr>
          <p:cNvPr id="40" name="文字方塊 18">
            <a:extLst>
              <a:ext uri="{FF2B5EF4-FFF2-40B4-BE49-F238E27FC236}">
                <a16:creationId xmlns:a16="http://schemas.microsoft.com/office/drawing/2014/main" id="{48BB58A0-398E-554B-902A-E77C6B4818A6}"/>
              </a:ext>
            </a:extLst>
          </p:cNvPr>
          <p:cNvSpPr txBox="1"/>
          <p:nvPr/>
        </p:nvSpPr>
        <p:spPr>
          <a:xfrm>
            <a:off x="9135311" y="3804660"/>
            <a:ext cx="795548" cy="461665"/>
          </a:xfrm>
          <a:prstGeom prst="rect">
            <a:avLst/>
          </a:prstGeom>
          <a:noFill/>
        </p:spPr>
        <p:txBody>
          <a:bodyPr wrap="square" rtlCol="0">
            <a:spAutoFit/>
          </a:bodyPr>
          <a:lstStyle/>
          <a:p>
            <a:pPr algn="ctr"/>
            <a:r>
              <a:rPr lang="en-US" altLang="zh-TW" sz="2400" dirty="0">
                <a:solidFill>
                  <a:srgbClr val="FF0000"/>
                </a:solidFill>
              </a:rPr>
              <a:t>0 &lt;</a:t>
            </a:r>
            <a:endParaRPr lang="zh-TW" altLang="en-US" sz="2400" dirty="0">
              <a:solidFill>
                <a:srgbClr val="FF0000"/>
              </a:solidFill>
            </a:endParaRPr>
          </a:p>
        </p:txBody>
      </p:sp>
      <p:sp>
        <p:nvSpPr>
          <p:cNvPr id="41" name="文字方塊 18">
            <a:extLst>
              <a:ext uri="{FF2B5EF4-FFF2-40B4-BE49-F238E27FC236}">
                <a16:creationId xmlns:a16="http://schemas.microsoft.com/office/drawing/2014/main" id="{350117CC-78AA-E549-9135-12B21A1BFCBB}"/>
              </a:ext>
            </a:extLst>
          </p:cNvPr>
          <p:cNvSpPr txBox="1"/>
          <p:nvPr/>
        </p:nvSpPr>
        <p:spPr>
          <a:xfrm>
            <a:off x="11276138" y="3804660"/>
            <a:ext cx="93615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dirty="0">
                <a:solidFill>
                  <a:srgbClr val="FF0000"/>
                </a:solidFill>
              </a:rPr>
              <a:t> &lt;</a:t>
            </a:r>
            <a:r>
              <a:rPr lang="zh-CN" altLang="en-US" sz="2400" dirty="0">
                <a:solidFill>
                  <a:srgbClr val="FF0000"/>
                </a:solidFill>
              </a:rPr>
              <a:t> </a:t>
            </a:r>
            <a:r>
              <a:rPr lang="en-US" altLang="zh-CN" sz="2400" dirty="0">
                <a:solidFill>
                  <a:srgbClr val="FF0000"/>
                </a:solidFill>
              </a:rPr>
              <a:t>1</a:t>
            </a:r>
            <a:r>
              <a:rPr lang="zh-CN" altLang="en-US" sz="2400" dirty="0">
                <a:solidFill>
                  <a:srgbClr val="FF0000"/>
                </a:solidFill>
              </a:rPr>
              <a:t> </a:t>
            </a:r>
            <a:endParaRPr lang="zh-TW" altLang="en-US" sz="2400" dirty="0">
              <a:solidFill>
                <a:srgbClr val="FF0000"/>
              </a:solidFill>
            </a:endParaRPr>
          </a:p>
        </p:txBody>
      </p:sp>
      <p:cxnSp>
        <p:nvCxnSpPr>
          <p:cNvPr id="42" name="直线连接符 41">
            <a:extLst>
              <a:ext uri="{FF2B5EF4-FFF2-40B4-BE49-F238E27FC236}">
                <a16:creationId xmlns:a16="http://schemas.microsoft.com/office/drawing/2014/main" id="{286AD0F4-4DAB-DC4F-987A-131626E0B419}"/>
              </a:ext>
            </a:extLst>
          </p:cNvPr>
          <p:cNvCxnSpPr>
            <a:cxnSpLocks/>
          </p:cNvCxnSpPr>
          <p:nvPr/>
        </p:nvCxnSpPr>
        <p:spPr>
          <a:xfrm>
            <a:off x="9355873" y="4460476"/>
            <a:ext cx="2707431" cy="0"/>
          </a:xfrm>
          <a:prstGeom prst="line">
            <a:avLst/>
          </a:prstGeom>
          <a:ln w="31750"/>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070FD27E-671B-5147-8AE0-B860D9AACB3F}"/>
              </a:ext>
            </a:extLst>
          </p:cNvPr>
          <p:cNvSpPr txBox="1"/>
          <p:nvPr/>
        </p:nvSpPr>
        <p:spPr>
          <a:xfrm>
            <a:off x="9355873" y="3468029"/>
            <a:ext cx="2486722" cy="369332"/>
          </a:xfrm>
          <a:prstGeom prst="rect">
            <a:avLst/>
          </a:prstGeom>
          <a:noFill/>
        </p:spPr>
        <p:txBody>
          <a:bodyPr wrap="square" rtlCol="0">
            <a:spAutoFit/>
          </a:bodyPr>
          <a:lstStyle/>
          <a:p>
            <a:r>
              <a:rPr kumimoji="1" lang="zh-CN" altLang="en-US" dirty="0"/>
              <a:t>代入求极大值 </a:t>
            </a:r>
          </a:p>
        </p:txBody>
      </p:sp>
    </p:spTree>
    <p:extLst>
      <p:ext uri="{BB962C8B-B14F-4D97-AF65-F5344CB8AC3E}">
        <p14:creationId xmlns:p14="http://schemas.microsoft.com/office/powerpoint/2010/main" val="913109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zh-CN" altLang="en-US" sz="2800" dirty="0">
                    <a:latin typeface="+mn-ea"/>
                    <a:ea typeface="+mn-ea"/>
                  </a:rPr>
                  <a:t>附录 </a:t>
                </a:r>
                <a:r>
                  <a:rPr lang="en-US" altLang="zh-CN" sz="2800" dirty="0">
                    <a:latin typeface="+mn-ea"/>
                  </a:rPr>
                  <a:t>B</a:t>
                </a:r>
                <a:r>
                  <a:rPr lang="zh-CN" altLang="en-US" sz="2800" dirty="0">
                    <a:latin typeface="+mn-ea"/>
                  </a:rPr>
                  <a:t> ： </a:t>
                </a:r>
                <a14:m>
                  <m:oMath xmlns:m="http://schemas.openxmlformats.org/officeDocument/2006/math">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b="0">
                                <a:latin typeface="Cambria Math" panose="02040503050406030204" pitchFamily="18" charset="0"/>
                              </a:rPr>
                              <m:t>max</m:t>
                            </m:r>
                          </m:e>
                          <m:lim>
                            <m:r>
                              <a:rPr lang="en-US" altLang="zh-TW" sz="2800" b="0" i="1">
                                <a:latin typeface="Cambria Math" panose="02040503050406030204" pitchFamily="18" charset="0"/>
                              </a:rPr>
                              <m:t>𝐷</m:t>
                            </m:r>
                          </m:lim>
                        </m:limLow>
                      </m:fName>
                      <m:e>
                        <m:r>
                          <a:rPr lang="en-US" altLang="zh-TW" sz="2800" b="0" i="1">
                            <a:latin typeface="Cambria Math" panose="02040503050406030204" pitchFamily="18" charset="0"/>
                          </a:rPr>
                          <m:t>𝑉</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𝐷</m:t>
                            </m:r>
                            <m:r>
                              <a:rPr lang="en-US" altLang="zh-TW" sz="2800" b="0" i="1">
                                <a:latin typeface="Cambria Math" panose="02040503050406030204" pitchFamily="18" charset="0"/>
                              </a:rPr>
                              <m:t>,</m:t>
                            </m:r>
                            <m:r>
                              <a:rPr lang="en-US" altLang="zh-TW" sz="2800" b="0" i="1">
                                <a:latin typeface="Cambria Math" panose="02040503050406030204" pitchFamily="18" charset="0"/>
                              </a:rPr>
                              <m:t>𝐺</m:t>
                            </m:r>
                          </m:e>
                        </m:d>
                        <m:r>
                          <a:rPr lang="en-US" altLang="zh-CN" sz="2800" b="0" i="1">
                            <a:latin typeface="Cambria Math" panose="02040503050406030204" pitchFamily="18" charset="0"/>
                          </a:rPr>
                          <m:t>=</m:t>
                        </m:r>
                        <m:r>
                          <a:rPr lang="en-US" altLang="zh-CN" sz="2800" b="0" i="1">
                            <a:latin typeface="Cambria Math" panose="02040503050406030204" pitchFamily="18" charset="0"/>
                          </a:rPr>
                          <m:t>𝐽𝑆</m:t>
                        </m:r>
                        <m:r>
                          <a:rPr lang="zh-CN" altLang="en-US" sz="2800" b="0" i="1">
                            <a:latin typeface="Cambria Math" panose="02040503050406030204" pitchFamily="18" charset="0"/>
                          </a:rPr>
                          <m:t> </m:t>
                        </m:r>
                        <m:r>
                          <m:rPr>
                            <m:sty m:val="p"/>
                          </m:rPr>
                          <a:rPr lang="en-US" altLang="zh-CN" sz="2800" b="0" i="1">
                            <a:latin typeface="Cambria Math" panose="02040503050406030204" pitchFamily="18" charset="0"/>
                          </a:rPr>
                          <m:t>divergence</m:t>
                        </m:r>
                        <m:r>
                          <a:rPr lang="zh-CN" altLang="en-US" sz="2800" b="0" i="1">
                            <a:latin typeface="Cambria Math" panose="02040503050406030204" pitchFamily="18" charset="0"/>
                          </a:rPr>
                          <m:t> </m:t>
                        </m:r>
                      </m:e>
                    </m:func>
                  </m:oMath>
                </a14:m>
                <a:endParaRPr lang="zh-CN" altLang="en-US" sz="2800" dirty="0">
                  <a:latin typeface="+mn-ea"/>
                  <a:ea typeface="+mn-ea"/>
                </a:endParaRPr>
              </a:p>
            </p:txBody>
          </p:sp>
        </mc:Choice>
        <mc:Fallback xmlns="">
          <p:sp>
            <p:nvSpPr>
              <p:cNvPr id="5" name="标题 1">
                <a:extLst>
                  <a:ext uri="{FF2B5EF4-FFF2-40B4-BE49-F238E27FC236}">
                    <a16:creationId xmlns:a16="http://schemas.microsoft.com/office/drawing/2014/main" id="{4EE14436-3717-494B-B171-E38EC484AAE9}"/>
                  </a:ext>
                </a:extLst>
              </p:cNvPr>
              <p:cNvSpPr txBox="1">
                <a:spLocks noRot="1" noChangeAspect="1" noMove="1" noResize="1" noEditPoints="1" noAdjustHandles="1" noChangeArrowheads="1" noChangeShapeType="1" noTextEdit="1"/>
              </p:cNvSpPr>
              <p:nvPr/>
            </p:nvSpPr>
            <p:spPr>
              <a:xfrm>
                <a:off x="547688" y="1"/>
                <a:ext cx="10850563" cy="1028700"/>
              </a:xfrm>
              <a:prstGeom prst="rect">
                <a:avLst/>
              </a:prstGeom>
              <a:blipFill>
                <a:blip r:embed="rId3"/>
                <a:stretch>
                  <a:fillRect l="-1051"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6">
                <a:extLst>
                  <a:ext uri="{FF2B5EF4-FFF2-40B4-BE49-F238E27FC236}">
                    <a16:creationId xmlns:a16="http://schemas.microsoft.com/office/drawing/2014/main" id="{52C2716F-9A36-6D49-A69D-81571ED030E3}"/>
                  </a:ext>
                </a:extLst>
              </p:cNvPr>
              <p:cNvSpPr txBox="1"/>
              <p:nvPr/>
            </p:nvSpPr>
            <p:spPr>
              <a:xfrm>
                <a:off x="8530683" y="1121005"/>
                <a:ext cx="3493392" cy="779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𝐷</m:t>
                          </m:r>
                        </m:e>
                        <m:sup>
                          <m:r>
                            <a:rPr lang="en-US" altLang="zh-TW" sz="2400" i="1" dirty="0">
                              <a:latin typeface="Cambria Math" panose="02040503050406030204" pitchFamily="18" charset="0"/>
                              <a:ea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f>
                        <m:fPr>
                          <m:ctrlPr>
                            <a:rPr lang="en-US" altLang="zh-TW" sz="2400" b="0" i="1" dirty="0"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b="0" i="1" dirty="0"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oMath>
                  </m:oMathPara>
                </a14:m>
                <a:endParaRPr lang="zh-TW" altLang="en-US" sz="2400" dirty="0"/>
              </a:p>
            </p:txBody>
          </p:sp>
        </mc:Choice>
        <mc:Fallback xmlns="">
          <p:sp>
            <p:nvSpPr>
              <p:cNvPr id="21" name="文字方塊 26">
                <a:extLst>
                  <a:ext uri="{FF2B5EF4-FFF2-40B4-BE49-F238E27FC236}">
                    <a16:creationId xmlns:a16="http://schemas.microsoft.com/office/drawing/2014/main" id="{52C2716F-9A36-6D49-A69D-81571ED030E3}"/>
                  </a:ext>
                </a:extLst>
              </p:cNvPr>
              <p:cNvSpPr txBox="1">
                <a:spLocks noRot="1" noChangeAspect="1" noMove="1" noResize="1" noEditPoints="1" noAdjustHandles="1" noChangeArrowheads="1" noChangeShapeType="1" noTextEdit="1"/>
              </p:cNvSpPr>
              <p:nvPr/>
            </p:nvSpPr>
            <p:spPr>
              <a:xfrm>
                <a:off x="8530683" y="1121005"/>
                <a:ext cx="3493392" cy="779572"/>
              </a:xfrm>
              <a:prstGeom prst="rect">
                <a:avLst/>
              </a:prstGeom>
              <a:blipFill>
                <a:blip r:embed="rId4"/>
                <a:stretch>
                  <a:fillRect l="-1818"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42">
                <a:extLst>
                  <a:ext uri="{FF2B5EF4-FFF2-40B4-BE49-F238E27FC236}">
                    <a16:creationId xmlns:a16="http://schemas.microsoft.com/office/drawing/2014/main" id="{1F4D08E0-5C02-A443-9AE0-B26841194E1D}"/>
                  </a:ext>
                </a:extLst>
              </p:cNvPr>
              <p:cNvSpPr txBox="1"/>
              <p:nvPr/>
            </p:nvSpPr>
            <p:spPr>
              <a:xfrm>
                <a:off x="680881" y="1121318"/>
                <a:ext cx="7169848" cy="430374"/>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14:m>
                  <m:oMathPara xmlns:m="http://schemas.openxmlformats.org/officeDocument/2006/math">
                    <m:oMathParaPr>
                      <m:jc m:val="centerGroup"/>
                    </m:oMathParaPr>
                    <m:oMath xmlns:m="http://schemas.openxmlformats.org/officeDocument/2006/math">
                      <m:r>
                        <a:rPr lang="en-US" altLang="zh-TW" sz="2400" i="1" smtClean="0">
                          <a:solidFill>
                            <a:prstClr val="black"/>
                          </a:solidFill>
                          <a:latin typeface="Cambria Math" panose="02040503050406030204" pitchFamily="18" charset="0"/>
                        </a:rPr>
                        <m:t>𝑉</m:t>
                      </m:r>
                      <m:d>
                        <m:dPr>
                          <m:ctrlPr>
                            <a:rPr lang="en-US" altLang="zh-TW" sz="2400" i="1" smtClean="0">
                              <a:solidFill>
                                <a:prstClr val="black"/>
                              </a:solidFill>
                              <a:latin typeface="Cambria Math" panose="02040503050406030204" pitchFamily="18" charset="0"/>
                            </a:rPr>
                          </m:ctrlPr>
                        </m:dPr>
                        <m:e>
                          <m:r>
                            <a:rPr lang="en-US" altLang="zh-TW" sz="2400" i="1" smtClean="0">
                              <a:solidFill>
                                <a:prstClr val="black"/>
                              </a:solidFill>
                              <a:latin typeface="Cambria Math" panose="02040503050406030204" pitchFamily="18" charset="0"/>
                            </a:rPr>
                            <m:t>𝐺</m:t>
                          </m:r>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𝐷</m:t>
                          </m:r>
                        </m:e>
                      </m:d>
                      <m:r>
                        <a:rPr lang="en-US" altLang="zh-TW" sz="2400" i="1" smtClean="0">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𝐸</m:t>
                          </m:r>
                        </m:e>
                        <m:sub>
                          <m:r>
                            <a:rPr lang="en-US" altLang="zh-TW" sz="2400" i="1">
                              <a:solidFill>
                                <a:prstClr val="black"/>
                              </a:solidFill>
                              <a:latin typeface="Cambria Math" panose="02040503050406030204" pitchFamily="18" charset="0"/>
                            </a:rPr>
                            <m:t>𝑥</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𝑃</m:t>
                              </m:r>
                            </m:e>
                            <m:sub>
                              <m:r>
                                <a:rPr lang="en-US" altLang="zh-TW" sz="2400" i="1">
                                  <a:solidFill>
                                    <a:prstClr val="black"/>
                                  </a:solidFill>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𝑙𝑜𝑔𝐷</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𝑥</m:t>
                              </m:r>
                            </m:e>
                          </m:d>
                        </m:e>
                      </m:d>
                      <m:r>
                        <a:rPr lang="en-US" altLang="zh-TW" sz="2400" i="1">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𝐸</m:t>
                          </m:r>
                        </m:e>
                        <m:sub>
                          <m:r>
                            <a:rPr lang="en-US" altLang="zh-TW" sz="2400" i="1">
                              <a:solidFill>
                                <a:prstClr val="black"/>
                              </a:solidFill>
                              <a:latin typeface="Cambria Math" panose="02040503050406030204" pitchFamily="18" charset="0"/>
                            </a:rPr>
                            <m:t>𝑥</m:t>
                          </m:r>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𝑃</m:t>
                              </m:r>
                            </m:e>
                            <m:sub>
                              <m:r>
                                <a:rPr lang="en-US" altLang="zh-TW" sz="2400" i="1">
                                  <a:solidFill>
                                    <a:prstClr val="black"/>
                                  </a:solidFill>
                                  <a:latin typeface="Cambria Math" panose="02040503050406030204" pitchFamily="18" charset="0"/>
                                  <a:ea typeface="Cambria Math" panose="02040503050406030204" pitchFamily="18" charset="0"/>
                                </a:rPr>
                                <m:t>𝐺</m:t>
                              </m:r>
                            </m:sub>
                          </m:sSub>
                        </m:sub>
                      </m:sSub>
                      <m:d>
                        <m:dPr>
                          <m:begChr m:val="["/>
                          <m:endChr m:val="]"/>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𝑙𝑜𝑔</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rPr>
                                <m:t>𝐷</m:t>
                              </m:r>
                              <m:d>
                                <m:dPr>
                                  <m:ctrlPr>
                                    <a:rPr lang="en-US" altLang="zh-TW" sz="2400" i="1">
                                      <a:solidFill>
                                        <a:prstClr val="black"/>
                                      </a:solidFill>
                                      <a:latin typeface="Cambria Math" panose="02040503050406030204" pitchFamily="18" charset="0"/>
                                    </a:rPr>
                                  </m:ctrlPr>
                                </m:dPr>
                                <m:e>
                                  <m:r>
                                    <a:rPr lang="en-US" altLang="zh-TW" sz="2400" i="1">
                                      <a:solidFill>
                                        <a:prstClr val="black"/>
                                      </a:solidFill>
                                      <a:latin typeface="Cambria Math" panose="02040503050406030204" pitchFamily="18" charset="0"/>
                                    </a:rPr>
                                    <m:t>𝑥</m:t>
                                  </m:r>
                                </m:e>
                              </m:d>
                            </m:e>
                          </m:d>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3" name="文字方塊 42">
                <a:extLst>
                  <a:ext uri="{FF2B5EF4-FFF2-40B4-BE49-F238E27FC236}">
                    <a16:creationId xmlns:a16="http://schemas.microsoft.com/office/drawing/2014/main" id="{1F4D08E0-5C02-A443-9AE0-B26841194E1D}"/>
                  </a:ext>
                </a:extLst>
              </p:cNvPr>
              <p:cNvSpPr txBox="1">
                <a:spLocks noRot="1" noChangeAspect="1" noMove="1" noResize="1" noEditPoints="1" noAdjustHandles="1" noChangeArrowheads="1" noChangeShapeType="1" noTextEdit="1"/>
              </p:cNvSpPr>
              <p:nvPr/>
            </p:nvSpPr>
            <p:spPr>
              <a:xfrm>
                <a:off x="680881" y="1121318"/>
                <a:ext cx="7169848" cy="430374"/>
              </a:xfrm>
              <a:prstGeom prst="rect">
                <a:avLst/>
              </a:prstGeom>
              <a:blipFill>
                <a:blip r:embed="rId5"/>
                <a:stretch>
                  <a:fillRect l="-531" b="-20000"/>
                </a:stretch>
              </a:blipFill>
            </p:spPr>
            <p:txBody>
              <a:bodyPr/>
              <a:lstStyle/>
              <a:p>
                <a:r>
                  <a:rPr lang="zh-CN" altLang="en-US">
                    <a:noFill/>
                  </a:rPr>
                  <a:t> </a:t>
                </a:r>
              </a:p>
            </p:txBody>
          </p:sp>
        </mc:Fallback>
      </mc:AlternateContent>
      <p:cxnSp>
        <p:nvCxnSpPr>
          <p:cNvPr id="24" name="直线连接符 23">
            <a:extLst>
              <a:ext uri="{FF2B5EF4-FFF2-40B4-BE49-F238E27FC236}">
                <a16:creationId xmlns:a16="http://schemas.microsoft.com/office/drawing/2014/main" id="{952623E4-4D8C-3B4E-9F53-16E58A915900}"/>
              </a:ext>
            </a:extLst>
          </p:cNvPr>
          <p:cNvCxnSpPr>
            <a:cxnSpLocks/>
          </p:cNvCxnSpPr>
          <p:nvPr/>
        </p:nvCxnSpPr>
        <p:spPr>
          <a:xfrm>
            <a:off x="680881" y="1570509"/>
            <a:ext cx="7161765" cy="0"/>
          </a:xfrm>
          <a:prstGeom prst="line">
            <a:avLst/>
          </a:prstGeom>
          <a:ln w="3175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5" name="文字方塊 5">
                <a:extLst>
                  <a:ext uri="{FF2B5EF4-FFF2-40B4-BE49-F238E27FC236}">
                    <a16:creationId xmlns:a16="http://schemas.microsoft.com/office/drawing/2014/main" id="{F664F917-F0F1-9847-AD85-B70184828F4E}"/>
                  </a:ext>
                </a:extLst>
              </p:cNvPr>
              <p:cNvSpPr txBox="1"/>
              <p:nvPr/>
            </p:nvSpPr>
            <p:spPr>
              <a:xfrm>
                <a:off x="547688" y="1726291"/>
                <a:ext cx="4533357"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d>
                    </m:oMath>
                  </m:oMathPara>
                </a14:m>
                <a:endParaRPr lang="zh-TW" altLang="en-US" sz="2400" dirty="0"/>
              </a:p>
            </p:txBody>
          </p:sp>
        </mc:Choice>
        <mc:Fallback xmlns="">
          <p:sp>
            <p:nvSpPr>
              <p:cNvPr id="25" name="文字方塊 5">
                <a:extLst>
                  <a:ext uri="{FF2B5EF4-FFF2-40B4-BE49-F238E27FC236}">
                    <a16:creationId xmlns:a16="http://schemas.microsoft.com/office/drawing/2014/main" id="{F664F917-F0F1-9847-AD85-B70184828F4E}"/>
                  </a:ext>
                </a:extLst>
              </p:cNvPr>
              <p:cNvSpPr txBox="1">
                <a:spLocks noRot="1" noChangeAspect="1" noMove="1" noResize="1" noEditPoints="1" noAdjustHandles="1" noChangeArrowheads="1" noChangeShapeType="1" noTextEdit="1"/>
              </p:cNvSpPr>
              <p:nvPr/>
            </p:nvSpPr>
            <p:spPr>
              <a:xfrm>
                <a:off x="547688" y="1726291"/>
                <a:ext cx="4533357" cy="821892"/>
              </a:xfrm>
              <a:prstGeom prst="rect">
                <a:avLst/>
              </a:prstGeom>
              <a:blipFill>
                <a:blip r:embed="rId6"/>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6">
                <a:extLst>
                  <a:ext uri="{FF2B5EF4-FFF2-40B4-BE49-F238E27FC236}">
                    <a16:creationId xmlns:a16="http://schemas.microsoft.com/office/drawing/2014/main" id="{17D7F985-8917-3F46-85A6-43C959DB0841}"/>
                  </a:ext>
                </a:extLst>
              </p:cNvPr>
              <p:cNvSpPr txBox="1"/>
              <p:nvPr/>
            </p:nvSpPr>
            <p:spPr>
              <a:xfrm>
                <a:off x="5050521" y="1707473"/>
                <a:ext cx="4120872"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b="0" i="1" smtClean="0">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d>
                    </m:oMath>
                  </m:oMathPara>
                </a14:m>
                <a:endParaRPr lang="zh-TW" altLang="en-US" sz="2400" dirty="0"/>
              </a:p>
            </p:txBody>
          </p:sp>
        </mc:Choice>
        <mc:Fallback xmlns="">
          <p:sp>
            <p:nvSpPr>
              <p:cNvPr id="26" name="文字方塊 6">
                <a:extLst>
                  <a:ext uri="{FF2B5EF4-FFF2-40B4-BE49-F238E27FC236}">
                    <a16:creationId xmlns:a16="http://schemas.microsoft.com/office/drawing/2014/main" id="{17D7F985-8917-3F46-85A6-43C959DB0841}"/>
                  </a:ext>
                </a:extLst>
              </p:cNvPr>
              <p:cNvSpPr txBox="1">
                <a:spLocks noRot="1" noChangeAspect="1" noMove="1" noResize="1" noEditPoints="1" noAdjustHandles="1" noChangeArrowheads="1" noChangeShapeType="1" noTextEdit="1"/>
              </p:cNvSpPr>
              <p:nvPr/>
            </p:nvSpPr>
            <p:spPr>
              <a:xfrm>
                <a:off x="5050521" y="1707473"/>
                <a:ext cx="4120872" cy="821892"/>
              </a:xfrm>
              <a:prstGeom prst="rect">
                <a:avLst/>
              </a:prstGeom>
              <a:blipFill>
                <a:blip r:embed="rId7"/>
                <a:stretch>
                  <a:fillRect l="-923"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字方塊 8">
                <a:extLst>
                  <a:ext uri="{FF2B5EF4-FFF2-40B4-BE49-F238E27FC236}">
                    <a16:creationId xmlns:a16="http://schemas.microsoft.com/office/drawing/2014/main" id="{A8925478-7DD6-884B-9A6D-50BB32F637AC}"/>
                  </a:ext>
                </a:extLst>
              </p:cNvPr>
              <p:cNvSpPr txBox="1"/>
              <p:nvPr/>
            </p:nvSpPr>
            <p:spPr>
              <a:xfrm>
                <a:off x="547688" y="2529365"/>
                <a:ext cx="4990725" cy="970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r>
                            <a:rPr lang="zh-CN" altLang="en-US" sz="2400" b="0" i="1" smtClean="0">
                              <a:latin typeface="Cambria Math" panose="02040503050406030204" pitchFamily="18" charset="0"/>
                            </a:rPr>
                            <m:t> </m:t>
                          </m:r>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xmlns="">
          <p:sp>
            <p:nvSpPr>
              <p:cNvPr id="27" name="文字方塊 8">
                <a:extLst>
                  <a:ext uri="{FF2B5EF4-FFF2-40B4-BE49-F238E27FC236}">
                    <a16:creationId xmlns:a16="http://schemas.microsoft.com/office/drawing/2014/main" id="{A8925478-7DD6-884B-9A6D-50BB32F637AC}"/>
                  </a:ext>
                </a:extLst>
              </p:cNvPr>
              <p:cNvSpPr txBox="1">
                <a:spLocks noRot="1" noChangeAspect="1" noMove="1" noResize="1" noEditPoints="1" noAdjustHandles="1" noChangeArrowheads="1" noChangeShapeType="1" noTextEdit="1"/>
              </p:cNvSpPr>
              <p:nvPr/>
            </p:nvSpPr>
            <p:spPr>
              <a:xfrm>
                <a:off x="547688" y="2529365"/>
                <a:ext cx="4990725" cy="970587"/>
              </a:xfrm>
              <a:prstGeom prst="rect">
                <a:avLst/>
              </a:prstGeom>
              <a:blipFill>
                <a:blip r:embed="rId8"/>
                <a:stretch>
                  <a:fillRect l="-18528" t="-155128" r="-508" b="-212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50473E08-4B47-8241-BE60-2521012FA716}"/>
                  </a:ext>
                </a:extLst>
              </p:cNvPr>
              <p:cNvSpPr/>
              <p:nvPr/>
            </p:nvSpPr>
            <p:spPr>
              <a:xfrm>
                <a:off x="5374850" y="2483198"/>
                <a:ext cx="4767331" cy="106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r>
                            <a:rPr lang="zh-CN" altLang="en-US" sz="2400" b="0" i="1" smtClean="0">
                              <a:latin typeface="Cambria Math" panose="02040503050406030204" pitchFamily="18" charset="0"/>
                            </a:rPr>
                            <m:t> </m:t>
                          </m:r>
                        </m:sup>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a:latin typeface="Cambria Math" panose="02040503050406030204" pitchFamily="18" charset="0"/>
                            </a:rPr>
                            <m:t>𝑙𝑜𝑔</m:t>
                          </m:r>
                          <m:f>
                            <m:fPr>
                              <m:ctrlPr>
                                <a:rPr lang="en-US" altLang="zh-TW" sz="2400" i="1" dirty="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num>
                            <m:den>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r>
                                <a:rPr lang="en-US" altLang="zh-TW" sz="2400" i="1"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𝑥</m:t>
                                  </m:r>
                                </m:e>
                              </m:d>
                            </m:den>
                          </m:f>
                        </m:e>
                      </m:nary>
                      <m:r>
                        <a:rPr lang="en-US" altLang="zh-TW" sz="2400" i="1">
                          <a:latin typeface="Cambria Math" panose="02040503050406030204" pitchFamily="18" charset="0"/>
                          <a:ea typeface="Cambria Math" panose="02040503050406030204" pitchFamily="18" charset="0"/>
                        </a:rPr>
                        <m:t>𝑑𝑥</m:t>
                      </m:r>
                    </m:oMath>
                  </m:oMathPara>
                </a14:m>
                <a:endParaRPr lang="zh-TW" altLang="en-US" sz="2400" dirty="0"/>
              </a:p>
            </p:txBody>
          </p:sp>
        </mc:Choice>
        <mc:Fallback xmlns="">
          <p:sp>
            <p:nvSpPr>
              <p:cNvPr id="28" name="矩形 27">
                <a:extLst>
                  <a:ext uri="{FF2B5EF4-FFF2-40B4-BE49-F238E27FC236}">
                    <a16:creationId xmlns:a16="http://schemas.microsoft.com/office/drawing/2014/main" id="{50473E08-4B47-8241-BE60-2521012FA716}"/>
                  </a:ext>
                </a:extLst>
              </p:cNvPr>
              <p:cNvSpPr>
                <a:spLocks noRot="1" noChangeAspect="1" noMove="1" noResize="1" noEditPoints="1" noAdjustHandles="1" noChangeArrowheads="1" noChangeShapeType="1" noTextEdit="1"/>
              </p:cNvSpPr>
              <p:nvPr/>
            </p:nvSpPr>
            <p:spPr>
              <a:xfrm>
                <a:off x="5374850" y="2483198"/>
                <a:ext cx="4767331" cy="1062920"/>
              </a:xfrm>
              <a:prstGeom prst="rect">
                <a:avLst/>
              </a:prstGeom>
              <a:blipFill>
                <a:blip r:embed="rId9"/>
                <a:stretch>
                  <a:fillRect l="-18302" t="-140476" b="-194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2">
                <a:extLst>
                  <a:ext uri="{FF2B5EF4-FFF2-40B4-BE49-F238E27FC236}">
                    <a16:creationId xmlns:a16="http://schemas.microsoft.com/office/drawing/2014/main" id="{FFE721D9-E3D2-2740-A002-5AE68F1160EF}"/>
                  </a:ext>
                </a:extLst>
              </p:cNvPr>
              <p:cNvSpPr txBox="1"/>
              <p:nvPr/>
            </p:nvSpPr>
            <p:spPr>
              <a:xfrm>
                <a:off x="3151058" y="2447884"/>
                <a:ext cx="25487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xmlns="">
          <p:sp>
            <p:nvSpPr>
              <p:cNvPr id="29" name="文字方塊 22">
                <a:extLst>
                  <a:ext uri="{FF2B5EF4-FFF2-40B4-BE49-F238E27FC236}">
                    <a16:creationId xmlns:a16="http://schemas.microsoft.com/office/drawing/2014/main" id="{FFE721D9-E3D2-2740-A002-5AE68F1160EF}"/>
                  </a:ext>
                </a:extLst>
              </p:cNvPr>
              <p:cNvSpPr txBox="1">
                <a:spLocks noRot="1" noChangeAspect="1" noMove="1" noResize="1" noEditPoints="1" noAdjustHandles="1" noChangeArrowheads="1" noChangeShapeType="1" noTextEdit="1"/>
              </p:cNvSpPr>
              <p:nvPr/>
            </p:nvSpPr>
            <p:spPr>
              <a:xfrm>
                <a:off x="3151058" y="2447884"/>
                <a:ext cx="254878" cy="691471"/>
              </a:xfrm>
              <a:prstGeom prst="rect">
                <a:avLst/>
              </a:prstGeom>
              <a:blipFill>
                <a:blip r:embed="rId10"/>
                <a:stretch>
                  <a:fillRect l="-19048" r="-23810" b="-12727"/>
                </a:stretch>
              </a:blipFill>
            </p:spPr>
            <p:txBody>
              <a:bodyPr/>
              <a:lstStyle/>
              <a:p>
                <a:r>
                  <a:rPr lang="zh-CN" altLang="en-US">
                    <a:noFill/>
                  </a:rPr>
                  <a:t> </a:t>
                </a:r>
              </a:p>
            </p:txBody>
          </p:sp>
        </mc:Fallback>
      </mc:AlternateContent>
      <p:grpSp>
        <p:nvGrpSpPr>
          <p:cNvPr id="30" name="群組 18">
            <a:extLst>
              <a:ext uri="{FF2B5EF4-FFF2-40B4-BE49-F238E27FC236}">
                <a16:creationId xmlns:a16="http://schemas.microsoft.com/office/drawing/2014/main" id="{927A014D-111A-6842-8AD4-62B1E43A65AA}"/>
              </a:ext>
            </a:extLst>
          </p:cNvPr>
          <p:cNvGrpSpPr/>
          <p:nvPr/>
        </p:nvGrpSpPr>
        <p:grpSpPr>
          <a:xfrm>
            <a:off x="2847819" y="3303229"/>
            <a:ext cx="2116300" cy="461665"/>
            <a:chOff x="2663868" y="5420951"/>
            <a:chExt cx="2116300" cy="461665"/>
          </a:xfrm>
        </p:grpSpPr>
        <p:sp>
          <p:nvSpPr>
            <p:cNvPr id="31" name="文字方塊 9">
              <a:extLst>
                <a:ext uri="{FF2B5EF4-FFF2-40B4-BE49-F238E27FC236}">
                  <a16:creationId xmlns:a16="http://schemas.microsoft.com/office/drawing/2014/main" id="{41B68543-FF23-304C-ADD3-194CC596C15E}"/>
                </a:ext>
              </a:extLst>
            </p:cNvPr>
            <p:cNvSpPr txBox="1"/>
            <p:nvPr/>
          </p:nvSpPr>
          <p:spPr>
            <a:xfrm>
              <a:off x="3354509" y="5420951"/>
              <a:ext cx="10074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dirty="0">
                  <a:solidFill>
                    <a:srgbClr val="FF0000"/>
                  </a:solidFill>
                </a:rPr>
                <a:t>2</a:t>
              </a:r>
              <a:endParaRPr lang="zh-TW" altLang="en-US" sz="2400" dirty="0">
                <a:solidFill>
                  <a:srgbClr val="FF0000"/>
                </a:solidFill>
              </a:endParaRPr>
            </a:p>
          </p:txBody>
        </p:sp>
        <p:cxnSp>
          <p:nvCxnSpPr>
            <p:cNvPr id="32" name="直線接點 15">
              <a:extLst>
                <a:ext uri="{FF2B5EF4-FFF2-40B4-BE49-F238E27FC236}">
                  <a16:creationId xmlns:a16="http://schemas.microsoft.com/office/drawing/2014/main" id="{70A123DF-3C22-6945-B2AB-1D409AE5B755}"/>
                </a:ext>
              </a:extLst>
            </p:cNvPr>
            <p:cNvCxnSpPr>
              <a:cxnSpLocks/>
            </p:cNvCxnSpPr>
            <p:nvPr/>
          </p:nvCxnSpPr>
          <p:spPr>
            <a:xfrm>
              <a:off x="2663868" y="5486235"/>
              <a:ext cx="2116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文字方塊 22">
                <a:extLst>
                  <a:ext uri="{FF2B5EF4-FFF2-40B4-BE49-F238E27FC236}">
                    <a16:creationId xmlns:a16="http://schemas.microsoft.com/office/drawing/2014/main" id="{7473E35F-8A35-D148-85C6-940C1BE7767C}"/>
                  </a:ext>
                </a:extLst>
              </p:cNvPr>
              <p:cNvSpPr txBox="1"/>
              <p:nvPr/>
            </p:nvSpPr>
            <p:spPr>
              <a:xfrm>
                <a:off x="7839966" y="2447884"/>
                <a:ext cx="25487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solidFill>
                                <a:srgbClr val="FF0000"/>
                              </a:solidFill>
                              <a:latin typeface="Cambria Math" panose="02040503050406030204" pitchFamily="18" charset="0"/>
                            </a:rPr>
                          </m:ctrlPr>
                        </m:fPr>
                        <m:num>
                          <m:r>
                            <a:rPr lang="en-US" altLang="zh-TW" sz="2400" b="0" i="1" smtClean="0">
                              <a:solidFill>
                                <a:srgbClr val="FF0000"/>
                              </a:solidFill>
                              <a:latin typeface="Cambria Math" panose="02040503050406030204" pitchFamily="18" charset="0"/>
                            </a:rPr>
                            <m:t>1</m:t>
                          </m:r>
                        </m:num>
                        <m:den>
                          <m:r>
                            <a:rPr lang="en-US" altLang="zh-TW" sz="2400" b="0" i="1" smtClean="0">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xmlns="">
          <p:sp>
            <p:nvSpPr>
              <p:cNvPr id="33" name="文字方塊 22">
                <a:extLst>
                  <a:ext uri="{FF2B5EF4-FFF2-40B4-BE49-F238E27FC236}">
                    <a16:creationId xmlns:a16="http://schemas.microsoft.com/office/drawing/2014/main" id="{7473E35F-8A35-D148-85C6-940C1BE7767C}"/>
                  </a:ext>
                </a:extLst>
              </p:cNvPr>
              <p:cNvSpPr txBox="1">
                <a:spLocks noRot="1" noChangeAspect="1" noMove="1" noResize="1" noEditPoints="1" noAdjustHandles="1" noChangeArrowheads="1" noChangeShapeType="1" noTextEdit="1"/>
              </p:cNvSpPr>
              <p:nvPr/>
            </p:nvSpPr>
            <p:spPr>
              <a:xfrm>
                <a:off x="7839966" y="2447884"/>
                <a:ext cx="254878" cy="691471"/>
              </a:xfrm>
              <a:prstGeom prst="rect">
                <a:avLst/>
              </a:prstGeom>
              <a:blipFill>
                <a:blip r:embed="rId11"/>
                <a:stretch>
                  <a:fillRect l="-19048" r="-23810" b="-12727"/>
                </a:stretch>
              </a:blipFill>
            </p:spPr>
            <p:txBody>
              <a:bodyPr/>
              <a:lstStyle/>
              <a:p>
                <a:r>
                  <a:rPr lang="zh-CN" altLang="en-US">
                    <a:noFill/>
                  </a:rPr>
                  <a:t> </a:t>
                </a:r>
              </a:p>
            </p:txBody>
          </p:sp>
        </mc:Fallback>
      </mc:AlternateContent>
      <p:grpSp>
        <p:nvGrpSpPr>
          <p:cNvPr id="34" name="群組 18">
            <a:extLst>
              <a:ext uri="{FF2B5EF4-FFF2-40B4-BE49-F238E27FC236}">
                <a16:creationId xmlns:a16="http://schemas.microsoft.com/office/drawing/2014/main" id="{1A89E457-2309-A247-95CC-5D984E22E64E}"/>
              </a:ext>
            </a:extLst>
          </p:cNvPr>
          <p:cNvGrpSpPr/>
          <p:nvPr/>
        </p:nvGrpSpPr>
        <p:grpSpPr>
          <a:xfrm>
            <a:off x="7536727" y="3303229"/>
            <a:ext cx="2116300" cy="461665"/>
            <a:chOff x="2663868" y="5420951"/>
            <a:chExt cx="2116300" cy="461665"/>
          </a:xfrm>
        </p:grpSpPr>
        <p:sp>
          <p:nvSpPr>
            <p:cNvPr id="35" name="文字方塊 9">
              <a:extLst>
                <a:ext uri="{FF2B5EF4-FFF2-40B4-BE49-F238E27FC236}">
                  <a16:creationId xmlns:a16="http://schemas.microsoft.com/office/drawing/2014/main" id="{B04A4078-EC3A-2542-9EE7-6AAC20570B3C}"/>
                </a:ext>
              </a:extLst>
            </p:cNvPr>
            <p:cNvSpPr txBox="1"/>
            <p:nvPr/>
          </p:nvSpPr>
          <p:spPr>
            <a:xfrm>
              <a:off x="3354509" y="5420951"/>
              <a:ext cx="10074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dirty="0">
                  <a:solidFill>
                    <a:srgbClr val="FF0000"/>
                  </a:solidFill>
                </a:rPr>
                <a:t>2</a:t>
              </a:r>
              <a:endParaRPr lang="zh-TW" altLang="en-US" sz="2400" dirty="0">
                <a:solidFill>
                  <a:srgbClr val="FF0000"/>
                </a:solidFill>
              </a:endParaRPr>
            </a:p>
          </p:txBody>
        </p:sp>
        <p:cxnSp>
          <p:nvCxnSpPr>
            <p:cNvPr id="37" name="直線接點 15">
              <a:extLst>
                <a:ext uri="{FF2B5EF4-FFF2-40B4-BE49-F238E27FC236}">
                  <a16:creationId xmlns:a16="http://schemas.microsoft.com/office/drawing/2014/main" id="{462AB8EB-B31D-1146-9253-A1C486531404}"/>
                </a:ext>
              </a:extLst>
            </p:cNvPr>
            <p:cNvCxnSpPr>
              <a:cxnSpLocks/>
            </p:cNvCxnSpPr>
            <p:nvPr/>
          </p:nvCxnSpPr>
          <p:spPr>
            <a:xfrm>
              <a:off x="2663868" y="5486235"/>
              <a:ext cx="2116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8" name="圖片 2">
            <a:extLst>
              <a:ext uri="{FF2B5EF4-FFF2-40B4-BE49-F238E27FC236}">
                <a16:creationId xmlns:a16="http://schemas.microsoft.com/office/drawing/2014/main" id="{BD0D80C5-8497-7748-8F43-85E7B533ABC8}"/>
              </a:ext>
            </a:extLst>
          </p:cNvPr>
          <p:cNvPicPr>
            <a:picLocks noChangeAspect="1"/>
          </p:cNvPicPr>
          <p:nvPr/>
        </p:nvPicPr>
        <p:blipFill>
          <a:blip r:embed="rId12"/>
          <a:stretch>
            <a:fillRect/>
          </a:stretch>
        </p:blipFill>
        <p:spPr>
          <a:xfrm>
            <a:off x="1211584" y="3735713"/>
            <a:ext cx="4527692" cy="669117"/>
          </a:xfrm>
          <a:prstGeom prst="rect">
            <a:avLst/>
          </a:prstGeom>
        </p:spPr>
      </p:pic>
      <p:pic>
        <p:nvPicPr>
          <p:cNvPr id="40" name="圖片 20">
            <a:extLst>
              <a:ext uri="{FF2B5EF4-FFF2-40B4-BE49-F238E27FC236}">
                <a16:creationId xmlns:a16="http://schemas.microsoft.com/office/drawing/2014/main" id="{80E75F3B-81AD-4844-BA45-A177C8AB6C1B}"/>
              </a:ext>
            </a:extLst>
          </p:cNvPr>
          <p:cNvPicPr>
            <a:picLocks noChangeAspect="1"/>
          </p:cNvPicPr>
          <p:nvPr/>
        </p:nvPicPr>
        <p:blipFill>
          <a:blip r:embed="rId13"/>
          <a:stretch>
            <a:fillRect/>
          </a:stretch>
        </p:blipFill>
        <p:spPr>
          <a:xfrm>
            <a:off x="6632540" y="3770360"/>
            <a:ext cx="1808374" cy="619306"/>
          </a:xfrm>
          <a:prstGeom prst="rect">
            <a:avLst/>
          </a:prstGeom>
        </p:spPr>
      </p:pic>
      <p:sp>
        <p:nvSpPr>
          <p:cNvPr id="2" name="文本框 1">
            <a:extLst>
              <a:ext uri="{FF2B5EF4-FFF2-40B4-BE49-F238E27FC236}">
                <a16:creationId xmlns:a16="http://schemas.microsoft.com/office/drawing/2014/main" id="{6D78817A-BACC-3548-A47D-26B61661F795}"/>
              </a:ext>
            </a:extLst>
          </p:cNvPr>
          <p:cNvSpPr txBox="1"/>
          <p:nvPr/>
        </p:nvSpPr>
        <p:spPr>
          <a:xfrm>
            <a:off x="547688" y="3896757"/>
            <a:ext cx="646331" cy="369332"/>
          </a:xfrm>
          <a:prstGeom prst="rect">
            <a:avLst/>
          </a:prstGeom>
          <a:noFill/>
        </p:spPr>
        <p:txBody>
          <a:bodyPr wrap="none" rtlCol="0">
            <a:spAutoFit/>
          </a:bodyPr>
          <a:lstStyle/>
          <a:p>
            <a:r>
              <a:rPr kumimoji="1" lang="zh-CN" altLang="en-US" dirty="0"/>
              <a:t>因为</a:t>
            </a:r>
          </a:p>
        </p:txBody>
      </p:sp>
      <mc:AlternateContent xmlns:mc="http://schemas.openxmlformats.org/markup-compatibility/2006" xmlns:a14="http://schemas.microsoft.com/office/drawing/2010/main">
        <mc:Choice Requires="a14">
          <p:sp>
            <p:nvSpPr>
              <p:cNvPr id="41" name="文字方塊 3">
                <a:extLst>
                  <a:ext uri="{FF2B5EF4-FFF2-40B4-BE49-F238E27FC236}">
                    <a16:creationId xmlns:a16="http://schemas.microsoft.com/office/drawing/2014/main" id="{B89C353D-56B0-1E47-AA22-AD8E20001B99}"/>
                  </a:ext>
                </a:extLst>
              </p:cNvPr>
              <p:cNvSpPr txBox="1"/>
              <p:nvPr/>
            </p:nvSpPr>
            <p:spPr>
              <a:xfrm>
                <a:off x="547688" y="4471736"/>
                <a:ext cx="4721421"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=−2</m:t>
                      </m:r>
                      <m:r>
                        <m:rPr>
                          <m:sty m:val="p"/>
                        </m:rPr>
                        <a:rPr lang="en-US" altLang="zh-TW" sz="2400" b="0" i="0" smtClean="0">
                          <a:latin typeface="Cambria Math" panose="02040503050406030204" pitchFamily="18" charset="0"/>
                        </a:rPr>
                        <m:t>log</m:t>
                      </m:r>
                      <m:r>
                        <a:rPr lang="en-US" altLang="zh-TW" sz="2400" b="0" i="0" smtClean="0">
                          <a:latin typeface="Cambria Math" panose="02040503050406030204" pitchFamily="18" charset="0"/>
                        </a:rPr>
                        <m:t>2+</m:t>
                      </m:r>
                      <m:r>
                        <m:rPr>
                          <m:sty m:val="p"/>
                        </m:rPr>
                        <a:rPr lang="en-US" altLang="zh-TW" sz="2400" b="0" i="0" smtClean="0">
                          <a:latin typeface="Cambria Math" panose="02040503050406030204" pitchFamily="18" charset="0"/>
                        </a:rPr>
                        <m:t>KL</m:t>
                      </m:r>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data</m:t>
                              </m:r>
                            </m:sub>
                          </m:sSub>
                          <m:r>
                            <a:rPr lang="en-US" altLang="zh-TW" sz="2400" b="0" i="0" smtClean="0">
                              <a:latin typeface="Cambria Math" panose="02040503050406030204" pitchFamily="18" charset="0"/>
                              <a:ea typeface="Cambria Math" panose="02040503050406030204" pitchFamily="18" charset="0"/>
                            </a:rPr>
                            <m:t>||</m:t>
                          </m:r>
                          <m:f>
                            <m:fPr>
                              <m:ctrlPr>
                                <a:rPr lang="en-US" altLang="zh-TW" sz="2400" i="1" smtClean="0">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data</m:t>
                                  </m:r>
                                </m:sub>
                              </m:sSub>
                              <m:r>
                                <a:rPr lang="en-US" altLang="zh-TW" sz="2400" b="0" i="0"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G</m:t>
                                  </m:r>
                                </m:sub>
                              </m:sSub>
                            </m:num>
                            <m:den>
                              <m:r>
                                <a:rPr lang="en-US" altLang="zh-TW" sz="2400" b="0" i="0" smtClean="0">
                                  <a:latin typeface="Cambria Math" panose="02040503050406030204" pitchFamily="18" charset="0"/>
                                  <a:ea typeface="Cambria Math" panose="02040503050406030204" pitchFamily="18" charset="0"/>
                                </a:rPr>
                                <m:t>2</m:t>
                              </m:r>
                            </m:den>
                          </m:f>
                        </m:e>
                      </m:d>
                    </m:oMath>
                  </m:oMathPara>
                </a14:m>
                <a:endParaRPr lang="zh-TW" altLang="en-US" sz="2400" dirty="0"/>
              </a:p>
            </p:txBody>
          </p:sp>
        </mc:Choice>
        <mc:Fallback xmlns="">
          <p:sp>
            <p:nvSpPr>
              <p:cNvPr id="41" name="文字方塊 3">
                <a:extLst>
                  <a:ext uri="{FF2B5EF4-FFF2-40B4-BE49-F238E27FC236}">
                    <a16:creationId xmlns:a16="http://schemas.microsoft.com/office/drawing/2014/main" id="{B89C353D-56B0-1E47-AA22-AD8E20001B99}"/>
                  </a:ext>
                </a:extLst>
              </p:cNvPr>
              <p:cNvSpPr txBox="1">
                <a:spLocks noRot="1" noChangeAspect="1" noMove="1" noResize="1" noEditPoints="1" noAdjustHandles="1" noChangeArrowheads="1" noChangeShapeType="1" noTextEdit="1"/>
              </p:cNvSpPr>
              <p:nvPr/>
            </p:nvSpPr>
            <p:spPr>
              <a:xfrm>
                <a:off x="547688" y="4471736"/>
                <a:ext cx="4721421" cy="82984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字方塊 11">
                <a:extLst>
                  <a:ext uri="{FF2B5EF4-FFF2-40B4-BE49-F238E27FC236}">
                    <a16:creationId xmlns:a16="http://schemas.microsoft.com/office/drawing/2014/main" id="{090E5941-6444-E44C-854B-61CED1B92434}"/>
                  </a:ext>
                </a:extLst>
              </p:cNvPr>
              <p:cNvSpPr txBox="1"/>
              <p:nvPr/>
            </p:nvSpPr>
            <p:spPr>
              <a:xfrm>
                <a:off x="5163548" y="4462038"/>
                <a:ext cx="2937984"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0" smtClean="0">
                          <a:latin typeface="Cambria Math" panose="02040503050406030204" pitchFamily="18" charset="0"/>
                        </a:rPr>
                        <m:t>+</m:t>
                      </m:r>
                      <m:r>
                        <m:rPr>
                          <m:sty m:val="p"/>
                        </m:rPr>
                        <a:rPr lang="en-US" altLang="zh-TW" sz="2400" b="0" i="0">
                          <a:latin typeface="Cambria Math" panose="02040503050406030204" pitchFamily="18" charset="0"/>
                        </a:rPr>
                        <m:t>KL</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smtClean="0">
                                  <a:latin typeface="Cambria Math" panose="02040503050406030204" pitchFamily="18" charset="0"/>
                                  <a:ea typeface="Cambria Math" panose="02040503050406030204" pitchFamily="18" charset="0"/>
                                </a:rPr>
                                <m:t>G</m:t>
                              </m:r>
                            </m:sub>
                          </m:sSub>
                          <m:r>
                            <a:rPr lang="en-US" altLang="zh-TW" sz="2400" b="0" i="0">
                              <a:latin typeface="Cambria Math" panose="02040503050406030204" pitchFamily="18" charset="0"/>
                              <a:ea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data</m:t>
                                  </m:r>
                                </m:sub>
                              </m:sSub>
                              <m:r>
                                <a:rPr lang="en-US" altLang="zh-TW" sz="2400" b="0" i="0" dirty="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m:rPr>
                                      <m:sty m:val="p"/>
                                    </m:rPr>
                                    <a:rPr lang="en-US" altLang="zh-TW" sz="2400" b="0" i="0">
                                      <a:latin typeface="Cambria Math" panose="02040503050406030204" pitchFamily="18" charset="0"/>
                                      <a:ea typeface="Cambria Math" panose="02040503050406030204" pitchFamily="18" charset="0"/>
                                    </a:rPr>
                                    <m:t>P</m:t>
                                  </m:r>
                                </m:e>
                                <m:sub>
                                  <m:r>
                                    <m:rPr>
                                      <m:sty m:val="p"/>
                                    </m:rPr>
                                    <a:rPr lang="en-US" altLang="zh-TW" sz="2400" b="0" i="0">
                                      <a:latin typeface="Cambria Math" panose="02040503050406030204" pitchFamily="18" charset="0"/>
                                      <a:ea typeface="Cambria Math" panose="02040503050406030204" pitchFamily="18" charset="0"/>
                                    </a:rPr>
                                    <m:t>G</m:t>
                                  </m:r>
                                </m:sub>
                              </m:sSub>
                            </m:num>
                            <m:den>
                              <m:r>
                                <a:rPr lang="en-US" altLang="zh-TW" sz="2400" b="0" i="0">
                                  <a:latin typeface="Cambria Math" panose="02040503050406030204" pitchFamily="18" charset="0"/>
                                  <a:ea typeface="Cambria Math" panose="02040503050406030204" pitchFamily="18" charset="0"/>
                                </a:rPr>
                                <m:t>2</m:t>
                              </m:r>
                            </m:den>
                          </m:f>
                        </m:e>
                      </m:d>
                    </m:oMath>
                  </m:oMathPara>
                </a14:m>
                <a:endParaRPr lang="zh-TW" altLang="en-US" sz="2400" dirty="0"/>
              </a:p>
            </p:txBody>
          </p:sp>
        </mc:Choice>
        <mc:Fallback xmlns="">
          <p:sp>
            <p:nvSpPr>
              <p:cNvPr id="42" name="文字方塊 11">
                <a:extLst>
                  <a:ext uri="{FF2B5EF4-FFF2-40B4-BE49-F238E27FC236}">
                    <a16:creationId xmlns:a16="http://schemas.microsoft.com/office/drawing/2014/main" id="{090E5941-6444-E44C-854B-61CED1B92434}"/>
                  </a:ext>
                </a:extLst>
              </p:cNvPr>
              <p:cNvSpPr txBox="1">
                <a:spLocks noRot="1" noChangeAspect="1" noMove="1" noResize="1" noEditPoints="1" noAdjustHandles="1" noChangeArrowheads="1" noChangeShapeType="1" noTextEdit="1"/>
              </p:cNvSpPr>
              <p:nvPr/>
            </p:nvSpPr>
            <p:spPr>
              <a:xfrm>
                <a:off x="5163548" y="4462038"/>
                <a:ext cx="2937984" cy="829843"/>
              </a:xfrm>
              <a:prstGeom prst="rect">
                <a:avLst/>
              </a:prstGeom>
              <a:blipFill>
                <a:blip r:embed="rId15"/>
                <a:stretch>
                  <a:fillRect l="-8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
                <a:extLst>
                  <a:ext uri="{FF2B5EF4-FFF2-40B4-BE49-F238E27FC236}">
                    <a16:creationId xmlns:a16="http://schemas.microsoft.com/office/drawing/2014/main" id="{23614CEF-7796-994B-916A-7E578D72EE70}"/>
                  </a:ext>
                </a:extLst>
              </p:cNvPr>
              <p:cNvSpPr txBox="1"/>
              <p:nvPr/>
            </p:nvSpPr>
            <p:spPr>
              <a:xfrm>
                <a:off x="581141" y="5237873"/>
                <a:ext cx="39207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−2</m:t>
                      </m:r>
                      <m:r>
                        <a:rPr lang="en-US" altLang="zh-TW" sz="2400" b="0" i="1" smtClean="0">
                          <a:latin typeface="Cambria Math" panose="02040503050406030204" pitchFamily="18" charset="0"/>
                        </a:rPr>
                        <m:t>𝑙𝑜𝑔</m:t>
                      </m:r>
                      <m:r>
                        <a:rPr lang="en-US" altLang="zh-TW" sz="2400" b="0" i="1" smtClean="0">
                          <a:latin typeface="Cambria Math" panose="02040503050406030204" pitchFamily="18" charset="0"/>
                        </a:rPr>
                        <m:t>2+2</m:t>
                      </m:r>
                      <m:r>
                        <a:rPr lang="en-US" altLang="zh-TW" sz="2400" b="0" i="1" smtClean="0">
                          <a:latin typeface="Cambria Math" panose="02040503050406030204" pitchFamily="18" charset="0"/>
                        </a:rPr>
                        <m:t>𝐽𝑆𝐷</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𝑑𝑎𝑡𝑎</m:t>
                              </m:r>
                            </m:sub>
                          </m:sSub>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𝑃</m:t>
                              </m:r>
                            </m:e>
                            <m:sub>
                              <m:r>
                                <a:rPr lang="en-US" altLang="zh-TW" sz="2400" i="1">
                                  <a:latin typeface="Cambria Math" panose="02040503050406030204" pitchFamily="18" charset="0"/>
                                  <a:ea typeface="Cambria Math" panose="02040503050406030204" pitchFamily="18" charset="0"/>
                                </a:rPr>
                                <m:t>𝐺</m:t>
                              </m:r>
                            </m:sub>
                          </m:sSub>
                        </m:e>
                      </m:d>
                    </m:oMath>
                  </m:oMathPara>
                </a14:m>
                <a:endParaRPr lang="zh-TW" altLang="en-US" sz="2400" dirty="0"/>
              </a:p>
            </p:txBody>
          </p:sp>
        </mc:Choice>
        <mc:Fallback xmlns="">
          <p:sp>
            <p:nvSpPr>
              <p:cNvPr id="43" name="文字方塊 4">
                <a:extLst>
                  <a:ext uri="{FF2B5EF4-FFF2-40B4-BE49-F238E27FC236}">
                    <a16:creationId xmlns:a16="http://schemas.microsoft.com/office/drawing/2014/main" id="{23614CEF-7796-994B-916A-7E578D72EE70}"/>
                  </a:ext>
                </a:extLst>
              </p:cNvPr>
              <p:cNvSpPr txBox="1">
                <a:spLocks noRot="1" noChangeAspect="1" noMove="1" noResize="1" noEditPoints="1" noAdjustHandles="1" noChangeArrowheads="1" noChangeShapeType="1" noTextEdit="1"/>
              </p:cNvSpPr>
              <p:nvPr/>
            </p:nvSpPr>
            <p:spPr>
              <a:xfrm>
                <a:off x="581141" y="5237873"/>
                <a:ext cx="3920753" cy="369332"/>
              </a:xfrm>
              <a:prstGeom prst="rect">
                <a:avLst/>
              </a:prstGeom>
              <a:blipFill>
                <a:blip r:embed="rId16"/>
                <a:stretch>
                  <a:fillRect l="-324" b="-29032"/>
                </a:stretch>
              </a:blipFill>
            </p:spPr>
            <p:txBody>
              <a:bodyPr/>
              <a:lstStyle/>
              <a:p>
                <a:r>
                  <a:rPr lang="zh-CN" altLang="en-US">
                    <a:noFill/>
                  </a:rPr>
                  <a:t> </a:t>
                </a:r>
              </a:p>
            </p:txBody>
          </p:sp>
        </mc:Fallback>
      </mc:AlternateContent>
      <p:cxnSp>
        <p:nvCxnSpPr>
          <p:cNvPr id="44" name="直线连接符 43">
            <a:extLst>
              <a:ext uri="{FF2B5EF4-FFF2-40B4-BE49-F238E27FC236}">
                <a16:creationId xmlns:a16="http://schemas.microsoft.com/office/drawing/2014/main" id="{211FCC3A-94EB-234F-BA63-5D95D13F9053}"/>
              </a:ext>
            </a:extLst>
          </p:cNvPr>
          <p:cNvCxnSpPr>
            <a:cxnSpLocks/>
          </p:cNvCxnSpPr>
          <p:nvPr/>
        </p:nvCxnSpPr>
        <p:spPr>
          <a:xfrm>
            <a:off x="596750" y="4372985"/>
            <a:ext cx="7933933" cy="31845"/>
          </a:xfrm>
          <a:prstGeom prst="line">
            <a:avLst/>
          </a:prstGeom>
          <a:ln w="31750"/>
        </p:spPr>
        <p:style>
          <a:lnRef idx="1">
            <a:schemeClr val="accent2"/>
          </a:lnRef>
          <a:fillRef idx="0">
            <a:schemeClr val="accent2"/>
          </a:fillRef>
          <a:effectRef idx="0">
            <a:schemeClr val="accent2"/>
          </a:effectRef>
          <a:fontRef idx="minor">
            <a:schemeClr val="tx1"/>
          </a:fontRef>
        </p:style>
      </p:cxnSp>
      <p:cxnSp>
        <p:nvCxnSpPr>
          <p:cNvPr id="45" name="直线连接符 44">
            <a:extLst>
              <a:ext uri="{FF2B5EF4-FFF2-40B4-BE49-F238E27FC236}">
                <a16:creationId xmlns:a16="http://schemas.microsoft.com/office/drawing/2014/main" id="{952623E4-4D8C-3B4E-9F53-16E58A915900}"/>
              </a:ext>
            </a:extLst>
          </p:cNvPr>
          <p:cNvCxnSpPr>
            <a:cxnSpLocks/>
          </p:cNvCxnSpPr>
          <p:nvPr/>
        </p:nvCxnSpPr>
        <p:spPr>
          <a:xfrm>
            <a:off x="2251126" y="5731803"/>
            <a:ext cx="2294829" cy="0"/>
          </a:xfrm>
          <a:prstGeom prst="line">
            <a:avLst/>
          </a:prstGeom>
          <a:ln w="317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01210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zh-CN" altLang="en-US" sz="2800" dirty="0">
                <a:latin typeface="+mn-ea"/>
              </a:rPr>
              <a:t>附录 </a:t>
            </a:r>
            <a:r>
              <a:rPr lang="en-US" altLang="zh-CN" sz="2800" dirty="0">
                <a:latin typeface="+mn-ea"/>
              </a:rPr>
              <a:t>C</a:t>
            </a:r>
            <a:r>
              <a:rPr lang="zh-CN" altLang="en-US" sz="2800" dirty="0">
                <a:latin typeface="+mn-ea"/>
              </a:rPr>
              <a:t>： </a:t>
            </a:r>
            <a:r>
              <a:rPr lang="en-US" altLang="zh-CN" sz="2800" dirty="0">
                <a:latin typeface="+mn-ea"/>
                <a:ea typeface="+mn-ea"/>
              </a:rPr>
              <a:t>GAN</a:t>
            </a:r>
            <a:r>
              <a:rPr lang="zh-CN" altLang="en-US" sz="2800" dirty="0">
                <a:latin typeface="+mn-ea"/>
                <a:ea typeface="+mn-ea"/>
              </a:rPr>
              <a:t> </a:t>
            </a:r>
            <a:r>
              <a:rPr lang="en-US" altLang="zh-CN" sz="2800" dirty="0">
                <a:latin typeface="+mn-ea"/>
                <a:ea typeface="+mn-ea"/>
              </a:rPr>
              <a:t>VS</a:t>
            </a:r>
            <a:r>
              <a:rPr lang="zh-CN" altLang="en-US" sz="2800" dirty="0">
                <a:latin typeface="+mn-ea"/>
                <a:ea typeface="+mn-ea"/>
              </a:rPr>
              <a:t> </a:t>
            </a:r>
            <a:r>
              <a:rPr lang="en-US" altLang="zh-CN" sz="2800" dirty="0">
                <a:latin typeface="+mn-ea"/>
                <a:ea typeface="+mn-ea"/>
              </a:rPr>
              <a:t>VAE</a:t>
            </a:r>
            <a:endParaRPr lang="zh-CN" altLang="en-US" sz="2800" dirty="0">
              <a:latin typeface="+mn-ea"/>
              <a:ea typeface="+mn-ea"/>
            </a:endParaRPr>
          </a:p>
        </p:txBody>
      </p:sp>
      <p:pic>
        <p:nvPicPr>
          <p:cNvPr id="24" name="图片 23">
            <a:extLst>
              <a:ext uri="{FF2B5EF4-FFF2-40B4-BE49-F238E27FC236}">
                <a16:creationId xmlns:a16="http://schemas.microsoft.com/office/drawing/2014/main" id="{E10A28FB-A43D-3F4A-B115-CA87F555CD0C}"/>
              </a:ext>
            </a:extLst>
          </p:cNvPr>
          <p:cNvPicPr>
            <a:picLocks noChangeAspect="1"/>
          </p:cNvPicPr>
          <p:nvPr/>
        </p:nvPicPr>
        <p:blipFill>
          <a:blip r:embed="rId3"/>
          <a:stretch>
            <a:fillRect/>
          </a:stretch>
        </p:blipFill>
        <p:spPr>
          <a:xfrm>
            <a:off x="547688" y="1565656"/>
            <a:ext cx="6046183" cy="3844698"/>
          </a:xfrm>
          <a:prstGeom prst="rect">
            <a:avLst/>
          </a:prstGeom>
        </p:spPr>
      </p:pic>
      <p:pic>
        <p:nvPicPr>
          <p:cNvPr id="25" name="图片 24">
            <a:extLst>
              <a:ext uri="{FF2B5EF4-FFF2-40B4-BE49-F238E27FC236}">
                <a16:creationId xmlns:a16="http://schemas.microsoft.com/office/drawing/2014/main" id="{98400EFB-5ECC-8C4E-AD5A-4AD823CC5797}"/>
              </a:ext>
            </a:extLst>
          </p:cNvPr>
          <p:cNvPicPr>
            <a:picLocks noChangeAspect="1"/>
          </p:cNvPicPr>
          <p:nvPr/>
        </p:nvPicPr>
        <p:blipFill>
          <a:blip r:embed="rId4"/>
          <a:stretch>
            <a:fillRect/>
          </a:stretch>
        </p:blipFill>
        <p:spPr>
          <a:xfrm>
            <a:off x="8001304" y="1071049"/>
            <a:ext cx="2682420" cy="2184138"/>
          </a:xfrm>
          <a:prstGeom prst="rect">
            <a:avLst/>
          </a:prstGeom>
        </p:spPr>
      </p:pic>
      <p:pic>
        <p:nvPicPr>
          <p:cNvPr id="26" name="图片 25">
            <a:extLst>
              <a:ext uri="{FF2B5EF4-FFF2-40B4-BE49-F238E27FC236}">
                <a16:creationId xmlns:a16="http://schemas.microsoft.com/office/drawing/2014/main" id="{508E6733-AA2B-A44E-A963-CC8B35F7F329}"/>
              </a:ext>
            </a:extLst>
          </p:cNvPr>
          <p:cNvPicPr>
            <a:picLocks noChangeAspect="1"/>
          </p:cNvPicPr>
          <p:nvPr/>
        </p:nvPicPr>
        <p:blipFill>
          <a:blip r:embed="rId5"/>
          <a:stretch>
            <a:fillRect/>
          </a:stretch>
        </p:blipFill>
        <p:spPr>
          <a:xfrm>
            <a:off x="8001304" y="3297535"/>
            <a:ext cx="2682420" cy="2514185"/>
          </a:xfrm>
          <a:prstGeom prst="rect">
            <a:avLst/>
          </a:prstGeom>
        </p:spPr>
      </p:pic>
      <p:sp>
        <p:nvSpPr>
          <p:cNvPr id="2" name="文本框 1">
            <a:extLst>
              <a:ext uri="{FF2B5EF4-FFF2-40B4-BE49-F238E27FC236}">
                <a16:creationId xmlns:a16="http://schemas.microsoft.com/office/drawing/2014/main" id="{B083CF82-8EC6-144B-B313-5C1273655FFB}"/>
              </a:ext>
            </a:extLst>
          </p:cNvPr>
          <p:cNvSpPr txBox="1"/>
          <p:nvPr/>
        </p:nvSpPr>
        <p:spPr>
          <a:xfrm>
            <a:off x="7196668" y="2163118"/>
            <a:ext cx="629211" cy="369332"/>
          </a:xfrm>
          <a:prstGeom prst="rect">
            <a:avLst/>
          </a:prstGeom>
          <a:noFill/>
        </p:spPr>
        <p:txBody>
          <a:bodyPr wrap="none" rtlCol="0">
            <a:spAutoFit/>
          </a:bodyPr>
          <a:lstStyle/>
          <a:p>
            <a:r>
              <a:rPr kumimoji="1" lang="en-US" altLang="zh-CN" dirty="0"/>
              <a:t>VAE</a:t>
            </a:r>
          </a:p>
        </p:txBody>
      </p:sp>
      <p:sp>
        <p:nvSpPr>
          <p:cNvPr id="3" name="文本框 2">
            <a:extLst>
              <a:ext uri="{FF2B5EF4-FFF2-40B4-BE49-F238E27FC236}">
                <a16:creationId xmlns:a16="http://schemas.microsoft.com/office/drawing/2014/main" id="{42CDE98C-1346-384D-9F56-0E129CAB3A30}"/>
              </a:ext>
            </a:extLst>
          </p:cNvPr>
          <p:cNvSpPr txBox="1"/>
          <p:nvPr/>
        </p:nvSpPr>
        <p:spPr>
          <a:xfrm>
            <a:off x="7196668" y="4554627"/>
            <a:ext cx="684803" cy="369332"/>
          </a:xfrm>
          <a:prstGeom prst="rect">
            <a:avLst/>
          </a:prstGeom>
          <a:noFill/>
        </p:spPr>
        <p:txBody>
          <a:bodyPr wrap="none" rtlCol="0">
            <a:spAutoFit/>
          </a:bodyPr>
          <a:lstStyle/>
          <a:p>
            <a:r>
              <a:rPr kumimoji="1" lang="en-US" altLang="zh-CN" dirty="0"/>
              <a:t>GAN</a:t>
            </a:r>
          </a:p>
        </p:txBody>
      </p:sp>
      <p:sp>
        <p:nvSpPr>
          <p:cNvPr id="4" name="文本框 3">
            <a:extLst>
              <a:ext uri="{FF2B5EF4-FFF2-40B4-BE49-F238E27FC236}">
                <a16:creationId xmlns:a16="http://schemas.microsoft.com/office/drawing/2014/main" id="{43157F5A-2086-9848-A6E1-D12723B011C3}"/>
              </a:ext>
            </a:extLst>
          </p:cNvPr>
          <p:cNvSpPr txBox="1"/>
          <p:nvPr/>
        </p:nvSpPr>
        <p:spPr>
          <a:xfrm>
            <a:off x="547688" y="1262980"/>
            <a:ext cx="1800493" cy="369332"/>
          </a:xfrm>
          <a:prstGeom prst="rect">
            <a:avLst/>
          </a:prstGeom>
          <a:noFill/>
        </p:spPr>
        <p:txBody>
          <a:bodyPr wrap="none" rtlCol="0">
            <a:spAutoFit/>
          </a:bodyPr>
          <a:lstStyle/>
          <a:p>
            <a:r>
              <a:rPr kumimoji="1" lang="zh-CN" altLang="en-US" dirty="0"/>
              <a:t>手写数字实验：</a:t>
            </a:r>
          </a:p>
        </p:txBody>
      </p:sp>
      <p:sp>
        <p:nvSpPr>
          <p:cNvPr id="6" name="文本框 5">
            <a:extLst>
              <a:ext uri="{FF2B5EF4-FFF2-40B4-BE49-F238E27FC236}">
                <a16:creationId xmlns:a16="http://schemas.microsoft.com/office/drawing/2014/main" id="{8A670BD7-87BD-E649-8C40-C26797F03A25}"/>
              </a:ext>
            </a:extLst>
          </p:cNvPr>
          <p:cNvSpPr txBox="1"/>
          <p:nvPr/>
        </p:nvSpPr>
        <p:spPr>
          <a:xfrm>
            <a:off x="6431644" y="1290862"/>
            <a:ext cx="1569660" cy="369332"/>
          </a:xfrm>
          <a:prstGeom prst="rect">
            <a:avLst/>
          </a:prstGeom>
          <a:noFill/>
        </p:spPr>
        <p:txBody>
          <a:bodyPr wrap="none" rtlCol="0">
            <a:spAutoFit/>
          </a:bodyPr>
          <a:lstStyle/>
          <a:p>
            <a:r>
              <a:rPr kumimoji="1" lang="zh-CN" altLang="en-US" dirty="0"/>
              <a:t>数据分布实验</a:t>
            </a:r>
          </a:p>
        </p:txBody>
      </p:sp>
    </p:spTree>
    <p:extLst>
      <p:ext uri="{BB962C8B-B14F-4D97-AF65-F5344CB8AC3E}">
        <p14:creationId xmlns:p14="http://schemas.microsoft.com/office/powerpoint/2010/main" val="90930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a:extLst>
              <a:ext uri="{FF2B5EF4-FFF2-40B4-BE49-F238E27FC236}">
                <a16:creationId xmlns:a16="http://schemas.microsoft.com/office/drawing/2014/main" id="{666E7FEB-7E2E-46DF-94C9-C4A189172087}"/>
              </a:ext>
            </a:extLst>
          </p:cNvPr>
          <p:cNvGrpSpPr/>
          <p:nvPr/>
        </p:nvGrpSpPr>
        <p:grpSpPr>
          <a:xfrm>
            <a:off x="3878944" y="2385643"/>
            <a:ext cx="6456651" cy="543956"/>
            <a:chOff x="4267200" y="1600200"/>
            <a:chExt cx="6963691" cy="739140"/>
          </a:xfrm>
        </p:grpSpPr>
        <p:sp>
          <p:nvSpPr>
            <p:cNvPr id="80" name="TextBox 4">
              <a:extLst>
                <a:ext uri="{FF2B5EF4-FFF2-40B4-BE49-F238E27FC236}">
                  <a16:creationId xmlns:a16="http://schemas.microsoft.com/office/drawing/2014/main" id="{20C61264-5CAE-4883-B496-F4768FA292AC}"/>
                </a:ext>
              </a:extLst>
            </p:cNvPr>
            <p:cNvSpPr txBox="1"/>
            <p:nvPr/>
          </p:nvSpPr>
          <p:spPr>
            <a:xfrm>
              <a:off x="5371429" y="1665097"/>
              <a:ext cx="5859462" cy="657207"/>
            </a:xfrm>
            <a:prstGeom prst="rect">
              <a:avLst/>
            </a:prstGeom>
            <a:noFill/>
          </p:spPr>
          <p:txBody>
            <a:bodyPr wrap="square" lIns="0" tIns="0" rIns="0" bIns="0" rtlCol="0">
              <a:spAutoFit/>
            </a:bodyPr>
            <a:lstStyle/>
            <a:p>
              <a:pPr>
                <a:lnSpc>
                  <a:spcPct val="120000"/>
                </a:lnSpc>
              </a:pPr>
              <a:r>
                <a:rPr lang="zh-CN" altLang="en-US" sz="2800" dirty="0">
                  <a:solidFill>
                    <a:srgbClr val="FF0000"/>
                  </a:solidFill>
                  <a:latin typeface="+mn-ea"/>
                  <a:cs typeface="+mn-ea"/>
                  <a:sym typeface="+mn-lt"/>
                </a:rPr>
                <a:t>背景意义</a:t>
              </a:r>
              <a:endParaRPr lang="zh-CN" altLang="en-MY" sz="2800" dirty="0">
                <a:solidFill>
                  <a:srgbClr val="FF0000"/>
                </a:solidFill>
                <a:latin typeface="+mn-ea"/>
                <a:cs typeface="+mn-ea"/>
                <a:sym typeface="+mn-lt"/>
              </a:endParaRPr>
            </a:p>
          </p:txBody>
        </p:sp>
        <p:grpSp>
          <p:nvGrpSpPr>
            <p:cNvPr id="81" name="Group 5">
              <a:extLst>
                <a:ext uri="{FF2B5EF4-FFF2-40B4-BE49-F238E27FC236}">
                  <a16:creationId xmlns:a16="http://schemas.microsoft.com/office/drawing/2014/main" id="{95ED22BA-FCF5-475F-89B3-19E22062F6DA}"/>
                </a:ext>
              </a:extLst>
            </p:cNvPr>
            <p:cNvGrpSpPr/>
            <p:nvPr/>
          </p:nvGrpSpPr>
          <p:grpSpPr>
            <a:xfrm>
              <a:off x="4267200" y="1600200"/>
              <a:ext cx="864870" cy="739140"/>
              <a:chOff x="4267199" y="1268631"/>
              <a:chExt cx="1373976" cy="1174236"/>
            </a:xfrm>
          </p:grpSpPr>
          <p:sp>
            <p:nvSpPr>
              <p:cNvPr id="82" name="Rectangle 6">
                <a:extLst>
                  <a:ext uri="{FF2B5EF4-FFF2-40B4-BE49-F238E27FC236}">
                    <a16:creationId xmlns:a16="http://schemas.microsoft.com/office/drawing/2014/main" id="{D4B5227A-DA2D-4C73-9BB8-DA78DF83F706}"/>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a:extLst>
                  <a:ext uri="{FF2B5EF4-FFF2-40B4-BE49-F238E27FC236}">
                    <a16:creationId xmlns:a16="http://schemas.microsoft.com/office/drawing/2014/main" id="{A638758C-AB0F-4880-9075-6E0EB39A6F86}"/>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a:extLst>
              <a:ext uri="{FF2B5EF4-FFF2-40B4-BE49-F238E27FC236}">
                <a16:creationId xmlns:a16="http://schemas.microsoft.com/office/drawing/2014/main" id="{9C1963CD-A5DD-4BA7-AE4B-1FA1E75EED62}"/>
              </a:ext>
            </a:extLst>
          </p:cNvPr>
          <p:cNvGrpSpPr/>
          <p:nvPr/>
        </p:nvGrpSpPr>
        <p:grpSpPr>
          <a:xfrm>
            <a:off x="3878941" y="3373252"/>
            <a:ext cx="2987511" cy="543956"/>
            <a:chOff x="4267200" y="1600200"/>
            <a:chExt cx="3222122" cy="739140"/>
          </a:xfrm>
        </p:grpSpPr>
        <p:sp>
          <p:nvSpPr>
            <p:cNvPr id="85" name="TextBox 4">
              <a:extLst>
                <a:ext uri="{FF2B5EF4-FFF2-40B4-BE49-F238E27FC236}">
                  <a16:creationId xmlns:a16="http://schemas.microsoft.com/office/drawing/2014/main" id="{273EEFAA-B0A5-4CBB-9883-C3E300A4BA78}"/>
                </a:ext>
              </a:extLst>
            </p:cNvPr>
            <p:cNvSpPr txBox="1"/>
            <p:nvPr/>
          </p:nvSpPr>
          <p:spPr>
            <a:xfrm>
              <a:off x="5371434" y="1665097"/>
              <a:ext cx="2117888" cy="643003"/>
            </a:xfrm>
            <a:prstGeom prst="rect">
              <a:avLst/>
            </a:prstGeom>
            <a:noFill/>
          </p:spPr>
          <p:txBody>
            <a:bodyPr wrap="none" lIns="0" tIns="0" rIns="0" bIns="0" rtlCol="0">
              <a:spAutoFit/>
            </a:bodyPr>
            <a:lstStyle/>
            <a:p>
              <a:pPr>
                <a:lnSpc>
                  <a:spcPct val="120000"/>
                </a:lnSpc>
              </a:pPr>
              <a:r>
                <a:rPr lang="en-US" altLang="zh-CN" sz="2800" dirty="0">
                  <a:latin typeface="+mn-ea"/>
                  <a:cs typeface="+mn-ea"/>
                  <a:sym typeface="+mn-lt"/>
                </a:rPr>
                <a:t>GAN</a:t>
              </a:r>
              <a:r>
                <a:rPr lang="zh-CN" altLang="en-US" sz="2800" dirty="0">
                  <a:latin typeface="+mn-ea"/>
                  <a:cs typeface="+mn-ea"/>
                  <a:sym typeface="+mn-lt"/>
                </a:rPr>
                <a:t>的原理</a:t>
              </a:r>
              <a:endParaRPr lang="zh-CN" altLang="en-MY" sz="2800" dirty="0">
                <a:latin typeface="+mn-ea"/>
                <a:cs typeface="+mn-ea"/>
                <a:sym typeface="+mn-lt"/>
              </a:endParaRPr>
            </a:p>
          </p:txBody>
        </p:sp>
        <p:grpSp>
          <p:nvGrpSpPr>
            <p:cNvPr id="86" name="Group 5">
              <a:extLst>
                <a:ext uri="{FF2B5EF4-FFF2-40B4-BE49-F238E27FC236}">
                  <a16:creationId xmlns:a16="http://schemas.microsoft.com/office/drawing/2014/main" id="{379B925D-E575-4477-A1EC-8F4D16BF5973}"/>
                </a:ext>
              </a:extLst>
            </p:cNvPr>
            <p:cNvGrpSpPr/>
            <p:nvPr/>
          </p:nvGrpSpPr>
          <p:grpSpPr>
            <a:xfrm>
              <a:off x="4267200" y="1600200"/>
              <a:ext cx="864870" cy="739140"/>
              <a:chOff x="4267199" y="1268631"/>
              <a:chExt cx="1373976" cy="1174236"/>
            </a:xfrm>
          </p:grpSpPr>
          <p:sp>
            <p:nvSpPr>
              <p:cNvPr id="87" name="Rectangle 6">
                <a:extLst>
                  <a:ext uri="{FF2B5EF4-FFF2-40B4-BE49-F238E27FC236}">
                    <a16:creationId xmlns:a16="http://schemas.microsoft.com/office/drawing/2014/main" id="{910E83C3-B963-4713-8A1D-7A5947D72F5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a:extLst>
                  <a:ext uri="{FF2B5EF4-FFF2-40B4-BE49-F238E27FC236}">
                    <a16:creationId xmlns:a16="http://schemas.microsoft.com/office/drawing/2014/main" id="{35987AA6-F22A-412B-B1AB-DEA8E87CE119}"/>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9" name="Group 3">
            <a:extLst>
              <a:ext uri="{FF2B5EF4-FFF2-40B4-BE49-F238E27FC236}">
                <a16:creationId xmlns:a16="http://schemas.microsoft.com/office/drawing/2014/main" id="{7FF694E1-B06C-49F1-9E55-3960189D58A2}"/>
              </a:ext>
            </a:extLst>
          </p:cNvPr>
          <p:cNvGrpSpPr/>
          <p:nvPr/>
        </p:nvGrpSpPr>
        <p:grpSpPr>
          <a:xfrm>
            <a:off x="3878944" y="4350334"/>
            <a:ext cx="2913764" cy="543956"/>
            <a:chOff x="4267200" y="1600200"/>
            <a:chExt cx="3142578" cy="739140"/>
          </a:xfrm>
        </p:grpSpPr>
        <p:sp>
          <p:nvSpPr>
            <p:cNvPr id="90" name="TextBox 4">
              <a:extLst>
                <a:ext uri="{FF2B5EF4-FFF2-40B4-BE49-F238E27FC236}">
                  <a16:creationId xmlns:a16="http://schemas.microsoft.com/office/drawing/2014/main" id="{6F70782B-569F-4110-A3DB-8C5F3CA87B2A}"/>
                </a:ext>
              </a:extLst>
            </p:cNvPr>
            <p:cNvSpPr txBox="1"/>
            <p:nvPr/>
          </p:nvSpPr>
          <p:spPr>
            <a:xfrm>
              <a:off x="5371422" y="1665097"/>
              <a:ext cx="2038356" cy="643003"/>
            </a:xfrm>
            <a:prstGeom prst="rect">
              <a:avLst/>
            </a:prstGeom>
            <a:noFill/>
          </p:spPr>
          <p:txBody>
            <a:bodyPr wrap="none" lIns="0" tIns="0" rIns="0" bIns="0" rtlCol="0">
              <a:spAutoFit/>
            </a:bodyPr>
            <a:lstStyle/>
            <a:p>
              <a:pPr>
                <a:lnSpc>
                  <a:spcPct val="120000"/>
                </a:lnSpc>
              </a:pPr>
              <a:r>
                <a:rPr lang="en-US" altLang="zh-CN" sz="2800" dirty="0">
                  <a:solidFill>
                    <a:schemeClr val="tx1">
                      <a:lumMod val="75000"/>
                      <a:lumOff val="25000"/>
                    </a:schemeClr>
                  </a:solidFill>
                  <a:latin typeface="+mn-ea"/>
                  <a:cs typeface="+mn-ea"/>
                  <a:sym typeface="+mn-lt"/>
                </a:rPr>
                <a:t>GAN</a:t>
              </a:r>
              <a:r>
                <a:rPr lang="zh-CN" altLang="en-US" sz="2800" dirty="0">
                  <a:solidFill>
                    <a:schemeClr val="tx1">
                      <a:lumMod val="75000"/>
                      <a:lumOff val="25000"/>
                    </a:schemeClr>
                  </a:solidFill>
                  <a:latin typeface="+mn-ea"/>
                  <a:cs typeface="+mn-ea"/>
                  <a:sym typeface="+mn-lt"/>
                </a:rPr>
                <a:t>的改进</a:t>
              </a:r>
              <a:endParaRPr lang="zh-CN" altLang="en-MY" sz="2800" dirty="0">
                <a:solidFill>
                  <a:schemeClr val="tx1">
                    <a:lumMod val="75000"/>
                    <a:lumOff val="25000"/>
                  </a:schemeClr>
                </a:solidFill>
                <a:latin typeface="+mn-ea"/>
                <a:cs typeface="+mn-ea"/>
                <a:sym typeface="+mn-lt"/>
              </a:endParaRPr>
            </a:p>
          </p:txBody>
        </p:sp>
        <p:grpSp>
          <p:nvGrpSpPr>
            <p:cNvPr id="91" name="Group 5">
              <a:extLst>
                <a:ext uri="{FF2B5EF4-FFF2-40B4-BE49-F238E27FC236}">
                  <a16:creationId xmlns:a16="http://schemas.microsoft.com/office/drawing/2014/main" id="{FAF6E003-7E6A-4B2F-B966-CB7353060362}"/>
                </a:ext>
              </a:extLst>
            </p:cNvPr>
            <p:cNvGrpSpPr/>
            <p:nvPr/>
          </p:nvGrpSpPr>
          <p:grpSpPr>
            <a:xfrm>
              <a:off x="4267200" y="1600200"/>
              <a:ext cx="864870" cy="739140"/>
              <a:chOff x="4267199" y="1268631"/>
              <a:chExt cx="1373976" cy="1174236"/>
            </a:xfrm>
          </p:grpSpPr>
          <p:sp>
            <p:nvSpPr>
              <p:cNvPr id="92" name="Rectangle 6">
                <a:extLst>
                  <a:ext uri="{FF2B5EF4-FFF2-40B4-BE49-F238E27FC236}">
                    <a16:creationId xmlns:a16="http://schemas.microsoft.com/office/drawing/2014/main" id="{9E122438-E61C-4DD2-89FD-0F61A304D1B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93" name="Right Triangle 7">
                <a:extLst>
                  <a:ext uri="{FF2B5EF4-FFF2-40B4-BE49-F238E27FC236}">
                    <a16:creationId xmlns:a16="http://schemas.microsoft.com/office/drawing/2014/main" id="{C6BF02A1-065C-4CEF-8C5F-F1F503337405}"/>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a:extLst>
              <a:ext uri="{FF2B5EF4-FFF2-40B4-BE49-F238E27FC236}">
                <a16:creationId xmlns:a16="http://schemas.microsoft.com/office/drawing/2014/main" id="{8B3A765A-0934-4D38-8B80-B47AEA5BACBC}"/>
              </a:ext>
            </a:extLst>
          </p:cNvPr>
          <p:cNvGrpSpPr/>
          <p:nvPr/>
        </p:nvGrpSpPr>
        <p:grpSpPr>
          <a:xfrm>
            <a:off x="3878948" y="5304091"/>
            <a:ext cx="2819196" cy="543956"/>
            <a:chOff x="4267200" y="1600200"/>
            <a:chExt cx="3040584" cy="739140"/>
          </a:xfrm>
        </p:grpSpPr>
        <p:sp>
          <p:nvSpPr>
            <p:cNvPr id="95" name="TextBox 4">
              <a:extLst>
                <a:ext uri="{FF2B5EF4-FFF2-40B4-BE49-F238E27FC236}">
                  <a16:creationId xmlns:a16="http://schemas.microsoft.com/office/drawing/2014/main" id="{404E1148-C624-4237-92DC-ED35CDACAE21}"/>
                </a:ext>
              </a:extLst>
            </p:cNvPr>
            <p:cNvSpPr txBox="1"/>
            <p:nvPr/>
          </p:nvSpPr>
          <p:spPr>
            <a:xfrm>
              <a:off x="5371433" y="1665097"/>
              <a:ext cx="1936351" cy="643003"/>
            </a:xfrm>
            <a:prstGeom prst="rect">
              <a:avLst/>
            </a:prstGeom>
            <a:noFill/>
          </p:spPr>
          <p:txBody>
            <a:bodyPr wrap="none" lIns="0" tIns="0" rIns="0" bIns="0" rtlCol="0">
              <a:spAutoFit/>
            </a:bodyPr>
            <a:lstStyle/>
            <a:p>
              <a:pPr>
                <a:lnSpc>
                  <a:spcPct val="120000"/>
                </a:lnSpc>
              </a:pPr>
              <a:r>
                <a:rPr lang="zh-CN" altLang="en-US" sz="2800" dirty="0">
                  <a:solidFill>
                    <a:schemeClr val="tx1">
                      <a:lumMod val="75000"/>
                      <a:lumOff val="25000"/>
                    </a:schemeClr>
                  </a:solidFill>
                  <a:latin typeface="+mn-ea"/>
                  <a:cs typeface="+mn-ea"/>
                  <a:sym typeface="+mn-lt"/>
                </a:rPr>
                <a:t>思考与总结</a:t>
              </a:r>
              <a:endParaRPr lang="zh-CN" altLang="en-MY" sz="2800" dirty="0">
                <a:solidFill>
                  <a:schemeClr val="tx1">
                    <a:lumMod val="75000"/>
                    <a:lumOff val="25000"/>
                  </a:schemeClr>
                </a:solidFill>
                <a:latin typeface="+mn-ea"/>
                <a:cs typeface="+mn-ea"/>
                <a:sym typeface="+mn-lt"/>
              </a:endParaRPr>
            </a:p>
          </p:txBody>
        </p:sp>
        <p:grpSp>
          <p:nvGrpSpPr>
            <p:cNvPr id="96" name="Group 5">
              <a:extLst>
                <a:ext uri="{FF2B5EF4-FFF2-40B4-BE49-F238E27FC236}">
                  <a16:creationId xmlns:a16="http://schemas.microsoft.com/office/drawing/2014/main" id="{3EE11E9E-5E41-4A4D-8951-68ECB45AD068}"/>
                </a:ext>
              </a:extLst>
            </p:cNvPr>
            <p:cNvGrpSpPr/>
            <p:nvPr/>
          </p:nvGrpSpPr>
          <p:grpSpPr>
            <a:xfrm>
              <a:off x="4267200" y="1600200"/>
              <a:ext cx="864870" cy="739140"/>
              <a:chOff x="4267199" y="1268631"/>
              <a:chExt cx="1373976" cy="1174236"/>
            </a:xfrm>
          </p:grpSpPr>
          <p:sp>
            <p:nvSpPr>
              <p:cNvPr id="97" name="Rectangle 6">
                <a:extLst>
                  <a:ext uri="{FF2B5EF4-FFF2-40B4-BE49-F238E27FC236}">
                    <a16:creationId xmlns:a16="http://schemas.microsoft.com/office/drawing/2014/main" id="{E6475E9D-BEC8-450B-B672-4B2294707FD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4</a:t>
                </a:r>
                <a:endParaRPr lang="en-MY" sz="3200" b="1" dirty="0">
                  <a:cs typeface="+mn-ea"/>
                  <a:sym typeface="+mn-lt"/>
                </a:endParaRPr>
              </a:p>
            </p:txBody>
          </p:sp>
          <p:sp>
            <p:nvSpPr>
              <p:cNvPr id="98" name="Right Triangle 7">
                <a:extLst>
                  <a:ext uri="{FF2B5EF4-FFF2-40B4-BE49-F238E27FC236}">
                    <a16:creationId xmlns:a16="http://schemas.microsoft.com/office/drawing/2014/main" id="{4BBF9B24-15F7-4075-BBC0-F257A9DEFEAB}"/>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
        <p:nvSpPr>
          <p:cNvPr id="2" name="文本框 1">
            <a:extLst>
              <a:ext uri="{FF2B5EF4-FFF2-40B4-BE49-F238E27FC236}">
                <a16:creationId xmlns:a16="http://schemas.microsoft.com/office/drawing/2014/main" id="{F81D4855-58E4-4820-AB4F-846A49939751}"/>
              </a:ext>
            </a:extLst>
          </p:cNvPr>
          <p:cNvSpPr txBox="1"/>
          <p:nvPr/>
        </p:nvSpPr>
        <p:spPr>
          <a:xfrm>
            <a:off x="10386397" y="6092687"/>
            <a:ext cx="1805609" cy="369332"/>
          </a:xfrm>
          <a:prstGeom prst="rect">
            <a:avLst/>
          </a:prstGeom>
          <a:noFill/>
        </p:spPr>
        <p:txBody>
          <a:bodyPr wrap="square" rtlCol="0">
            <a:spAutoFit/>
          </a:bodyPr>
          <a:lstStyle/>
          <a:p>
            <a:pPr algn="ctr"/>
            <a:r>
              <a:rPr lang="en-US" altLang="zh-CN" dirty="0"/>
              <a:t>3</a:t>
            </a:r>
            <a:endParaRPr lang="zh-CN" altLang="en-US" dirty="0"/>
          </a:p>
        </p:txBody>
      </p:sp>
    </p:spTree>
    <p:extLst>
      <p:ext uri="{BB962C8B-B14F-4D97-AF65-F5344CB8AC3E}">
        <p14:creationId xmlns:p14="http://schemas.microsoft.com/office/powerpoint/2010/main" val="1557385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7C7D2AE-A395-B649-88FE-9380A205EDE7}"/>
              </a:ext>
            </a:extLst>
          </p:cNvPr>
          <p:cNvPicPr>
            <a:picLocks noChangeAspect="1"/>
          </p:cNvPicPr>
          <p:nvPr/>
        </p:nvPicPr>
        <p:blipFill>
          <a:blip r:embed="rId3"/>
          <a:stretch>
            <a:fillRect/>
          </a:stretch>
        </p:blipFill>
        <p:spPr>
          <a:xfrm>
            <a:off x="8478482" y="1163810"/>
            <a:ext cx="3229485" cy="2125908"/>
          </a:xfrm>
          <a:prstGeom prst="rect">
            <a:avLst/>
          </a:prstGeom>
        </p:spPr>
      </p:pic>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zh-CN" altLang="en-US" sz="2800" dirty="0">
                <a:latin typeface="+mn-ea"/>
                <a:ea typeface="+mn-ea"/>
              </a:rPr>
              <a:t>实现方式</a:t>
            </a:r>
          </a:p>
        </p:txBody>
      </p:sp>
      <p:pic>
        <p:nvPicPr>
          <p:cNvPr id="10" name="图片 9">
            <a:extLst>
              <a:ext uri="{FF2B5EF4-FFF2-40B4-BE49-F238E27FC236}">
                <a16:creationId xmlns:a16="http://schemas.microsoft.com/office/drawing/2014/main" id="{92C2D923-261B-5A40-8582-EFFAA835D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374" y="2063090"/>
            <a:ext cx="3247108" cy="1842403"/>
          </a:xfrm>
          <a:prstGeom prst="rect">
            <a:avLst/>
          </a:prstGeom>
        </p:spPr>
      </p:pic>
      <p:pic>
        <p:nvPicPr>
          <p:cNvPr id="12" name="图片 11">
            <a:extLst>
              <a:ext uri="{FF2B5EF4-FFF2-40B4-BE49-F238E27FC236}">
                <a16:creationId xmlns:a16="http://schemas.microsoft.com/office/drawing/2014/main" id="{1EDF1BA0-3AEF-6947-849E-324EA79A25F3}"/>
              </a:ext>
            </a:extLst>
          </p:cNvPr>
          <p:cNvPicPr>
            <a:picLocks noChangeAspect="1"/>
          </p:cNvPicPr>
          <p:nvPr/>
        </p:nvPicPr>
        <p:blipFill>
          <a:blip r:embed="rId5"/>
          <a:stretch>
            <a:fillRect/>
          </a:stretch>
        </p:blipFill>
        <p:spPr>
          <a:xfrm>
            <a:off x="668711" y="4509475"/>
            <a:ext cx="4701309" cy="1186850"/>
          </a:xfrm>
          <a:prstGeom prst="rect">
            <a:avLst/>
          </a:prstGeom>
        </p:spPr>
      </p:pic>
      <p:pic>
        <p:nvPicPr>
          <p:cNvPr id="13" name="图片 12">
            <a:extLst>
              <a:ext uri="{FF2B5EF4-FFF2-40B4-BE49-F238E27FC236}">
                <a16:creationId xmlns:a16="http://schemas.microsoft.com/office/drawing/2014/main" id="{01FEF545-6AA7-F943-A516-C6C2F4546F82}"/>
              </a:ext>
            </a:extLst>
          </p:cNvPr>
          <p:cNvPicPr>
            <a:picLocks noChangeAspect="1"/>
          </p:cNvPicPr>
          <p:nvPr/>
        </p:nvPicPr>
        <p:blipFill>
          <a:blip r:embed="rId6"/>
          <a:stretch>
            <a:fillRect/>
          </a:stretch>
        </p:blipFill>
        <p:spPr>
          <a:xfrm>
            <a:off x="5613402" y="4498151"/>
            <a:ext cx="4769652" cy="1186850"/>
          </a:xfrm>
          <a:prstGeom prst="rect">
            <a:avLst/>
          </a:prstGeom>
        </p:spPr>
      </p:pic>
      <p:sp>
        <p:nvSpPr>
          <p:cNvPr id="69" name="文本框 68">
            <a:extLst>
              <a:ext uri="{FF2B5EF4-FFF2-40B4-BE49-F238E27FC236}">
                <a16:creationId xmlns:a16="http://schemas.microsoft.com/office/drawing/2014/main" id="{538BE653-1BF5-DD4F-A4F6-326005FB8D85}"/>
              </a:ext>
            </a:extLst>
          </p:cNvPr>
          <p:cNvSpPr txBox="1"/>
          <p:nvPr/>
        </p:nvSpPr>
        <p:spPr>
          <a:xfrm>
            <a:off x="618605" y="1065001"/>
            <a:ext cx="7708732" cy="499560"/>
          </a:xfrm>
          <a:prstGeom prst="rect">
            <a:avLst/>
          </a:prstGeom>
          <a:noFill/>
          <a:ln>
            <a:noFill/>
          </a:ln>
        </p:spPr>
        <p:txBody>
          <a:bodyPr wrap="square" rtlCol="0">
            <a:spAutoFit/>
          </a:bodyPr>
          <a:lstStyle/>
          <a:p>
            <a:pPr>
              <a:lnSpc>
                <a:spcPct val="150000"/>
              </a:lnSpc>
            </a:pPr>
            <a:r>
              <a:rPr kumimoji="1" lang="zh-CN" altLang="en-US" sz="2000" b="1" dirty="0">
                <a:solidFill>
                  <a:schemeClr val="bg2">
                    <a:lumMod val="75000"/>
                  </a:schemeClr>
                </a:solidFill>
                <a:latin typeface="+mn-ea"/>
              </a:rPr>
              <a:t>损失函数</a:t>
            </a:r>
            <a:r>
              <a:rPr kumimoji="1" lang="en-US" altLang="zh-CN" sz="2000" b="1" dirty="0">
                <a:solidFill>
                  <a:srgbClr val="FFC000"/>
                </a:solidFill>
                <a:latin typeface="+mn-ea"/>
              </a:rPr>
              <a:t>	</a:t>
            </a:r>
            <a:r>
              <a:rPr kumimoji="1" lang="zh-CN" altLang="en-US" sz="2000" b="1" dirty="0">
                <a:solidFill>
                  <a:schemeClr val="bg2">
                    <a:lumMod val="75000"/>
                  </a:schemeClr>
                </a:solidFill>
                <a:latin typeface="+mn-ea"/>
              </a:rPr>
              <a:t>模型结构</a:t>
            </a:r>
            <a:r>
              <a:rPr kumimoji="1" lang="en-US" altLang="zh-CN" sz="2000" b="1" dirty="0">
                <a:solidFill>
                  <a:schemeClr val="bg2">
                    <a:lumMod val="75000"/>
                  </a:schemeClr>
                </a:solidFill>
                <a:latin typeface="+mn-ea"/>
              </a:rPr>
              <a:t>	</a:t>
            </a:r>
            <a:r>
              <a:rPr kumimoji="1" lang="zh-CN" altLang="en-US" sz="2000" b="1" dirty="0">
                <a:solidFill>
                  <a:srgbClr val="FF0000"/>
                </a:solidFill>
                <a:latin typeface="+mn-ea"/>
              </a:rPr>
              <a:t>实现方法</a:t>
            </a:r>
            <a:r>
              <a:rPr kumimoji="1" lang="en-US" altLang="zh-CN" sz="2000" b="1" dirty="0">
                <a:solidFill>
                  <a:schemeClr val="bg2">
                    <a:lumMod val="75000"/>
                  </a:schemeClr>
                </a:solidFill>
                <a:latin typeface="+mn-ea"/>
              </a:rPr>
              <a:t>	</a:t>
            </a:r>
            <a:r>
              <a:rPr kumimoji="1" lang="zh-CN" altLang="en-US" sz="2000" b="1" dirty="0">
                <a:solidFill>
                  <a:schemeClr val="bg2">
                    <a:lumMod val="75000"/>
                  </a:schemeClr>
                </a:solidFill>
                <a:latin typeface="+mn-ea"/>
              </a:rPr>
              <a:t>应用范围</a:t>
            </a:r>
            <a:endParaRPr kumimoji="1" lang="en-US" altLang="zh-CN" sz="2000" b="1" dirty="0">
              <a:solidFill>
                <a:schemeClr val="bg2">
                  <a:lumMod val="75000"/>
                </a:schemeClr>
              </a:solidFill>
              <a:latin typeface="+mn-ea"/>
            </a:endParaRPr>
          </a:p>
        </p:txBody>
      </p:sp>
      <p:sp>
        <p:nvSpPr>
          <p:cNvPr id="70" name="矩形 69">
            <a:extLst>
              <a:ext uri="{FF2B5EF4-FFF2-40B4-BE49-F238E27FC236}">
                <a16:creationId xmlns:a16="http://schemas.microsoft.com/office/drawing/2014/main" id="{E7DFBEFC-21D1-AC41-B435-4E22800EAE36}"/>
              </a:ext>
            </a:extLst>
          </p:cNvPr>
          <p:cNvSpPr/>
          <p:nvPr/>
        </p:nvSpPr>
        <p:spPr>
          <a:xfrm>
            <a:off x="739625" y="4133823"/>
            <a:ext cx="1035383" cy="2876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BigGAN</a:t>
            </a:r>
            <a:endParaRPr kumimoji="1" lang="zh-CN" altLang="en-US" dirty="0"/>
          </a:p>
        </p:txBody>
      </p:sp>
      <p:sp>
        <p:nvSpPr>
          <p:cNvPr id="71" name="矩形 70">
            <a:extLst>
              <a:ext uri="{FF2B5EF4-FFF2-40B4-BE49-F238E27FC236}">
                <a16:creationId xmlns:a16="http://schemas.microsoft.com/office/drawing/2014/main" id="{FF503A6C-236B-3A40-A0A1-D9214CD85847}"/>
              </a:ext>
            </a:extLst>
          </p:cNvPr>
          <p:cNvSpPr/>
          <p:nvPr/>
        </p:nvSpPr>
        <p:spPr>
          <a:xfrm>
            <a:off x="5613401" y="4133823"/>
            <a:ext cx="1190811" cy="2876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StyleGAN</a:t>
            </a:r>
            <a:endParaRPr kumimoji="1" lang="zh-CN" altLang="en-US" dirty="0"/>
          </a:p>
        </p:txBody>
      </p:sp>
      <p:sp>
        <p:nvSpPr>
          <p:cNvPr id="73" name="矩形 72">
            <a:extLst>
              <a:ext uri="{FF2B5EF4-FFF2-40B4-BE49-F238E27FC236}">
                <a16:creationId xmlns:a16="http://schemas.microsoft.com/office/drawing/2014/main" id="{64AF7798-6582-2949-A7B6-FD7C80089345}"/>
              </a:ext>
            </a:extLst>
          </p:cNvPr>
          <p:cNvSpPr/>
          <p:nvPr/>
        </p:nvSpPr>
        <p:spPr>
          <a:xfrm>
            <a:off x="5613401" y="1640283"/>
            <a:ext cx="1035384" cy="2876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PGGAN</a:t>
            </a:r>
            <a:endParaRPr kumimoji="1" lang="zh-CN" altLang="en-US" dirty="0"/>
          </a:p>
        </p:txBody>
      </p:sp>
      <p:pic>
        <p:nvPicPr>
          <p:cNvPr id="15" name="图片 14">
            <a:extLst>
              <a:ext uri="{FF2B5EF4-FFF2-40B4-BE49-F238E27FC236}">
                <a16:creationId xmlns:a16="http://schemas.microsoft.com/office/drawing/2014/main" id="{EB46782B-B71E-9E4F-B657-BC356D801026}"/>
              </a:ext>
            </a:extLst>
          </p:cNvPr>
          <p:cNvPicPr>
            <a:picLocks noChangeAspect="1"/>
          </p:cNvPicPr>
          <p:nvPr/>
        </p:nvPicPr>
        <p:blipFill>
          <a:blip r:embed="rId7"/>
          <a:stretch>
            <a:fillRect/>
          </a:stretch>
        </p:blipFill>
        <p:spPr>
          <a:xfrm>
            <a:off x="1073338" y="2139489"/>
            <a:ext cx="4296682" cy="1766099"/>
          </a:xfrm>
          <a:prstGeom prst="rect">
            <a:avLst/>
          </a:prstGeom>
        </p:spPr>
      </p:pic>
      <p:sp>
        <p:nvSpPr>
          <p:cNvPr id="74" name="矩形 73">
            <a:extLst>
              <a:ext uri="{FF2B5EF4-FFF2-40B4-BE49-F238E27FC236}">
                <a16:creationId xmlns:a16="http://schemas.microsoft.com/office/drawing/2014/main" id="{70705B0F-04AE-2845-947C-F83C9C767EEC}"/>
              </a:ext>
            </a:extLst>
          </p:cNvPr>
          <p:cNvSpPr/>
          <p:nvPr/>
        </p:nvSpPr>
        <p:spPr>
          <a:xfrm>
            <a:off x="739626" y="1632588"/>
            <a:ext cx="1035383" cy="3076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DCGAN</a:t>
            </a:r>
            <a:endParaRPr kumimoji="1" lang="zh-CN" altLang="en-US" dirty="0"/>
          </a:p>
        </p:txBody>
      </p:sp>
    </p:spTree>
    <p:extLst>
      <p:ext uri="{BB962C8B-B14F-4D97-AF65-F5344CB8AC3E}">
        <p14:creationId xmlns:p14="http://schemas.microsoft.com/office/powerpoint/2010/main" val="2777159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C05220A-E750-A24A-B25C-216B10ACFEEF}"/>
              </a:ext>
            </a:extLst>
          </p:cNvPr>
          <p:cNvPicPr>
            <a:picLocks noChangeAspect="1"/>
          </p:cNvPicPr>
          <p:nvPr/>
        </p:nvPicPr>
        <p:blipFill>
          <a:blip r:embed="rId3"/>
          <a:stretch>
            <a:fillRect/>
          </a:stretch>
        </p:blipFill>
        <p:spPr>
          <a:xfrm>
            <a:off x="8449254" y="1139371"/>
            <a:ext cx="3283382" cy="2149833"/>
          </a:xfrm>
          <a:prstGeom prst="rect">
            <a:avLst/>
          </a:prstGeom>
        </p:spPr>
      </p:pic>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zh-CN" altLang="en-US" sz="2800" dirty="0">
                <a:latin typeface="+mn-ea"/>
                <a:ea typeface="+mn-ea"/>
              </a:rPr>
              <a:t>应用领域</a:t>
            </a:r>
          </a:p>
        </p:txBody>
      </p:sp>
      <p:sp>
        <p:nvSpPr>
          <p:cNvPr id="61" name="文本框 60">
            <a:extLst>
              <a:ext uri="{FF2B5EF4-FFF2-40B4-BE49-F238E27FC236}">
                <a16:creationId xmlns:a16="http://schemas.microsoft.com/office/drawing/2014/main" id="{95AB7874-9AAE-4940-AA4C-70146FFD2AFA}"/>
              </a:ext>
            </a:extLst>
          </p:cNvPr>
          <p:cNvSpPr txBox="1"/>
          <p:nvPr/>
        </p:nvSpPr>
        <p:spPr>
          <a:xfrm>
            <a:off x="618605" y="1065001"/>
            <a:ext cx="7708732" cy="499560"/>
          </a:xfrm>
          <a:prstGeom prst="rect">
            <a:avLst/>
          </a:prstGeom>
          <a:noFill/>
          <a:ln>
            <a:noFill/>
          </a:ln>
        </p:spPr>
        <p:txBody>
          <a:bodyPr wrap="square" rtlCol="0">
            <a:spAutoFit/>
          </a:bodyPr>
          <a:lstStyle/>
          <a:p>
            <a:pPr>
              <a:lnSpc>
                <a:spcPct val="150000"/>
              </a:lnSpc>
            </a:pPr>
            <a:r>
              <a:rPr kumimoji="1" lang="zh-CN" altLang="en-US" sz="2000" b="1" dirty="0">
                <a:solidFill>
                  <a:schemeClr val="bg2">
                    <a:lumMod val="75000"/>
                  </a:schemeClr>
                </a:solidFill>
                <a:latin typeface="+mn-ea"/>
              </a:rPr>
              <a:t>损失函数</a:t>
            </a:r>
            <a:r>
              <a:rPr kumimoji="1" lang="en-US" altLang="zh-CN" sz="2000" b="1" dirty="0">
                <a:solidFill>
                  <a:srgbClr val="FFC000"/>
                </a:solidFill>
                <a:latin typeface="+mn-ea"/>
              </a:rPr>
              <a:t>	</a:t>
            </a:r>
            <a:r>
              <a:rPr kumimoji="1" lang="zh-CN" altLang="en-US" sz="2000" b="1" dirty="0">
                <a:solidFill>
                  <a:schemeClr val="bg2">
                    <a:lumMod val="75000"/>
                  </a:schemeClr>
                </a:solidFill>
                <a:latin typeface="+mn-ea"/>
              </a:rPr>
              <a:t>模型结构</a:t>
            </a:r>
            <a:r>
              <a:rPr kumimoji="1" lang="en-US" altLang="zh-CN" sz="2000" b="1" dirty="0">
                <a:solidFill>
                  <a:schemeClr val="bg2">
                    <a:lumMod val="75000"/>
                  </a:schemeClr>
                </a:solidFill>
                <a:latin typeface="+mn-ea"/>
              </a:rPr>
              <a:t>	</a:t>
            </a:r>
            <a:r>
              <a:rPr kumimoji="1" lang="zh-CN" altLang="en-US" sz="2000" b="1" dirty="0">
                <a:solidFill>
                  <a:schemeClr val="bg2">
                    <a:lumMod val="75000"/>
                  </a:schemeClr>
                </a:solidFill>
                <a:latin typeface="+mn-ea"/>
              </a:rPr>
              <a:t>实现方法</a:t>
            </a:r>
            <a:r>
              <a:rPr kumimoji="1" lang="en-US" altLang="zh-CN" sz="2000" b="1" dirty="0">
                <a:solidFill>
                  <a:schemeClr val="bg2">
                    <a:lumMod val="75000"/>
                  </a:schemeClr>
                </a:solidFill>
                <a:latin typeface="+mn-ea"/>
              </a:rPr>
              <a:t>	</a:t>
            </a:r>
            <a:r>
              <a:rPr kumimoji="1" lang="zh-CN" altLang="en-US" sz="2000" b="1" dirty="0">
                <a:solidFill>
                  <a:schemeClr val="accent4"/>
                </a:solidFill>
                <a:latin typeface="+mn-ea"/>
              </a:rPr>
              <a:t>应用范围</a:t>
            </a:r>
            <a:endParaRPr kumimoji="1" lang="en-US" altLang="zh-CN" sz="2000" b="1" dirty="0">
              <a:solidFill>
                <a:schemeClr val="accent4"/>
              </a:solidFill>
              <a:latin typeface="+mn-ea"/>
            </a:endParaRPr>
          </a:p>
        </p:txBody>
      </p:sp>
      <p:pic>
        <p:nvPicPr>
          <p:cNvPr id="66" name="图片 65">
            <a:extLst>
              <a:ext uri="{FF2B5EF4-FFF2-40B4-BE49-F238E27FC236}">
                <a16:creationId xmlns:a16="http://schemas.microsoft.com/office/drawing/2014/main" id="{260EE402-069C-194A-BAF2-CB355D9B0576}"/>
              </a:ext>
            </a:extLst>
          </p:cNvPr>
          <p:cNvPicPr>
            <a:picLocks noChangeAspect="1"/>
          </p:cNvPicPr>
          <p:nvPr/>
        </p:nvPicPr>
        <p:blipFill>
          <a:blip r:embed="rId4"/>
          <a:stretch>
            <a:fillRect/>
          </a:stretch>
        </p:blipFill>
        <p:spPr>
          <a:xfrm>
            <a:off x="8907080" y="3877428"/>
            <a:ext cx="1576825" cy="2057671"/>
          </a:xfrm>
          <a:prstGeom prst="rect">
            <a:avLst/>
          </a:prstGeom>
        </p:spPr>
      </p:pic>
      <p:grpSp>
        <p:nvGrpSpPr>
          <p:cNvPr id="8" name="组合 7">
            <a:extLst>
              <a:ext uri="{FF2B5EF4-FFF2-40B4-BE49-F238E27FC236}">
                <a16:creationId xmlns:a16="http://schemas.microsoft.com/office/drawing/2014/main" id="{3559EC36-686F-4248-BEFC-A0ADDE3F68CB}"/>
              </a:ext>
            </a:extLst>
          </p:cNvPr>
          <p:cNvGrpSpPr/>
          <p:nvPr/>
        </p:nvGrpSpPr>
        <p:grpSpPr>
          <a:xfrm>
            <a:off x="692278" y="2066990"/>
            <a:ext cx="7647346" cy="3869240"/>
            <a:chOff x="163585" y="1890570"/>
            <a:chExt cx="8427843" cy="4246344"/>
          </a:xfrm>
        </p:grpSpPr>
        <p:pic>
          <p:nvPicPr>
            <p:cNvPr id="63" name="图片 62">
              <a:extLst>
                <a:ext uri="{FF2B5EF4-FFF2-40B4-BE49-F238E27FC236}">
                  <a16:creationId xmlns:a16="http://schemas.microsoft.com/office/drawing/2014/main" id="{FEB3F581-F083-0944-BC9E-09EB071134EB}"/>
                </a:ext>
              </a:extLst>
            </p:cNvPr>
            <p:cNvPicPr>
              <a:picLocks noChangeAspect="1"/>
            </p:cNvPicPr>
            <p:nvPr/>
          </p:nvPicPr>
          <p:blipFill>
            <a:blip r:embed="rId5"/>
            <a:stretch>
              <a:fillRect/>
            </a:stretch>
          </p:blipFill>
          <p:spPr>
            <a:xfrm>
              <a:off x="163585" y="1918021"/>
              <a:ext cx="4647124" cy="1756076"/>
            </a:xfrm>
            <a:prstGeom prst="rect">
              <a:avLst/>
            </a:prstGeom>
          </p:spPr>
        </p:pic>
        <p:pic>
          <p:nvPicPr>
            <p:cNvPr id="64" name="图片 63">
              <a:extLst>
                <a:ext uri="{FF2B5EF4-FFF2-40B4-BE49-F238E27FC236}">
                  <a16:creationId xmlns:a16="http://schemas.microsoft.com/office/drawing/2014/main" id="{0D37C652-BC95-DE45-A30B-D92B2B1BCE42}"/>
                </a:ext>
              </a:extLst>
            </p:cNvPr>
            <p:cNvPicPr>
              <a:picLocks noChangeAspect="1"/>
            </p:cNvPicPr>
            <p:nvPr/>
          </p:nvPicPr>
          <p:blipFill>
            <a:blip r:embed="rId6"/>
            <a:stretch>
              <a:fillRect/>
            </a:stretch>
          </p:blipFill>
          <p:spPr>
            <a:xfrm>
              <a:off x="163585" y="4293047"/>
              <a:ext cx="4229382" cy="1842626"/>
            </a:xfrm>
            <a:prstGeom prst="rect">
              <a:avLst/>
            </a:prstGeom>
          </p:spPr>
        </p:pic>
        <p:pic>
          <p:nvPicPr>
            <p:cNvPr id="73" name="图片 72">
              <a:extLst>
                <a:ext uri="{FF2B5EF4-FFF2-40B4-BE49-F238E27FC236}">
                  <a16:creationId xmlns:a16="http://schemas.microsoft.com/office/drawing/2014/main" id="{78056747-6039-CE4F-843D-641C2F49F7B3}"/>
                </a:ext>
              </a:extLst>
            </p:cNvPr>
            <p:cNvPicPr>
              <a:picLocks noChangeAspect="1"/>
            </p:cNvPicPr>
            <p:nvPr/>
          </p:nvPicPr>
          <p:blipFill>
            <a:blip r:embed="rId7"/>
            <a:stretch>
              <a:fillRect/>
            </a:stretch>
          </p:blipFill>
          <p:spPr>
            <a:xfrm>
              <a:off x="4810709" y="1890570"/>
              <a:ext cx="3780719" cy="1873096"/>
            </a:xfrm>
            <a:prstGeom prst="rect">
              <a:avLst/>
            </a:prstGeom>
            <a:ln w="12700">
              <a:noFill/>
            </a:ln>
          </p:spPr>
        </p:pic>
        <p:pic>
          <p:nvPicPr>
            <p:cNvPr id="74" name="图片 73">
              <a:extLst>
                <a:ext uri="{FF2B5EF4-FFF2-40B4-BE49-F238E27FC236}">
                  <a16:creationId xmlns:a16="http://schemas.microsoft.com/office/drawing/2014/main" id="{43928B30-E418-324D-8CF9-579D70C91365}"/>
                </a:ext>
              </a:extLst>
            </p:cNvPr>
            <p:cNvPicPr>
              <a:picLocks noChangeAspect="1"/>
            </p:cNvPicPr>
            <p:nvPr/>
          </p:nvPicPr>
          <p:blipFill>
            <a:blip r:embed="rId8"/>
            <a:stretch>
              <a:fillRect/>
            </a:stretch>
          </p:blipFill>
          <p:spPr>
            <a:xfrm>
              <a:off x="4797168" y="4414755"/>
              <a:ext cx="3780719" cy="1722159"/>
            </a:xfrm>
            <a:prstGeom prst="rect">
              <a:avLst/>
            </a:prstGeom>
          </p:spPr>
        </p:pic>
      </p:grpSp>
      <p:sp>
        <p:nvSpPr>
          <p:cNvPr id="79" name="矩形 78">
            <a:extLst>
              <a:ext uri="{FF2B5EF4-FFF2-40B4-BE49-F238E27FC236}">
                <a16:creationId xmlns:a16="http://schemas.microsoft.com/office/drawing/2014/main" id="{3E94110A-9A8F-784D-979C-B40939AA4983}"/>
              </a:ext>
            </a:extLst>
          </p:cNvPr>
          <p:cNvSpPr/>
          <p:nvPr/>
        </p:nvSpPr>
        <p:spPr>
          <a:xfrm>
            <a:off x="725937" y="1711664"/>
            <a:ext cx="1035383" cy="3076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Pix2Pix</a:t>
            </a:r>
            <a:endParaRPr kumimoji="1" lang="zh-CN" altLang="en-US" dirty="0"/>
          </a:p>
        </p:txBody>
      </p:sp>
      <p:sp>
        <p:nvSpPr>
          <p:cNvPr id="80" name="矩形 79">
            <a:extLst>
              <a:ext uri="{FF2B5EF4-FFF2-40B4-BE49-F238E27FC236}">
                <a16:creationId xmlns:a16="http://schemas.microsoft.com/office/drawing/2014/main" id="{2EDF4E20-0FBC-3544-AF2C-20DBCD502E4C}"/>
              </a:ext>
            </a:extLst>
          </p:cNvPr>
          <p:cNvSpPr/>
          <p:nvPr/>
        </p:nvSpPr>
        <p:spPr>
          <a:xfrm>
            <a:off x="4909035" y="3948486"/>
            <a:ext cx="1035383" cy="3076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SRGAN</a:t>
            </a:r>
            <a:endParaRPr kumimoji="1" lang="zh-CN" altLang="en-US" dirty="0"/>
          </a:p>
        </p:txBody>
      </p:sp>
      <p:sp>
        <p:nvSpPr>
          <p:cNvPr id="82" name="矩形 81">
            <a:extLst>
              <a:ext uri="{FF2B5EF4-FFF2-40B4-BE49-F238E27FC236}">
                <a16:creationId xmlns:a16="http://schemas.microsoft.com/office/drawing/2014/main" id="{284F5926-EDD9-BB48-9E20-A08479AF9F89}"/>
              </a:ext>
            </a:extLst>
          </p:cNvPr>
          <p:cNvSpPr/>
          <p:nvPr/>
        </p:nvSpPr>
        <p:spPr>
          <a:xfrm>
            <a:off x="692278" y="3948486"/>
            <a:ext cx="1256662" cy="3076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CycleGAN</a:t>
            </a:r>
            <a:endParaRPr kumimoji="1" lang="zh-CN" altLang="en-US" dirty="0"/>
          </a:p>
        </p:txBody>
      </p:sp>
      <p:sp>
        <p:nvSpPr>
          <p:cNvPr id="83" name="矩形 82">
            <a:extLst>
              <a:ext uri="{FF2B5EF4-FFF2-40B4-BE49-F238E27FC236}">
                <a16:creationId xmlns:a16="http://schemas.microsoft.com/office/drawing/2014/main" id="{6C8464BD-D024-0F42-8F03-7FEB2667F5A4}"/>
              </a:ext>
            </a:extLst>
          </p:cNvPr>
          <p:cNvSpPr/>
          <p:nvPr/>
        </p:nvSpPr>
        <p:spPr>
          <a:xfrm>
            <a:off x="8907080" y="3538315"/>
            <a:ext cx="1385101" cy="3076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StackGAN</a:t>
            </a:r>
            <a:endParaRPr kumimoji="1" lang="zh-CN" altLang="en-US" dirty="0"/>
          </a:p>
        </p:txBody>
      </p:sp>
      <p:sp>
        <p:nvSpPr>
          <p:cNvPr id="85" name="矩形 84">
            <a:extLst>
              <a:ext uri="{FF2B5EF4-FFF2-40B4-BE49-F238E27FC236}">
                <a16:creationId xmlns:a16="http://schemas.microsoft.com/office/drawing/2014/main" id="{D767B9B7-6A4A-5749-BC06-D539F9D93FC8}"/>
              </a:ext>
            </a:extLst>
          </p:cNvPr>
          <p:cNvSpPr/>
          <p:nvPr/>
        </p:nvSpPr>
        <p:spPr>
          <a:xfrm>
            <a:off x="4909035" y="1706380"/>
            <a:ext cx="1533349" cy="3076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Partial Conv</a:t>
            </a:r>
          </a:p>
        </p:txBody>
      </p:sp>
    </p:spTree>
    <p:extLst>
      <p:ext uri="{BB962C8B-B14F-4D97-AF65-F5344CB8AC3E}">
        <p14:creationId xmlns:p14="http://schemas.microsoft.com/office/powerpoint/2010/main" val="391328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1.1</a:t>
            </a:r>
            <a:r>
              <a:rPr lang="zh-CN" altLang="en-US" sz="2800" dirty="0">
                <a:latin typeface="+mn-ea"/>
                <a:ea typeface="+mn-ea"/>
              </a:rPr>
              <a:t> 生成式模型</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458448" y="5842787"/>
            <a:ext cx="1805609" cy="369332"/>
          </a:xfrm>
          <a:prstGeom prst="rect">
            <a:avLst/>
          </a:prstGeom>
          <a:noFill/>
        </p:spPr>
        <p:txBody>
          <a:bodyPr wrap="square" rtlCol="0">
            <a:spAutoFit/>
          </a:bodyPr>
          <a:lstStyle/>
          <a:p>
            <a:pPr algn="ctr"/>
            <a:r>
              <a:rPr lang="en-US" altLang="zh-CN" dirty="0"/>
              <a:t>4</a:t>
            </a:r>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8E6E0DD-6FEC-524A-A0C6-18C44329BC9D}"/>
                  </a:ext>
                </a:extLst>
              </p:cNvPr>
              <p:cNvSpPr txBox="1"/>
              <p:nvPr/>
            </p:nvSpPr>
            <p:spPr>
              <a:xfrm>
                <a:off x="547688" y="1109973"/>
                <a:ext cx="5782352" cy="1289456"/>
              </a:xfrm>
              <a:prstGeom prst="rect">
                <a:avLst/>
              </a:prstGeom>
              <a:noFill/>
            </p:spPr>
            <p:txBody>
              <a:bodyPr wrap="none" rtlCol="0">
                <a:spAutoFit/>
              </a:bodyPr>
              <a:lstStyle/>
              <a:p>
                <a:pPr marL="285750" indent="-285750">
                  <a:lnSpc>
                    <a:spcPct val="150000"/>
                  </a:lnSpc>
                  <a:buFont typeface="Wingdings" pitchFamily="2" charset="2"/>
                  <a:buChar char="Ø"/>
                </a:pPr>
                <a:r>
                  <a:rPr lang="zh-CN" altLang="en-US" dirty="0"/>
                  <a:t>生成</a:t>
                </a:r>
                <a:r>
                  <a:rPr lang="zh-CN" altLang="en-US" dirty="0">
                    <a:latin typeface="+mn-ea"/>
                  </a:rPr>
                  <a:t>式</a:t>
                </a:r>
                <a:r>
                  <a:rPr lang="zh-CN" altLang="en-US" dirty="0"/>
                  <a:t>模型：给定训练数据，从相同分布</a:t>
                </a:r>
                <a:r>
                  <a:rPr lang="zh-CN" altLang="en-US" dirty="0">
                    <a:solidFill>
                      <a:srgbClr val="FF0000"/>
                    </a:solidFill>
                  </a:rPr>
                  <a:t>生成新样本</a:t>
                </a:r>
                <a:endParaRPr lang="en-US" altLang="zh-CN" dirty="0">
                  <a:solidFill>
                    <a:srgbClr val="FF0000"/>
                  </a:solidFill>
                </a:endParaRPr>
              </a:p>
              <a:p>
                <a:pPr marL="800100" lvl="1" indent="-342900">
                  <a:lnSpc>
                    <a:spcPct val="150000"/>
                  </a:lnSpc>
                  <a:buFont typeface="Arial" panose="020B0604020202020204" pitchFamily="34" charset="0"/>
                  <a:buChar char="•"/>
                </a:pPr>
                <a:r>
                  <a:rPr lang="zh-CN" altLang="en-US" dirty="0"/>
                  <a:t>学习的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𝐺</m:t>
                        </m:r>
                      </m:sub>
                    </m:sSub>
                  </m:oMath>
                </a14:m>
                <a:r>
                  <a:rPr lang="zh-CN" altLang="en-US" dirty="0"/>
                  <a:t> 与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r>
                  <a:rPr lang="zh-CN" altLang="en-US" dirty="0"/>
                  <a:t>相似</a:t>
                </a:r>
                <a:endParaRPr lang="en-US" altLang="zh-CN" dirty="0"/>
              </a:p>
              <a:p>
                <a:pPr marL="800100" lvl="1" indent="-342900">
                  <a:lnSpc>
                    <a:spcPct val="150000"/>
                  </a:lnSpc>
                  <a:buFont typeface="Arial" panose="020B0604020202020204" pitchFamily="34" charset="0"/>
                  <a:buChar char="•"/>
                </a:pPr>
                <a:r>
                  <a:rPr lang="zh-CN" altLang="en-US" dirty="0"/>
                  <a:t>从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𝐺</m:t>
                        </m:r>
                      </m:sub>
                    </m:sSub>
                  </m:oMath>
                </a14:m>
                <a:r>
                  <a:rPr lang="zh-CN" altLang="en-US" dirty="0"/>
                  <a:t> 中采样作为新样本</a:t>
                </a:r>
                <a:endParaRPr lang="en-US" altLang="zh-CN" dirty="0"/>
              </a:p>
            </p:txBody>
          </p:sp>
        </mc:Choice>
        <mc:Fallback xmlns="">
          <p:sp>
            <p:nvSpPr>
              <p:cNvPr id="25" name="文本框 24">
                <a:extLst>
                  <a:ext uri="{FF2B5EF4-FFF2-40B4-BE49-F238E27FC236}">
                    <a16:creationId xmlns:a16="http://schemas.microsoft.com/office/drawing/2014/main" id="{08E6E0DD-6FEC-524A-A0C6-18C44329BC9D}"/>
                  </a:ext>
                </a:extLst>
              </p:cNvPr>
              <p:cNvSpPr txBox="1">
                <a:spLocks noRot="1" noChangeAspect="1" noMove="1" noResize="1" noEditPoints="1" noAdjustHandles="1" noChangeArrowheads="1" noChangeShapeType="1" noTextEdit="1"/>
              </p:cNvSpPr>
              <p:nvPr/>
            </p:nvSpPr>
            <p:spPr>
              <a:xfrm>
                <a:off x="547688" y="1109973"/>
                <a:ext cx="5782352" cy="1289456"/>
              </a:xfrm>
              <a:prstGeom prst="rect">
                <a:avLst/>
              </a:prstGeom>
              <a:blipFill>
                <a:blip r:embed="rId3"/>
                <a:stretch>
                  <a:fillRect l="-439" b="-5825"/>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B9A99889-C4D2-8941-800E-BDE9D5F462E2}"/>
              </a:ext>
            </a:extLst>
          </p:cNvPr>
          <p:cNvGrpSpPr/>
          <p:nvPr/>
        </p:nvGrpSpPr>
        <p:grpSpPr>
          <a:xfrm>
            <a:off x="7749230" y="1716250"/>
            <a:ext cx="2967790" cy="1204281"/>
            <a:chOff x="914399" y="1980892"/>
            <a:chExt cx="3862104" cy="1829280"/>
          </a:xfrm>
        </p:grpSpPr>
        <p:sp>
          <p:nvSpPr>
            <p:cNvPr id="55" name="任意形状 54">
              <a:extLst>
                <a:ext uri="{FF2B5EF4-FFF2-40B4-BE49-F238E27FC236}">
                  <a16:creationId xmlns:a16="http://schemas.microsoft.com/office/drawing/2014/main" id="{30228898-7D79-BC4C-A8C2-C7349E2080E0}"/>
                </a:ext>
              </a:extLst>
            </p:cNvPr>
            <p:cNvSpPr/>
            <p:nvPr/>
          </p:nvSpPr>
          <p:spPr>
            <a:xfrm>
              <a:off x="3467166" y="2024092"/>
              <a:ext cx="1309337" cy="1410770"/>
            </a:xfrm>
            <a:custGeom>
              <a:avLst/>
              <a:gdLst>
                <a:gd name="connsiteX0" fmla="*/ 105980 w 1309337"/>
                <a:gd name="connsiteY0" fmla="*/ 62957 h 1410770"/>
                <a:gd name="connsiteX1" fmla="*/ 57853 w 1309337"/>
                <a:gd name="connsiteY1" fmla="*/ 351715 h 1410770"/>
                <a:gd name="connsiteX2" fmla="*/ 587243 w 1309337"/>
                <a:gd name="connsiteY2" fmla="*/ 832978 h 1410770"/>
                <a:gd name="connsiteX3" fmla="*/ 827874 w 1309337"/>
                <a:gd name="connsiteY3" fmla="*/ 1410494 h 1410770"/>
                <a:gd name="connsiteX4" fmla="*/ 1309138 w 1309337"/>
                <a:gd name="connsiteY4" fmla="*/ 897147 h 1410770"/>
                <a:gd name="connsiteX5" fmla="*/ 876001 w 1309337"/>
                <a:gd name="connsiteY5" fmla="*/ 79000 h 1410770"/>
                <a:gd name="connsiteX6" fmla="*/ 105980 w 1309337"/>
                <a:gd name="connsiteY6" fmla="*/ 62957 h 141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337" h="1410770">
                  <a:moveTo>
                    <a:pt x="105980" y="62957"/>
                  </a:moveTo>
                  <a:cubicBezTo>
                    <a:pt x="-30378" y="108410"/>
                    <a:pt x="-22358" y="223378"/>
                    <a:pt x="57853" y="351715"/>
                  </a:cubicBezTo>
                  <a:cubicBezTo>
                    <a:pt x="138064" y="480052"/>
                    <a:pt x="458906" y="656515"/>
                    <a:pt x="587243" y="832978"/>
                  </a:cubicBezTo>
                  <a:cubicBezTo>
                    <a:pt x="715580" y="1009441"/>
                    <a:pt x="707558" y="1399799"/>
                    <a:pt x="827874" y="1410494"/>
                  </a:cubicBezTo>
                  <a:cubicBezTo>
                    <a:pt x="948190" y="1421189"/>
                    <a:pt x="1301117" y="1119063"/>
                    <a:pt x="1309138" y="897147"/>
                  </a:cubicBezTo>
                  <a:cubicBezTo>
                    <a:pt x="1317159" y="675231"/>
                    <a:pt x="1081875" y="218032"/>
                    <a:pt x="876001" y="79000"/>
                  </a:cubicBezTo>
                  <a:cubicBezTo>
                    <a:pt x="670127" y="-60032"/>
                    <a:pt x="242338" y="17504"/>
                    <a:pt x="105980" y="62957"/>
                  </a:cubicBezTo>
                  <a:close/>
                </a:path>
              </a:pathLst>
            </a:custGeom>
            <a:solidFill>
              <a:srgbClr val="01CD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任意形状 53">
              <a:extLst>
                <a:ext uri="{FF2B5EF4-FFF2-40B4-BE49-F238E27FC236}">
                  <a16:creationId xmlns:a16="http://schemas.microsoft.com/office/drawing/2014/main" id="{233B7A76-A94A-E341-92DE-6CE9E91F5553}"/>
                </a:ext>
              </a:extLst>
            </p:cNvPr>
            <p:cNvSpPr/>
            <p:nvPr/>
          </p:nvSpPr>
          <p:spPr>
            <a:xfrm>
              <a:off x="2861114" y="2439949"/>
              <a:ext cx="1354734" cy="1370223"/>
            </a:xfrm>
            <a:custGeom>
              <a:avLst/>
              <a:gdLst>
                <a:gd name="connsiteX0" fmla="*/ 471400 w 1354734"/>
                <a:gd name="connsiteY0" fmla="*/ 27 h 1370223"/>
                <a:gd name="connsiteX1" fmla="*/ 936621 w 1354734"/>
                <a:gd name="connsiteY1" fmla="*/ 272743 h 1370223"/>
                <a:gd name="connsiteX2" fmla="*/ 1129126 w 1354734"/>
                <a:gd name="connsiteY2" fmla="*/ 481290 h 1370223"/>
                <a:gd name="connsiteX3" fmla="*/ 1353716 w 1354734"/>
                <a:gd name="connsiteY3" fmla="*/ 850258 h 1370223"/>
                <a:gd name="connsiteX4" fmla="*/ 1193295 w 1354734"/>
                <a:gd name="connsiteY4" fmla="*/ 1122974 h 1370223"/>
                <a:gd name="connsiteX5" fmla="*/ 776200 w 1354734"/>
                <a:gd name="connsiteY5" fmla="*/ 1363606 h 1370223"/>
                <a:gd name="connsiteX6" fmla="*/ 102432 w 1354734"/>
                <a:gd name="connsiteY6" fmla="*/ 850258 h 1370223"/>
                <a:gd name="connsiteX7" fmla="*/ 38263 w 1354734"/>
                <a:gd name="connsiteY7" fmla="*/ 288785 h 1370223"/>
                <a:gd name="connsiteX8" fmla="*/ 471400 w 1354734"/>
                <a:gd name="connsiteY8" fmla="*/ 27 h 137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734" h="1370223">
                  <a:moveTo>
                    <a:pt x="471400" y="27"/>
                  </a:moveTo>
                  <a:cubicBezTo>
                    <a:pt x="621126" y="-2647"/>
                    <a:pt x="827000" y="192533"/>
                    <a:pt x="936621" y="272743"/>
                  </a:cubicBezTo>
                  <a:cubicBezTo>
                    <a:pt x="1046242" y="352954"/>
                    <a:pt x="1059610" y="385037"/>
                    <a:pt x="1129126" y="481290"/>
                  </a:cubicBezTo>
                  <a:cubicBezTo>
                    <a:pt x="1198642" y="577543"/>
                    <a:pt x="1343021" y="743311"/>
                    <a:pt x="1353716" y="850258"/>
                  </a:cubicBezTo>
                  <a:cubicBezTo>
                    <a:pt x="1364411" y="957205"/>
                    <a:pt x="1289548" y="1037416"/>
                    <a:pt x="1193295" y="1122974"/>
                  </a:cubicBezTo>
                  <a:cubicBezTo>
                    <a:pt x="1097042" y="1208532"/>
                    <a:pt x="958010" y="1409059"/>
                    <a:pt x="776200" y="1363606"/>
                  </a:cubicBezTo>
                  <a:cubicBezTo>
                    <a:pt x="594390" y="1318153"/>
                    <a:pt x="225421" y="1029395"/>
                    <a:pt x="102432" y="850258"/>
                  </a:cubicBezTo>
                  <a:cubicBezTo>
                    <a:pt x="-20557" y="671121"/>
                    <a:pt x="-20558" y="433164"/>
                    <a:pt x="38263" y="288785"/>
                  </a:cubicBezTo>
                  <a:cubicBezTo>
                    <a:pt x="97084" y="144406"/>
                    <a:pt x="321674" y="2701"/>
                    <a:pt x="471400" y="27"/>
                  </a:cubicBezTo>
                  <a:close/>
                </a:path>
              </a:pathLst>
            </a:cu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橢圓 30">
              <a:extLst>
                <a:ext uri="{FF2B5EF4-FFF2-40B4-BE49-F238E27FC236}">
                  <a16:creationId xmlns:a16="http://schemas.microsoft.com/office/drawing/2014/main" id="{42350614-D522-0543-A4A9-31872B97FFF3}"/>
                </a:ext>
              </a:extLst>
            </p:cNvPr>
            <p:cNvSpPr/>
            <p:nvPr/>
          </p:nvSpPr>
          <p:spPr>
            <a:xfrm>
              <a:off x="1525938" y="2653768"/>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29" name="橢圓 31">
              <a:extLst>
                <a:ext uri="{FF2B5EF4-FFF2-40B4-BE49-F238E27FC236}">
                  <a16:creationId xmlns:a16="http://schemas.microsoft.com/office/drawing/2014/main" id="{FC15CB25-B50A-AB47-83BD-7056AC5FF4E6}"/>
                </a:ext>
              </a:extLst>
            </p:cNvPr>
            <p:cNvSpPr/>
            <p:nvPr/>
          </p:nvSpPr>
          <p:spPr>
            <a:xfrm>
              <a:off x="1977953" y="2675585"/>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30" name="橢圓 31">
              <a:extLst>
                <a:ext uri="{FF2B5EF4-FFF2-40B4-BE49-F238E27FC236}">
                  <a16:creationId xmlns:a16="http://schemas.microsoft.com/office/drawing/2014/main" id="{F7BB1189-A761-CC49-80CD-C1F947021266}"/>
                </a:ext>
              </a:extLst>
            </p:cNvPr>
            <p:cNvSpPr/>
            <p:nvPr/>
          </p:nvSpPr>
          <p:spPr>
            <a:xfrm>
              <a:off x="1814473" y="2295819"/>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31" name="橢圓 31">
              <a:extLst>
                <a:ext uri="{FF2B5EF4-FFF2-40B4-BE49-F238E27FC236}">
                  <a16:creationId xmlns:a16="http://schemas.microsoft.com/office/drawing/2014/main" id="{3BEF5869-BD01-3640-AD8F-95148E866DDE}"/>
                </a:ext>
              </a:extLst>
            </p:cNvPr>
            <p:cNvSpPr/>
            <p:nvPr/>
          </p:nvSpPr>
          <p:spPr>
            <a:xfrm>
              <a:off x="2141433" y="2972752"/>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32" name="橢圓 31">
              <a:extLst>
                <a:ext uri="{FF2B5EF4-FFF2-40B4-BE49-F238E27FC236}">
                  <a16:creationId xmlns:a16="http://schemas.microsoft.com/office/drawing/2014/main" id="{022838CA-8935-E444-9EE2-F52F378DA239}"/>
                </a:ext>
              </a:extLst>
            </p:cNvPr>
            <p:cNvSpPr/>
            <p:nvPr/>
          </p:nvSpPr>
          <p:spPr>
            <a:xfrm>
              <a:off x="1467622" y="2099127"/>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33" name="橢圓 31">
              <a:extLst>
                <a:ext uri="{FF2B5EF4-FFF2-40B4-BE49-F238E27FC236}">
                  <a16:creationId xmlns:a16="http://schemas.microsoft.com/office/drawing/2014/main" id="{EBD4CD41-5488-A04D-A65E-E544844BEDA1}"/>
                </a:ext>
              </a:extLst>
            </p:cNvPr>
            <p:cNvSpPr/>
            <p:nvPr/>
          </p:nvSpPr>
          <p:spPr>
            <a:xfrm>
              <a:off x="2198407" y="2365222"/>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34" name="橢圓 31">
              <a:extLst>
                <a:ext uri="{FF2B5EF4-FFF2-40B4-BE49-F238E27FC236}">
                  <a16:creationId xmlns:a16="http://schemas.microsoft.com/office/drawing/2014/main" id="{3CD3FE3A-3EF4-0F46-9DC5-CF12A0DD5F73}"/>
                </a:ext>
              </a:extLst>
            </p:cNvPr>
            <p:cNvSpPr/>
            <p:nvPr/>
          </p:nvSpPr>
          <p:spPr>
            <a:xfrm>
              <a:off x="1971467" y="2007165"/>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35" name="橢圓 30">
              <a:extLst>
                <a:ext uri="{FF2B5EF4-FFF2-40B4-BE49-F238E27FC236}">
                  <a16:creationId xmlns:a16="http://schemas.microsoft.com/office/drawing/2014/main" id="{88E327C0-D310-844C-8556-2649065D4154}"/>
                </a:ext>
              </a:extLst>
            </p:cNvPr>
            <p:cNvSpPr/>
            <p:nvPr/>
          </p:nvSpPr>
          <p:spPr>
            <a:xfrm>
              <a:off x="1009084" y="2766204"/>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37" name="橢圓 30">
              <a:extLst>
                <a:ext uri="{FF2B5EF4-FFF2-40B4-BE49-F238E27FC236}">
                  <a16:creationId xmlns:a16="http://schemas.microsoft.com/office/drawing/2014/main" id="{30EAADA4-9E46-1247-85B8-29F2EAD462BF}"/>
                </a:ext>
              </a:extLst>
            </p:cNvPr>
            <p:cNvSpPr/>
            <p:nvPr/>
          </p:nvSpPr>
          <p:spPr>
            <a:xfrm>
              <a:off x="1772422" y="2862386"/>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38" name="橢圓 30">
              <a:extLst>
                <a:ext uri="{FF2B5EF4-FFF2-40B4-BE49-F238E27FC236}">
                  <a16:creationId xmlns:a16="http://schemas.microsoft.com/office/drawing/2014/main" id="{35EA4020-858C-DB4D-B9BF-861DC2CCF194}"/>
                </a:ext>
              </a:extLst>
            </p:cNvPr>
            <p:cNvSpPr/>
            <p:nvPr/>
          </p:nvSpPr>
          <p:spPr>
            <a:xfrm>
              <a:off x="1449409" y="2903610"/>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39" name="橢圓 30">
              <a:extLst>
                <a:ext uri="{FF2B5EF4-FFF2-40B4-BE49-F238E27FC236}">
                  <a16:creationId xmlns:a16="http://schemas.microsoft.com/office/drawing/2014/main" id="{3976A03D-5D5B-4446-8C38-5867A814108B}"/>
                </a:ext>
              </a:extLst>
            </p:cNvPr>
            <p:cNvSpPr/>
            <p:nvPr/>
          </p:nvSpPr>
          <p:spPr>
            <a:xfrm>
              <a:off x="1373309" y="3252448"/>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40" name="橢圓 30">
              <a:extLst>
                <a:ext uri="{FF2B5EF4-FFF2-40B4-BE49-F238E27FC236}">
                  <a16:creationId xmlns:a16="http://schemas.microsoft.com/office/drawing/2014/main" id="{9EDB3451-E42A-5B47-98AB-36E7DA011725}"/>
                </a:ext>
              </a:extLst>
            </p:cNvPr>
            <p:cNvSpPr/>
            <p:nvPr/>
          </p:nvSpPr>
          <p:spPr>
            <a:xfrm>
              <a:off x="1248533" y="2419678"/>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27" name="任意形状 26">
              <a:extLst>
                <a:ext uri="{FF2B5EF4-FFF2-40B4-BE49-F238E27FC236}">
                  <a16:creationId xmlns:a16="http://schemas.microsoft.com/office/drawing/2014/main" id="{42B995EB-A39B-1344-A801-599C8054C9B4}"/>
                </a:ext>
              </a:extLst>
            </p:cNvPr>
            <p:cNvSpPr/>
            <p:nvPr/>
          </p:nvSpPr>
          <p:spPr>
            <a:xfrm>
              <a:off x="914399" y="1980892"/>
              <a:ext cx="1411705" cy="1812758"/>
            </a:xfrm>
            <a:custGeom>
              <a:avLst/>
              <a:gdLst>
                <a:gd name="connsiteX0" fmla="*/ 0 w 1411705"/>
                <a:gd name="connsiteY0" fmla="*/ 0 h 1812758"/>
                <a:gd name="connsiteX1" fmla="*/ 497305 w 1411705"/>
                <a:gd name="connsiteY1" fmla="*/ 336884 h 1812758"/>
                <a:gd name="connsiteX2" fmla="*/ 930442 w 1411705"/>
                <a:gd name="connsiteY2" fmla="*/ 753979 h 1812758"/>
                <a:gd name="connsiteX3" fmla="*/ 1251284 w 1411705"/>
                <a:gd name="connsiteY3" fmla="*/ 1283368 h 1812758"/>
                <a:gd name="connsiteX4" fmla="*/ 1411705 w 1411705"/>
                <a:gd name="connsiteY4" fmla="*/ 1812758 h 1812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705" h="1812758">
                  <a:moveTo>
                    <a:pt x="0" y="0"/>
                  </a:moveTo>
                  <a:cubicBezTo>
                    <a:pt x="171115" y="105610"/>
                    <a:pt x="342231" y="211221"/>
                    <a:pt x="497305" y="336884"/>
                  </a:cubicBezTo>
                  <a:cubicBezTo>
                    <a:pt x="652379" y="462547"/>
                    <a:pt x="804779" y="596232"/>
                    <a:pt x="930442" y="753979"/>
                  </a:cubicBezTo>
                  <a:cubicBezTo>
                    <a:pt x="1056105" y="911726"/>
                    <a:pt x="1171074" y="1106905"/>
                    <a:pt x="1251284" y="1283368"/>
                  </a:cubicBezTo>
                  <a:cubicBezTo>
                    <a:pt x="1331494" y="1459831"/>
                    <a:pt x="1392989" y="1703137"/>
                    <a:pt x="1411705" y="1812758"/>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p>
          </p:txBody>
        </p:sp>
        <p:sp>
          <p:nvSpPr>
            <p:cNvPr id="41" name="橢圓 30">
              <a:extLst>
                <a:ext uri="{FF2B5EF4-FFF2-40B4-BE49-F238E27FC236}">
                  <a16:creationId xmlns:a16="http://schemas.microsoft.com/office/drawing/2014/main" id="{FA155BF8-1137-AE48-B023-DDB02DD2D91F}"/>
                </a:ext>
              </a:extLst>
            </p:cNvPr>
            <p:cNvSpPr/>
            <p:nvPr/>
          </p:nvSpPr>
          <p:spPr>
            <a:xfrm>
              <a:off x="3657010" y="2822964"/>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42" name="橢圓 31">
              <a:extLst>
                <a:ext uri="{FF2B5EF4-FFF2-40B4-BE49-F238E27FC236}">
                  <a16:creationId xmlns:a16="http://schemas.microsoft.com/office/drawing/2014/main" id="{D67D202C-408A-464D-8192-5AFD22ABF559}"/>
                </a:ext>
              </a:extLst>
            </p:cNvPr>
            <p:cNvSpPr/>
            <p:nvPr/>
          </p:nvSpPr>
          <p:spPr>
            <a:xfrm>
              <a:off x="4109025" y="2844781"/>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43" name="橢圓 31">
              <a:extLst>
                <a:ext uri="{FF2B5EF4-FFF2-40B4-BE49-F238E27FC236}">
                  <a16:creationId xmlns:a16="http://schemas.microsoft.com/office/drawing/2014/main" id="{72567B21-DC6E-6340-B8E9-25C012B4E0D1}"/>
                </a:ext>
              </a:extLst>
            </p:cNvPr>
            <p:cNvSpPr/>
            <p:nvPr/>
          </p:nvSpPr>
          <p:spPr>
            <a:xfrm>
              <a:off x="3945545" y="2465015"/>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44" name="橢圓 31">
              <a:extLst>
                <a:ext uri="{FF2B5EF4-FFF2-40B4-BE49-F238E27FC236}">
                  <a16:creationId xmlns:a16="http://schemas.microsoft.com/office/drawing/2014/main" id="{A5A48D72-DCDC-3049-8790-DF7B06CB49F8}"/>
                </a:ext>
              </a:extLst>
            </p:cNvPr>
            <p:cNvSpPr/>
            <p:nvPr/>
          </p:nvSpPr>
          <p:spPr>
            <a:xfrm>
              <a:off x="4272505" y="3141948"/>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45" name="橢圓 31">
              <a:extLst>
                <a:ext uri="{FF2B5EF4-FFF2-40B4-BE49-F238E27FC236}">
                  <a16:creationId xmlns:a16="http://schemas.microsoft.com/office/drawing/2014/main" id="{4411BCAF-6402-6647-8D0D-A8E0AE59099B}"/>
                </a:ext>
              </a:extLst>
            </p:cNvPr>
            <p:cNvSpPr/>
            <p:nvPr/>
          </p:nvSpPr>
          <p:spPr>
            <a:xfrm>
              <a:off x="3598694" y="2268323"/>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46" name="橢圓 31">
              <a:extLst>
                <a:ext uri="{FF2B5EF4-FFF2-40B4-BE49-F238E27FC236}">
                  <a16:creationId xmlns:a16="http://schemas.microsoft.com/office/drawing/2014/main" id="{8C86B2EF-E9EB-5D4F-8A8B-23BD22E659AE}"/>
                </a:ext>
              </a:extLst>
            </p:cNvPr>
            <p:cNvSpPr/>
            <p:nvPr/>
          </p:nvSpPr>
          <p:spPr>
            <a:xfrm>
              <a:off x="4329479" y="2534418"/>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47" name="橢圓 31">
              <a:extLst>
                <a:ext uri="{FF2B5EF4-FFF2-40B4-BE49-F238E27FC236}">
                  <a16:creationId xmlns:a16="http://schemas.microsoft.com/office/drawing/2014/main" id="{DE60D68E-5F50-7C44-874D-8F5B1359A6EA}"/>
                </a:ext>
              </a:extLst>
            </p:cNvPr>
            <p:cNvSpPr/>
            <p:nvPr/>
          </p:nvSpPr>
          <p:spPr>
            <a:xfrm>
              <a:off x="4102539" y="2176361"/>
              <a:ext cx="188625" cy="192364"/>
            </a:xfrm>
            <a:prstGeom prst="ellipse">
              <a:avLst/>
            </a:prstGeom>
            <a:solidFill>
              <a:srgbClr val="01B45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p>
          </p:txBody>
        </p:sp>
        <p:sp>
          <p:nvSpPr>
            <p:cNvPr id="48" name="橢圓 30">
              <a:extLst>
                <a:ext uri="{FF2B5EF4-FFF2-40B4-BE49-F238E27FC236}">
                  <a16:creationId xmlns:a16="http://schemas.microsoft.com/office/drawing/2014/main" id="{CFE1271D-274E-164C-8F1E-E02CACD7A024}"/>
                </a:ext>
              </a:extLst>
            </p:cNvPr>
            <p:cNvSpPr/>
            <p:nvPr/>
          </p:nvSpPr>
          <p:spPr>
            <a:xfrm>
              <a:off x="3140156" y="2935400"/>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49" name="橢圓 30">
              <a:extLst>
                <a:ext uri="{FF2B5EF4-FFF2-40B4-BE49-F238E27FC236}">
                  <a16:creationId xmlns:a16="http://schemas.microsoft.com/office/drawing/2014/main" id="{515DDF54-2FC2-A449-AB46-EFD747BE18B5}"/>
                </a:ext>
              </a:extLst>
            </p:cNvPr>
            <p:cNvSpPr/>
            <p:nvPr/>
          </p:nvSpPr>
          <p:spPr>
            <a:xfrm>
              <a:off x="3903494" y="3031582"/>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50" name="橢圓 30">
              <a:extLst>
                <a:ext uri="{FF2B5EF4-FFF2-40B4-BE49-F238E27FC236}">
                  <a16:creationId xmlns:a16="http://schemas.microsoft.com/office/drawing/2014/main" id="{B491A166-E50F-4F47-A288-8B00575203FA}"/>
                </a:ext>
              </a:extLst>
            </p:cNvPr>
            <p:cNvSpPr/>
            <p:nvPr/>
          </p:nvSpPr>
          <p:spPr>
            <a:xfrm>
              <a:off x="3580481" y="3072806"/>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51" name="橢圓 30">
              <a:extLst>
                <a:ext uri="{FF2B5EF4-FFF2-40B4-BE49-F238E27FC236}">
                  <a16:creationId xmlns:a16="http://schemas.microsoft.com/office/drawing/2014/main" id="{E0DD95F6-9019-C14E-99AF-4398E94C1127}"/>
                </a:ext>
              </a:extLst>
            </p:cNvPr>
            <p:cNvSpPr/>
            <p:nvPr/>
          </p:nvSpPr>
          <p:spPr>
            <a:xfrm>
              <a:off x="3504381" y="3421644"/>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sp>
          <p:nvSpPr>
            <p:cNvPr id="52" name="橢圓 30">
              <a:extLst>
                <a:ext uri="{FF2B5EF4-FFF2-40B4-BE49-F238E27FC236}">
                  <a16:creationId xmlns:a16="http://schemas.microsoft.com/office/drawing/2014/main" id="{1288245D-BC6E-2B4A-B100-CF79A31D67B6}"/>
                </a:ext>
              </a:extLst>
            </p:cNvPr>
            <p:cNvSpPr/>
            <p:nvPr/>
          </p:nvSpPr>
          <p:spPr>
            <a:xfrm>
              <a:off x="3379605" y="2588874"/>
              <a:ext cx="188625" cy="192364"/>
            </a:xfrm>
            <a:prstGeom prst="ellipse">
              <a:avLst/>
            </a:prstGeom>
            <a:solidFill>
              <a:srgbClr val="00206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TW" altLang="en-US" sz="2000" dirty="0">
                <a:solidFill>
                  <a:srgbClr val="002060"/>
                </a:solidFill>
              </a:endParaRPr>
            </a:p>
          </p:txBody>
        </p:sp>
      </p:grpSp>
      <p:sp>
        <p:nvSpPr>
          <p:cNvPr id="57" name="文本框 56">
            <a:extLst>
              <a:ext uri="{FF2B5EF4-FFF2-40B4-BE49-F238E27FC236}">
                <a16:creationId xmlns:a16="http://schemas.microsoft.com/office/drawing/2014/main" id="{69E6F909-9118-3B42-8C95-58ABF83A95CE}"/>
              </a:ext>
            </a:extLst>
          </p:cNvPr>
          <p:cNvSpPr txBox="1"/>
          <p:nvPr/>
        </p:nvSpPr>
        <p:spPr>
          <a:xfrm>
            <a:off x="7758692" y="1348607"/>
            <a:ext cx="1338828" cy="369332"/>
          </a:xfrm>
          <a:prstGeom prst="rect">
            <a:avLst/>
          </a:prstGeom>
          <a:noFill/>
        </p:spPr>
        <p:txBody>
          <a:bodyPr wrap="none" rtlCol="0">
            <a:spAutoFit/>
          </a:bodyPr>
          <a:lstStyle/>
          <a:p>
            <a:r>
              <a:rPr kumimoji="1" lang="zh-CN" altLang="en-US" dirty="0"/>
              <a:t>判别式模型</a:t>
            </a:r>
          </a:p>
        </p:txBody>
      </p:sp>
      <p:sp>
        <p:nvSpPr>
          <p:cNvPr id="58" name="文本框 57">
            <a:extLst>
              <a:ext uri="{FF2B5EF4-FFF2-40B4-BE49-F238E27FC236}">
                <a16:creationId xmlns:a16="http://schemas.microsoft.com/office/drawing/2014/main" id="{DC7A59AE-4FC3-BA4A-942E-C88806B9C9FF}"/>
              </a:ext>
            </a:extLst>
          </p:cNvPr>
          <p:cNvSpPr txBox="1"/>
          <p:nvPr/>
        </p:nvSpPr>
        <p:spPr>
          <a:xfrm>
            <a:off x="9265338" y="1346918"/>
            <a:ext cx="1338828" cy="369332"/>
          </a:xfrm>
          <a:prstGeom prst="rect">
            <a:avLst/>
          </a:prstGeom>
          <a:noFill/>
        </p:spPr>
        <p:txBody>
          <a:bodyPr wrap="none" rtlCol="0">
            <a:spAutoFit/>
          </a:bodyPr>
          <a:lstStyle/>
          <a:p>
            <a:r>
              <a:rPr kumimoji="1" lang="zh-CN" altLang="en-US" dirty="0"/>
              <a:t>生成式模型</a:t>
            </a:r>
          </a:p>
        </p:txBody>
      </p:sp>
      <p:grpSp>
        <p:nvGrpSpPr>
          <p:cNvPr id="70" name="组合 69">
            <a:extLst>
              <a:ext uri="{FF2B5EF4-FFF2-40B4-BE49-F238E27FC236}">
                <a16:creationId xmlns:a16="http://schemas.microsoft.com/office/drawing/2014/main" id="{0F610139-621D-D344-B44B-FFDE7E6C14D1}"/>
              </a:ext>
            </a:extLst>
          </p:cNvPr>
          <p:cNvGrpSpPr/>
          <p:nvPr/>
        </p:nvGrpSpPr>
        <p:grpSpPr>
          <a:xfrm>
            <a:off x="528616" y="2492545"/>
            <a:ext cx="4849262" cy="1237820"/>
            <a:chOff x="698281" y="2701313"/>
            <a:chExt cx="4849262" cy="1237820"/>
          </a:xfrm>
        </p:grpSpPr>
        <p:pic>
          <p:nvPicPr>
            <p:cNvPr id="59" name="图片 58">
              <a:extLst>
                <a:ext uri="{FF2B5EF4-FFF2-40B4-BE49-F238E27FC236}">
                  <a16:creationId xmlns:a16="http://schemas.microsoft.com/office/drawing/2014/main" id="{B75297D5-978E-AA4F-9E84-D7C56FA18C0A}"/>
                </a:ext>
              </a:extLst>
            </p:cNvPr>
            <p:cNvPicPr>
              <a:picLocks noChangeAspect="1"/>
            </p:cNvPicPr>
            <p:nvPr/>
          </p:nvPicPr>
          <p:blipFill>
            <a:blip r:embed="rId4"/>
            <a:stretch>
              <a:fillRect/>
            </a:stretch>
          </p:blipFill>
          <p:spPr>
            <a:xfrm>
              <a:off x="998289" y="2701313"/>
              <a:ext cx="1186415" cy="825331"/>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97D3D99-C375-494D-B086-52EB109E1D7C}"/>
                    </a:ext>
                  </a:extLst>
                </p:cNvPr>
                <p:cNvSpPr txBox="1"/>
                <p:nvPr/>
              </p:nvSpPr>
              <p:spPr>
                <a:xfrm>
                  <a:off x="698281" y="3569801"/>
                  <a:ext cx="1858073" cy="369332"/>
                </a:xfrm>
                <a:prstGeom prst="rect">
                  <a:avLst/>
                </a:prstGeom>
                <a:noFill/>
              </p:spPr>
              <p:txBody>
                <a:bodyPr wrap="none" rtlCol="0">
                  <a:spAutoFit/>
                </a:bodyPr>
                <a:lstStyle/>
                <a:p>
                  <a:r>
                    <a:rPr kumimoji="1" lang="zh-CN" altLang="en-US" dirty="0"/>
                    <a:t>训练集</a:t>
                  </a:r>
                  <a:r>
                    <a:rPr kumimoji="1" lang="en-US" altLang="zh-CN" dirty="0"/>
                    <a:t>~</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endParaRPr kumimoji="1" lang="zh-CN" altLang="en-US" dirty="0"/>
                </a:p>
              </p:txBody>
            </p:sp>
          </mc:Choice>
          <mc:Fallback xmlns="">
            <p:sp>
              <p:nvSpPr>
                <p:cNvPr id="60" name="文本框 59">
                  <a:extLst>
                    <a:ext uri="{FF2B5EF4-FFF2-40B4-BE49-F238E27FC236}">
                      <a16:creationId xmlns:a16="http://schemas.microsoft.com/office/drawing/2014/main" id="{197D3D99-C375-494D-B086-52EB109E1D7C}"/>
                    </a:ext>
                  </a:extLst>
                </p:cNvPr>
                <p:cNvSpPr txBox="1">
                  <a:spLocks noRot="1" noChangeAspect="1" noMove="1" noResize="1" noEditPoints="1" noAdjustHandles="1" noChangeArrowheads="1" noChangeShapeType="1" noTextEdit="1"/>
                </p:cNvSpPr>
                <p:nvPr/>
              </p:nvSpPr>
              <p:spPr>
                <a:xfrm>
                  <a:off x="698281" y="3569801"/>
                  <a:ext cx="1858073" cy="369332"/>
                </a:xfrm>
                <a:prstGeom prst="rect">
                  <a:avLst/>
                </a:prstGeom>
                <a:blipFill>
                  <a:blip r:embed="rId5"/>
                  <a:stretch>
                    <a:fillRect l="-2721" t="-10000" b="-20000"/>
                  </a:stretch>
                </a:blipFill>
              </p:spPr>
              <p:txBody>
                <a:bodyPr/>
                <a:lstStyle/>
                <a:p>
                  <a:r>
                    <a:rPr lang="zh-CN" altLang="en-US">
                      <a:noFill/>
                    </a:rPr>
                    <a:t> </a:t>
                  </a:r>
                </a:p>
              </p:txBody>
            </p:sp>
          </mc:Fallback>
        </mc:AlternateContent>
        <p:sp>
          <p:nvSpPr>
            <p:cNvPr id="61" name="右箭头 60">
              <a:extLst>
                <a:ext uri="{FF2B5EF4-FFF2-40B4-BE49-F238E27FC236}">
                  <a16:creationId xmlns:a16="http://schemas.microsoft.com/office/drawing/2014/main" id="{1789EBDD-043F-E44C-AE44-2BF8C2AB18F8}"/>
                </a:ext>
              </a:extLst>
            </p:cNvPr>
            <p:cNvSpPr/>
            <p:nvPr/>
          </p:nvSpPr>
          <p:spPr>
            <a:xfrm>
              <a:off x="2358023" y="3128267"/>
              <a:ext cx="641984" cy="136066"/>
            </a:xfrm>
            <a:prstGeom prst="rightArrow">
              <a:avLst/>
            </a:prstGeom>
            <a:solidFill>
              <a:srgbClr val="394479"/>
            </a:solidFill>
            <a:ln>
              <a:solidFill>
                <a:srgbClr val="394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2A9F8F77-9BF1-CB4A-A27E-92B8EA29C9EB}"/>
                </a:ext>
              </a:extLst>
            </p:cNvPr>
            <p:cNvSpPr txBox="1"/>
            <p:nvPr/>
          </p:nvSpPr>
          <p:spPr>
            <a:xfrm>
              <a:off x="2349838" y="2801300"/>
              <a:ext cx="646331" cy="369332"/>
            </a:xfrm>
            <a:prstGeom prst="rect">
              <a:avLst/>
            </a:prstGeom>
            <a:noFill/>
          </p:spPr>
          <p:txBody>
            <a:bodyPr wrap="none" rtlCol="0">
              <a:spAutoFit/>
            </a:bodyPr>
            <a:lstStyle/>
            <a:p>
              <a:r>
                <a:rPr kumimoji="1" lang="zh-CN" altLang="en-US" dirty="0"/>
                <a:t>学习</a:t>
              </a:r>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6CA78CF0-EC72-9A4D-9B0A-EA5373DF936A}"/>
                    </a:ext>
                  </a:extLst>
                </p:cNvPr>
                <p:cNvSpPr txBox="1"/>
                <p:nvPr/>
              </p:nvSpPr>
              <p:spPr>
                <a:xfrm>
                  <a:off x="3108515" y="2984790"/>
                  <a:ext cx="38196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𝐺</m:t>
                            </m:r>
                          </m:sub>
                        </m:sSub>
                      </m:oMath>
                    </m:oMathPara>
                  </a14:m>
                  <a:endParaRPr kumimoji="1" lang="zh-CN" altLang="en-US" sz="2000" dirty="0"/>
                </a:p>
              </p:txBody>
            </p:sp>
          </mc:Choice>
          <mc:Fallback xmlns="">
            <p:sp>
              <p:nvSpPr>
                <p:cNvPr id="63" name="文本框 62">
                  <a:extLst>
                    <a:ext uri="{FF2B5EF4-FFF2-40B4-BE49-F238E27FC236}">
                      <a16:creationId xmlns:a16="http://schemas.microsoft.com/office/drawing/2014/main" id="{6CA78CF0-EC72-9A4D-9B0A-EA5373DF936A}"/>
                    </a:ext>
                  </a:extLst>
                </p:cNvPr>
                <p:cNvSpPr txBox="1">
                  <a:spLocks noRot="1" noChangeAspect="1" noMove="1" noResize="1" noEditPoints="1" noAdjustHandles="1" noChangeArrowheads="1" noChangeShapeType="1" noTextEdit="1"/>
                </p:cNvSpPr>
                <p:nvPr/>
              </p:nvSpPr>
              <p:spPr>
                <a:xfrm>
                  <a:off x="3108515" y="2984790"/>
                  <a:ext cx="381965" cy="400110"/>
                </a:xfrm>
                <a:prstGeom prst="rect">
                  <a:avLst/>
                </a:prstGeom>
                <a:blipFill>
                  <a:blip r:embed="rId6"/>
                  <a:stretch>
                    <a:fillRect r="-6452"/>
                  </a:stretch>
                </a:blipFill>
              </p:spPr>
              <p:txBody>
                <a:bodyPr/>
                <a:lstStyle/>
                <a:p>
                  <a:r>
                    <a:rPr lang="zh-CN" altLang="en-US">
                      <a:noFill/>
                    </a:rPr>
                    <a:t> </a:t>
                  </a:r>
                </a:p>
              </p:txBody>
            </p:sp>
          </mc:Fallback>
        </mc:AlternateContent>
        <p:sp>
          <p:nvSpPr>
            <p:cNvPr id="64" name="右箭头 63">
              <a:extLst>
                <a:ext uri="{FF2B5EF4-FFF2-40B4-BE49-F238E27FC236}">
                  <a16:creationId xmlns:a16="http://schemas.microsoft.com/office/drawing/2014/main" id="{4800AA8F-FA3A-2E42-A664-8909085F24EE}"/>
                </a:ext>
              </a:extLst>
            </p:cNvPr>
            <p:cNvSpPr/>
            <p:nvPr/>
          </p:nvSpPr>
          <p:spPr>
            <a:xfrm>
              <a:off x="3628686" y="3130929"/>
              <a:ext cx="641984" cy="136066"/>
            </a:xfrm>
            <a:prstGeom prst="rightArrow">
              <a:avLst/>
            </a:prstGeom>
            <a:solidFill>
              <a:srgbClr val="394479"/>
            </a:solidFill>
            <a:ln>
              <a:solidFill>
                <a:srgbClr val="394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7E95B756-BB3D-DC46-A485-DC87B052A3DA}"/>
                </a:ext>
              </a:extLst>
            </p:cNvPr>
            <p:cNvSpPr txBox="1"/>
            <p:nvPr/>
          </p:nvSpPr>
          <p:spPr>
            <a:xfrm>
              <a:off x="3636363" y="2822859"/>
              <a:ext cx="646331" cy="369332"/>
            </a:xfrm>
            <a:prstGeom prst="rect">
              <a:avLst/>
            </a:prstGeom>
            <a:noFill/>
          </p:spPr>
          <p:txBody>
            <a:bodyPr wrap="none" rtlCol="0">
              <a:spAutoFit/>
            </a:bodyPr>
            <a:lstStyle/>
            <a:p>
              <a:r>
                <a:rPr kumimoji="1" lang="zh-CN" altLang="en-US" dirty="0"/>
                <a:t>采样</a:t>
              </a:r>
            </a:p>
          </p:txBody>
        </p:sp>
        <p:pic>
          <p:nvPicPr>
            <p:cNvPr id="66" name="图片 65">
              <a:extLst>
                <a:ext uri="{FF2B5EF4-FFF2-40B4-BE49-F238E27FC236}">
                  <a16:creationId xmlns:a16="http://schemas.microsoft.com/office/drawing/2014/main" id="{F833AF2B-587F-CC42-9F81-929E2A2157A9}"/>
                </a:ext>
              </a:extLst>
            </p:cNvPr>
            <p:cNvPicPr>
              <a:picLocks noChangeAspect="1"/>
            </p:cNvPicPr>
            <p:nvPr/>
          </p:nvPicPr>
          <p:blipFill>
            <a:blip r:embed="rId7"/>
            <a:stretch>
              <a:fillRect/>
            </a:stretch>
          </p:blipFill>
          <p:spPr>
            <a:xfrm>
              <a:off x="4431906" y="2795282"/>
              <a:ext cx="1115637" cy="731362"/>
            </a:xfrm>
            <a:prstGeom prst="rect">
              <a:avLst/>
            </a:prstGeom>
          </p:spPr>
        </p:pic>
      </p:grpSp>
      <p:sp>
        <p:nvSpPr>
          <p:cNvPr id="69" name="文本框 68">
            <a:extLst>
              <a:ext uri="{FF2B5EF4-FFF2-40B4-BE49-F238E27FC236}">
                <a16:creationId xmlns:a16="http://schemas.microsoft.com/office/drawing/2014/main" id="{4B6B359F-68A8-344E-AA92-4CCF6EDCF094}"/>
              </a:ext>
            </a:extLst>
          </p:cNvPr>
          <p:cNvSpPr txBox="1"/>
          <p:nvPr/>
        </p:nvSpPr>
        <p:spPr>
          <a:xfrm>
            <a:off x="547688" y="3894888"/>
            <a:ext cx="5551520" cy="2120452"/>
          </a:xfrm>
          <a:prstGeom prst="rect">
            <a:avLst/>
          </a:prstGeom>
          <a:noFill/>
        </p:spPr>
        <p:txBody>
          <a:bodyPr wrap="none" rtlCol="0">
            <a:spAutoFit/>
          </a:bodyPr>
          <a:lstStyle/>
          <a:p>
            <a:pPr marL="285750" indent="-285750">
              <a:lnSpc>
                <a:spcPct val="150000"/>
              </a:lnSpc>
              <a:buFont typeface="Wingdings" pitchFamily="2" charset="2"/>
              <a:buChar char="Ø"/>
            </a:pPr>
            <a:r>
              <a:rPr kumimoji="1" lang="zh-CN" altLang="en-US" dirty="0"/>
              <a:t>生成式模型的</a:t>
            </a:r>
            <a:r>
              <a:rPr kumimoji="1" lang="zh-CN" altLang="en-US" dirty="0">
                <a:solidFill>
                  <a:srgbClr val="FF0000"/>
                </a:solidFill>
              </a:rPr>
              <a:t>意义</a:t>
            </a:r>
            <a:r>
              <a:rPr kumimoji="1" lang="zh-CN" altLang="en-US" dirty="0"/>
              <a:t>？</a:t>
            </a:r>
            <a:endParaRPr kumimoji="1" lang="en-US" altLang="zh-CN" dirty="0"/>
          </a:p>
          <a:p>
            <a:pPr marL="742950" lvl="1" indent="-285750">
              <a:lnSpc>
                <a:spcPct val="150000"/>
              </a:lnSpc>
              <a:buFont typeface="Arial" panose="020B0604020202020204" pitchFamily="34" charset="0"/>
              <a:buChar char="•"/>
            </a:pPr>
            <a:r>
              <a:rPr kumimoji="1" lang="zh-CN" altLang="en-US" dirty="0"/>
              <a:t>对操控高维概率分布的能力的</a:t>
            </a:r>
            <a:r>
              <a:rPr kumimoji="1" lang="zh-CN" altLang="en-US" dirty="0">
                <a:solidFill>
                  <a:srgbClr val="FF0000"/>
                </a:solidFill>
              </a:rPr>
              <a:t>有效检验</a:t>
            </a:r>
            <a:endParaRPr kumimoji="1" lang="en-US" altLang="zh-CN" dirty="0">
              <a:solidFill>
                <a:srgbClr val="FF0000"/>
              </a:solidFill>
            </a:endParaRPr>
          </a:p>
          <a:p>
            <a:pPr marL="742950" lvl="1" indent="-285750">
              <a:lnSpc>
                <a:spcPct val="150000"/>
              </a:lnSpc>
              <a:buFont typeface="Arial" panose="020B0604020202020204" pitchFamily="34" charset="0"/>
              <a:buChar char="•"/>
            </a:pPr>
            <a:r>
              <a:rPr kumimoji="1" lang="zh-CN" altLang="en-US" dirty="0"/>
              <a:t>生成模型能训练</a:t>
            </a:r>
            <a:r>
              <a:rPr kumimoji="1" lang="zh-CN" altLang="en-US" dirty="0">
                <a:solidFill>
                  <a:srgbClr val="FF0000"/>
                </a:solidFill>
              </a:rPr>
              <a:t>有损失</a:t>
            </a:r>
            <a:r>
              <a:rPr kumimoji="1" lang="zh-CN" altLang="en-US" dirty="0"/>
              <a:t>的数据进行半监督学习</a:t>
            </a:r>
            <a:endParaRPr kumimoji="1" lang="en-US" altLang="zh-CN" dirty="0"/>
          </a:p>
          <a:p>
            <a:pPr marL="742950" lvl="1" indent="-285750">
              <a:lnSpc>
                <a:spcPct val="150000"/>
              </a:lnSpc>
              <a:buFont typeface="Arial" panose="020B0604020202020204" pitchFamily="34" charset="0"/>
              <a:buChar char="•"/>
            </a:pPr>
            <a:r>
              <a:rPr kumimoji="1" lang="zh-CN" altLang="en-US" dirty="0"/>
              <a:t>结合</a:t>
            </a:r>
            <a:r>
              <a:rPr kumimoji="1" lang="zh-CN" altLang="en-US" dirty="0">
                <a:solidFill>
                  <a:srgbClr val="FF0000"/>
                </a:solidFill>
              </a:rPr>
              <a:t>强化学习</a:t>
            </a:r>
            <a:r>
              <a:rPr kumimoji="1" lang="zh-CN" altLang="en-US" dirty="0"/>
              <a:t>来拟合未来发生的情况</a:t>
            </a:r>
            <a:r>
              <a:rPr kumimoji="1" lang="en-US" altLang="zh-CN" baseline="30000" dirty="0"/>
              <a:t>[1]</a:t>
            </a:r>
          </a:p>
          <a:p>
            <a:pPr marL="742950" lvl="1" indent="-285750">
              <a:lnSpc>
                <a:spcPct val="150000"/>
              </a:lnSpc>
              <a:buFont typeface="Arial" panose="020B0604020202020204" pitchFamily="34" charset="0"/>
              <a:buChar char="•"/>
            </a:pPr>
            <a:r>
              <a:rPr kumimoji="1" lang="zh-CN" altLang="en-US" dirty="0"/>
              <a:t>高分辨率，图像转换等</a:t>
            </a:r>
            <a:endParaRPr kumimoji="1" lang="en-US" altLang="zh-CN" dirty="0"/>
          </a:p>
        </p:txBody>
      </p:sp>
      <p:sp>
        <p:nvSpPr>
          <p:cNvPr id="71" name="文本框 70">
            <a:extLst>
              <a:ext uri="{FF2B5EF4-FFF2-40B4-BE49-F238E27FC236}">
                <a16:creationId xmlns:a16="http://schemas.microsoft.com/office/drawing/2014/main" id="{9446B2DF-3848-6D48-A738-683A59BCF202}"/>
              </a:ext>
            </a:extLst>
          </p:cNvPr>
          <p:cNvSpPr txBox="1"/>
          <p:nvPr/>
        </p:nvSpPr>
        <p:spPr>
          <a:xfrm>
            <a:off x="547688" y="6356130"/>
            <a:ext cx="6951968" cy="307777"/>
          </a:xfrm>
          <a:prstGeom prst="rect">
            <a:avLst/>
          </a:prstGeom>
          <a:noFill/>
        </p:spPr>
        <p:txBody>
          <a:bodyPr wrap="none" rtlCol="0">
            <a:spAutoFit/>
          </a:bodyPr>
          <a:lstStyle/>
          <a:p>
            <a:r>
              <a:rPr lang="en-US" altLang="zh-CN" sz="1400" dirty="0">
                <a:solidFill>
                  <a:schemeClr val="bg1"/>
                </a:solidFill>
              </a:rPr>
              <a:t>[1]</a:t>
            </a:r>
            <a:r>
              <a:rPr lang="zh-CN" altLang="en-US" sz="1400" dirty="0">
                <a:solidFill>
                  <a:schemeClr val="bg1"/>
                </a:solidFill>
              </a:rPr>
              <a:t> </a:t>
            </a:r>
            <a:r>
              <a:rPr lang="en-US" altLang="zh-CN" sz="1400" dirty="0">
                <a:solidFill>
                  <a:schemeClr val="bg1"/>
                </a:solidFill>
              </a:rPr>
              <a:t>Deep Visual Foresight for Planning Robot Motion, https://</a:t>
            </a:r>
            <a:r>
              <a:rPr lang="en-US" altLang="zh-CN" sz="1400" dirty="0" err="1">
                <a:solidFill>
                  <a:schemeClr val="bg1"/>
                </a:solidFill>
              </a:rPr>
              <a:t>arxiv.org</a:t>
            </a:r>
            <a:r>
              <a:rPr lang="en-US" altLang="zh-CN" sz="1400" dirty="0">
                <a:solidFill>
                  <a:schemeClr val="bg1"/>
                </a:solidFill>
              </a:rPr>
              <a:t>/abs/1610.00696</a:t>
            </a:r>
            <a:endParaRPr kumimoji="1" lang="zh-CN" altLang="en-US" sz="1400" dirty="0">
              <a:solidFill>
                <a:schemeClr val="bg1"/>
              </a:solidFill>
            </a:endParaRPr>
          </a:p>
        </p:txBody>
      </p:sp>
      <p:grpSp>
        <p:nvGrpSpPr>
          <p:cNvPr id="132" name="组合 131">
            <a:extLst>
              <a:ext uri="{FF2B5EF4-FFF2-40B4-BE49-F238E27FC236}">
                <a16:creationId xmlns:a16="http://schemas.microsoft.com/office/drawing/2014/main" id="{215940C3-D0AD-1F41-A6B0-F9670DF8F98C}"/>
              </a:ext>
            </a:extLst>
          </p:cNvPr>
          <p:cNvGrpSpPr/>
          <p:nvPr/>
        </p:nvGrpSpPr>
        <p:grpSpPr>
          <a:xfrm>
            <a:off x="5641805" y="3400642"/>
            <a:ext cx="5598153" cy="2614698"/>
            <a:chOff x="5857870" y="3400642"/>
            <a:chExt cx="5598153" cy="2614698"/>
          </a:xfrm>
        </p:grpSpPr>
        <p:sp>
          <p:nvSpPr>
            <p:cNvPr id="74" name="文本框 73">
              <a:extLst>
                <a:ext uri="{FF2B5EF4-FFF2-40B4-BE49-F238E27FC236}">
                  <a16:creationId xmlns:a16="http://schemas.microsoft.com/office/drawing/2014/main" id="{AE3BBEEE-80DD-A044-82BC-B54CE1F62E77}"/>
                </a:ext>
              </a:extLst>
            </p:cNvPr>
            <p:cNvSpPr txBox="1"/>
            <p:nvPr/>
          </p:nvSpPr>
          <p:spPr>
            <a:xfrm>
              <a:off x="5857870" y="3400642"/>
              <a:ext cx="2550698" cy="369332"/>
            </a:xfrm>
            <a:prstGeom prst="rect">
              <a:avLst/>
            </a:prstGeom>
            <a:noFill/>
          </p:spPr>
          <p:txBody>
            <a:bodyPr wrap="none" rtlCol="0">
              <a:spAutoFit/>
            </a:bodyPr>
            <a:lstStyle/>
            <a:p>
              <a:pPr marL="285750" indent="-285750">
                <a:buFont typeface="Wingdings" pitchFamily="2" charset="2"/>
                <a:buChar char="Ø"/>
              </a:pPr>
              <a:r>
                <a:rPr kumimoji="1" lang="zh-CN" altLang="en-US" dirty="0"/>
                <a:t>生成式模型的分类：</a:t>
              </a:r>
            </a:p>
          </p:txBody>
        </p:sp>
        <p:sp>
          <p:nvSpPr>
            <p:cNvPr id="75" name="矩形 74">
              <a:extLst>
                <a:ext uri="{FF2B5EF4-FFF2-40B4-BE49-F238E27FC236}">
                  <a16:creationId xmlns:a16="http://schemas.microsoft.com/office/drawing/2014/main" id="{82D57EBC-C4C8-6D49-82D0-F8EE67EEC1AA}"/>
                </a:ext>
              </a:extLst>
            </p:cNvPr>
            <p:cNvSpPr/>
            <p:nvPr/>
          </p:nvSpPr>
          <p:spPr>
            <a:xfrm>
              <a:off x="9004121" y="3619745"/>
              <a:ext cx="1278938" cy="28499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生成式模型</a:t>
              </a:r>
            </a:p>
          </p:txBody>
        </p:sp>
        <p:sp>
          <p:nvSpPr>
            <p:cNvPr id="76" name="矩形 75">
              <a:extLst>
                <a:ext uri="{FF2B5EF4-FFF2-40B4-BE49-F238E27FC236}">
                  <a16:creationId xmlns:a16="http://schemas.microsoft.com/office/drawing/2014/main" id="{8F4A6A1D-04EC-6444-95AB-7BDADA240FA5}"/>
                </a:ext>
              </a:extLst>
            </p:cNvPr>
            <p:cNvSpPr/>
            <p:nvPr/>
          </p:nvSpPr>
          <p:spPr>
            <a:xfrm>
              <a:off x="8081713" y="4095533"/>
              <a:ext cx="1195967" cy="28499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显式密度 </a:t>
              </a:r>
            </a:p>
          </p:txBody>
        </p:sp>
        <p:sp>
          <p:nvSpPr>
            <p:cNvPr id="78" name="矩形 77">
              <a:extLst>
                <a:ext uri="{FF2B5EF4-FFF2-40B4-BE49-F238E27FC236}">
                  <a16:creationId xmlns:a16="http://schemas.microsoft.com/office/drawing/2014/main" id="{9158CC1F-A4FC-7143-8272-2404F4907388}"/>
                </a:ext>
              </a:extLst>
            </p:cNvPr>
            <p:cNvSpPr/>
            <p:nvPr/>
          </p:nvSpPr>
          <p:spPr>
            <a:xfrm>
              <a:off x="9922440" y="4091208"/>
              <a:ext cx="1195967" cy="28499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隐式密度 </a:t>
              </a:r>
            </a:p>
          </p:txBody>
        </p:sp>
        <p:sp>
          <p:nvSpPr>
            <p:cNvPr id="83" name="矩形 82">
              <a:extLst>
                <a:ext uri="{FF2B5EF4-FFF2-40B4-BE49-F238E27FC236}">
                  <a16:creationId xmlns:a16="http://schemas.microsoft.com/office/drawing/2014/main" id="{CC58B022-3C70-DC49-9886-BD725CE00C78}"/>
                </a:ext>
              </a:extLst>
            </p:cNvPr>
            <p:cNvSpPr/>
            <p:nvPr/>
          </p:nvSpPr>
          <p:spPr>
            <a:xfrm>
              <a:off x="8800337" y="4573358"/>
              <a:ext cx="1195967" cy="28499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近似密度</a:t>
              </a:r>
            </a:p>
          </p:txBody>
        </p:sp>
        <p:sp>
          <p:nvSpPr>
            <p:cNvPr id="85" name="矩形 84">
              <a:extLst>
                <a:ext uri="{FF2B5EF4-FFF2-40B4-BE49-F238E27FC236}">
                  <a16:creationId xmlns:a16="http://schemas.microsoft.com/office/drawing/2014/main" id="{A6883595-5BB4-234C-86E8-EEEDAE1BE9DF}"/>
                </a:ext>
              </a:extLst>
            </p:cNvPr>
            <p:cNvSpPr/>
            <p:nvPr/>
          </p:nvSpPr>
          <p:spPr>
            <a:xfrm>
              <a:off x="6930059" y="4590205"/>
              <a:ext cx="1489539" cy="28499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可处理密度</a:t>
              </a:r>
            </a:p>
          </p:txBody>
        </p:sp>
        <p:sp>
          <p:nvSpPr>
            <p:cNvPr id="88" name="文本框 87">
              <a:extLst>
                <a:ext uri="{FF2B5EF4-FFF2-40B4-BE49-F238E27FC236}">
                  <a16:creationId xmlns:a16="http://schemas.microsoft.com/office/drawing/2014/main" id="{AC7FD29F-7BF2-7C41-84AD-39C987340F07}"/>
                </a:ext>
              </a:extLst>
            </p:cNvPr>
            <p:cNvSpPr txBox="1"/>
            <p:nvPr/>
          </p:nvSpPr>
          <p:spPr>
            <a:xfrm>
              <a:off x="8364107" y="5621877"/>
              <a:ext cx="766773" cy="369332"/>
            </a:xfrm>
            <a:prstGeom prst="rect">
              <a:avLst/>
            </a:prstGeom>
            <a:noFill/>
          </p:spPr>
          <p:txBody>
            <a:bodyPr wrap="square" rtlCol="0">
              <a:spAutoFit/>
            </a:bodyPr>
            <a:lstStyle/>
            <a:p>
              <a:r>
                <a:rPr kumimoji="1" lang="en-US" altLang="zh-CN" b="1" dirty="0">
                  <a:solidFill>
                    <a:srgbClr val="FF0000"/>
                  </a:solidFill>
                </a:rPr>
                <a:t>VAE</a:t>
              </a:r>
              <a:endParaRPr kumimoji="1" lang="zh-CN" altLang="en-US" b="1" dirty="0">
                <a:solidFill>
                  <a:srgbClr val="FF0000"/>
                </a:solidFill>
              </a:endParaRPr>
            </a:p>
          </p:txBody>
        </p:sp>
        <p:sp>
          <p:nvSpPr>
            <p:cNvPr id="89" name="文本框 88">
              <a:extLst>
                <a:ext uri="{FF2B5EF4-FFF2-40B4-BE49-F238E27FC236}">
                  <a16:creationId xmlns:a16="http://schemas.microsoft.com/office/drawing/2014/main" id="{FEFD68BE-2F1B-9846-837C-3F68570070BE}"/>
                </a:ext>
              </a:extLst>
            </p:cNvPr>
            <p:cNvSpPr txBox="1"/>
            <p:nvPr/>
          </p:nvSpPr>
          <p:spPr>
            <a:xfrm>
              <a:off x="10314301" y="4608903"/>
              <a:ext cx="697627" cy="369332"/>
            </a:xfrm>
            <a:prstGeom prst="rect">
              <a:avLst/>
            </a:prstGeom>
            <a:noFill/>
          </p:spPr>
          <p:txBody>
            <a:bodyPr wrap="none" rtlCol="0">
              <a:spAutoFit/>
            </a:bodyPr>
            <a:lstStyle/>
            <a:p>
              <a:r>
                <a:rPr kumimoji="1" lang="en-US" altLang="zh-CN" b="1" dirty="0">
                  <a:solidFill>
                    <a:srgbClr val="FF0000"/>
                  </a:solidFill>
                </a:rPr>
                <a:t>GAN</a:t>
              </a:r>
              <a:endParaRPr kumimoji="1" lang="zh-CN" altLang="en-US" b="1" dirty="0">
                <a:solidFill>
                  <a:srgbClr val="FF0000"/>
                </a:solidFill>
              </a:endParaRPr>
            </a:p>
          </p:txBody>
        </p:sp>
        <p:sp>
          <p:nvSpPr>
            <p:cNvPr id="92" name="矩形 91">
              <a:extLst>
                <a:ext uri="{FF2B5EF4-FFF2-40B4-BE49-F238E27FC236}">
                  <a16:creationId xmlns:a16="http://schemas.microsoft.com/office/drawing/2014/main" id="{78D4A7B0-4142-1F47-8BFE-A84559343D11}"/>
                </a:ext>
              </a:extLst>
            </p:cNvPr>
            <p:cNvSpPr/>
            <p:nvPr/>
          </p:nvSpPr>
          <p:spPr>
            <a:xfrm>
              <a:off x="8419598" y="5067709"/>
              <a:ext cx="699900" cy="28499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变分</a:t>
              </a:r>
            </a:p>
          </p:txBody>
        </p:sp>
        <p:sp>
          <p:nvSpPr>
            <p:cNvPr id="93" name="矩形 92">
              <a:extLst>
                <a:ext uri="{FF2B5EF4-FFF2-40B4-BE49-F238E27FC236}">
                  <a16:creationId xmlns:a16="http://schemas.microsoft.com/office/drawing/2014/main" id="{A2733013-FB3A-5744-9774-CB96F9824515}"/>
                </a:ext>
              </a:extLst>
            </p:cNvPr>
            <p:cNvSpPr/>
            <p:nvPr/>
          </p:nvSpPr>
          <p:spPr>
            <a:xfrm>
              <a:off x="9456456" y="5049564"/>
              <a:ext cx="1275333" cy="28499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马尔科夫链</a:t>
              </a:r>
            </a:p>
          </p:txBody>
        </p:sp>
        <p:cxnSp>
          <p:nvCxnSpPr>
            <p:cNvPr id="95" name="直线箭头连接符 94">
              <a:extLst>
                <a:ext uri="{FF2B5EF4-FFF2-40B4-BE49-F238E27FC236}">
                  <a16:creationId xmlns:a16="http://schemas.microsoft.com/office/drawing/2014/main" id="{BAF889DB-3EEA-734D-827E-EB39A16D9524}"/>
                </a:ext>
              </a:extLst>
            </p:cNvPr>
            <p:cNvCxnSpPr>
              <a:stCxn id="75" idx="2"/>
              <a:endCxn id="76" idx="0"/>
            </p:cNvCxnSpPr>
            <p:nvPr/>
          </p:nvCxnSpPr>
          <p:spPr>
            <a:xfrm flipH="1">
              <a:off x="8679697" y="3904737"/>
              <a:ext cx="963893" cy="1907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6" name="直线箭头连接符 95">
              <a:extLst>
                <a:ext uri="{FF2B5EF4-FFF2-40B4-BE49-F238E27FC236}">
                  <a16:creationId xmlns:a16="http://schemas.microsoft.com/office/drawing/2014/main" id="{CFDA619A-F9C2-CF45-8429-F0E2B8108F2A}"/>
                </a:ext>
              </a:extLst>
            </p:cNvPr>
            <p:cNvCxnSpPr>
              <a:cxnSpLocks/>
              <a:stCxn id="75" idx="2"/>
              <a:endCxn id="78" idx="0"/>
            </p:cNvCxnSpPr>
            <p:nvPr/>
          </p:nvCxnSpPr>
          <p:spPr>
            <a:xfrm>
              <a:off x="9643590" y="3904737"/>
              <a:ext cx="876834" cy="1864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9" name="直线箭头连接符 98">
              <a:extLst>
                <a:ext uri="{FF2B5EF4-FFF2-40B4-BE49-F238E27FC236}">
                  <a16:creationId xmlns:a16="http://schemas.microsoft.com/office/drawing/2014/main" id="{D9D1C545-BFE6-8348-81CB-203DD0FF5560}"/>
                </a:ext>
              </a:extLst>
            </p:cNvPr>
            <p:cNvCxnSpPr>
              <a:cxnSpLocks/>
              <a:stCxn id="76" idx="2"/>
              <a:endCxn id="85" idx="0"/>
            </p:cNvCxnSpPr>
            <p:nvPr/>
          </p:nvCxnSpPr>
          <p:spPr>
            <a:xfrm flipH="1">
              <a:off x="7674829" y="4380525"/>
              <a:ext cx="1004868" cy="20968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52B607C5-F4A7-E249-9DD3-57C6ABBCCCB5}"/>
                </a:ext>
              </a:extLst>
            </p:cNvPr>
            <p:cNvCxnSpPr>
              <a:cxnSpLocks/>
              <a:stCxn id="76" idx="2"/>
              <a:endCxn id="83" idx="0"/>
            </p:cNvCxnSpPr>
            <p:nvPr/>
          </p:nvCxnSpPr>
          <p:spPr>
            <a:xfrm>
              <a:off x="8679697" y="4380525"/>
              <a:ext cx="718624" cy="1928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6A0DB367-87F5-F949-AF8E-EC281DC7E72A}"/>
                </a:ext>
              </a:extLst>
            </p:cNvPr>
            <p:cNvCxnSpPr>
              <a:cxnSpLocks/>
              <a:stCxn id="83" idx="2"/>
              <a:endCxn id="92" idx="0"/>
            </p:cNvCxnSpPr>
            <p:nvPr/>
          </p:nvCxnSpPr>
          <p:spPr>
            <a:xfrm flipH="1">
              <a:off x="8769548" y="4858350"/>
              <a:ext cx="628773" cy="2093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EA41C716-1860-6B4D-8B71-B635090DAD3D}"/>
                </a:ext>
              </a:extLst>
            </p:cNvPr>
            <p:cNvCxnSpPr>
              <a:cxnSpLocks/>
              <a:stCxn id="83" idx="2"/>
              <a:endCxn id="93" idx="0"/>
            </p:cNvCxnSpPr>
            <p:nvPr/>
          </p:nvCxnSpPr>
          <p:spPr>
            <a:xfrm>
              <a:off x="9398321" y="4858350"/>
              <a:ext cx="695802" cy="19121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1" name="直线箭头连接符 110">
              <a:extLst>
                <a:ext uri="{FF2B5EF4-FFF2-40B4-BE49-F238E27FC236}">
                  <a16:creationId xmlns:a16="http://schemas.microsoft.com/office/drawing/2014/main" id="{1F44B521-B6E6-BE49-9E42-ECA6C45C983E}"/>
                </a:ext>
              </a:extLst>
            </p:cNvPr>
            <p:cNvCxnSpPr>
              <a:cxnSpLocks/>
              <a:stCxn id="92" idx="2"/>
              <a:endCxn id="88" idx="0"/>
            </p:cNvCxnSpPr>
            <p:nvPr/>
          </p:nvCxnSpPr>
          <p:spPr>
            <a:xfrm flipH="1">
              <a:off x="8747494" y="5352701"/>
              <a:ext cx="22054" cy="2691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直线箭头连接符 114">
              <a:extLst>
                <a:ext uri="{FF2B5EF4-FFF2-40B4-BE49-F238E27FC236}">
                  <a16:creationId xmlns:a16="http://schemas.microsoft.com/office/drawing/2014/main" id="{CD466271-7EF4-694A-8725-1D6C20609A27}"/>
                </a:ext>
              </a:extLst>
            </p:cNvPr>
            <p:cNvCxnSpPr>
              <a:cxnSpLocks/>
              <a:stCxn id="78" idx="2"/>
              <a:endCxn id="89" idx="0"/>
            </p:cNvCxnSpPr>
            <p:nvPr/>
          </p:nvCxnSpPr>
          <p:spPr>
            <a:xfrm>
              <a:off x="10520424" y="4376200"/>
              <a:ext cx="142691" cy="2327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21" name="文本框 120">
              <a:extLst>
                <a:ext uri="{FF2B5EF4-FFF2-40B4-BE49-F238E27FC236}">
                  <a16:creationId xmlns:a16="http://schemas.microsoft.com/office/drawing/2014/main" id="{10453EA9-A2BD-364F-9347-57C6B7E2D0F6}"/>
                </a:ext>
              </a:extLst>
            </p:cNvPr>
            <p:cNvSpPr txBox="1"/>
            <p:nvPr/>
          </p:nvSpPr>
          <p:spPr>
            <a:xfrm>
              <a:off x="9245161" y="5608696"/>
              <a:ext cx="2210862" cy="369332"/>
            </a:xfrm>
            <a:prstGeom prst="rect">
              <a:avLst/>
            </a:prstGeom>
            <a:noFill/>
          </p:spPr>
          <p:txBody>
            <a:bodyPr wrap="none" rtlCol="0">
              <a:spAutoFit/>
            </a:bodyPr>
            <a:lstStyle/>
            <a:p>
              <a:r>
                <a:rPr lang="en-US" altLang="zh-CN" dirty="0"/>
                <a:t>Boltzmann Machine</a:t>
              </a:r>
              <a:endParaRPr kumimoji="1" lang="zh-CN" altLang="en-US" dirty="0"/>
            </a:p>
          </p:txBody>
        </p:sp>
        <p:sp>
          <p:nvSpPr>
            <p:cNvPr id="122" name="文本框 121">
              <a:extLst>
                <a:ext uri="{FF2B5EF4-FFF2-40B4-BE49-F238E27FC236}">
                  <a16:creationId xmlns:a16="http://schemas.microsoft.com/office/drawing/2014/main" id="{1C2AA762-B2E3-204B-A711-15E4E8E0DEAF}"/>
                </a:ext>
              </a:extLst>
            </p:cNvPr>
            <p:cNvSpPr txBox="1"/>
            <p:nvPr/>
          </p:nvSpPr>
          <p:spPr>
            <a:xfrm>
              <a:off x="6620186" y="5092010"/>
              <a:ext cx="1749197" cy="923330"/>
            </a:xfrm>
            <a:prstGeom prst="rect">
              <a:avLst/>
            </a:prstGeom>
            <a:noFill/>
          </p:spPr>
          <p:txBody>
            <a:bodyPr wrap="none" rtlCol="0">
              <a:spAutoFit/>
            </a:bodyPr>
            <a:lstStyle/>
            <a:p>
              <a:r>
                <a:rPr lang="en-US" altLang="zh-CN" dirty="0"/>
                <a:t>NADE  </a:t>
              </a:r>
            </a:p>
            <a:p>
              <a:r>
                <a:rPr lang="en-US" altLang="zh-CN" dirty="0"/>
                <a:t>MADE  </a:t>
              </a:r>
            </a:p>
            <a:p>
              <a:r>
                <a:rPr lang="en-US" altLang="zh-CN" dirty="0"/>
                <a:t>PixelRNN/CNN</a:t>
              </a:r>
              <a:endParaRPr kumimoji="1" lang="zh-CN" altLang="en-US" dirty="0"/>
            </a:p>
          </p:txBody>
        </p:sp>
        <p:cxnSp>
          <p:nvCxnSpPr>
            <p:cNvPr id="124" name="直线箭头连接符 123">
              <a:extLst>
                <a:ext uri="{FF2B5EF4-FFF2-40B4-BE49-F238E27FC236}">
                  <a16:creationId xmlns:a16="http://schemas.microsoft.com/office/drawing/2014/main" id="{BA239503-E4BA-3E44-9492-63590E1B2950}"/>
                </a:ext>
              </a:extLst>
            </p:cNvPr>
            <p:cNvCxnSpPr>
              <a:cxnSpLocks/>
              <a:stCxn id="85" idx="2"/>
              <a:endCxn id="122" idx="0"/>
            </p:cNvCxnSpPr>
            <p:nvPr/>
          </p:nvCxnSpPr>
          <p:spPr>
            <a:xfrm flipH="1">
              <a:off x="7494785" y="4875197"/>
              <a:ext cx="180044" cy="2168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直线箭头连接符 126">
              <a:extLst>
                <a:ext uri="{FF2B5EF4-FFF2-40B4-BE49-F238E27FC236}">
                  <a16:creationId xmlns:a16="http://schemas.microsoft.com/office/drawing/2014/main" id="{01F5E8F5-9C05-FF4B-9570-12F3DF5EE3FE}"/>
                </a:ext>
              </a:extLst>
            </p:cNvPr>
            <p:cNvCxnSpPr>
              <a:cxnSpLocks/>
              <a:stCxn id="93" idx="2"/>
              <a:endCxn id="121" idx="0"/>
            </p:cNvCxnSpPr>
            <p:nvPr/>
          </p:nvCxnSpPr>
          <p:spPr>
            <a:xfrm>
              <a:off x="10094123" y="5334556"/>
              <a:ext cx="256469" cy="2741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845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dissolv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dissolv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89B9291-DE3C-A246-9B71-18945A23C62F}"/>
              </a:ext>
            </a:extLst>
          </p:cNvPr>
          <p:cNvPicPr>
            <a:picLocks noChangeAspect="1"/>
          </p:cNvPicPr>
          <p:nvPr/>
        </p:nvPicPr>
        <p:blipFill>
          <a:blip r:embed="rId3"/>
          <a:stretch>
            <a:fillRect/>
          </a:stretch>
        </p:blipFill>
        <p:spPr>
          <a:xfrm>
            <a:off x="6197127" y="2141147"/>
            <a:ext cx="5793816" cy="3983250"/>
          </a:xfrm>
          <a:prstGeom prst="rect">
            <a:avLst/>
          </a:prstGeom>
        </p:spPr>
      </p:pic>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1.2</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的简介</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5</a:t>
            </a:r>
            <a:endParaRPr lang="zh-CN" altLang="en-US" dirty="0"/>
          </a:p>
        </p:txBody>
      </p:sp>
      <p:sp>
        <p:nvSpPr>
          <p:cNvPr id="4" name="文本框 3">
            <a:extLst>
              <a:ext uri="{FF2B5EF4-FFF2-40B4-BE49-F238E27FC236}">
                <a16:creationId xmlns:a16="http://schemas.microsoft.com/office/drawing/2014/main" id="{FF01FDFD-2124-4248-AFCE-0A62702B4CD7}"/>
              </a:ext>
            </a:extLst>
          </p:cNvPr>
          <p:cNvSpPr txBox="1"/>
          <p:nvPr/>
        </p:nvSpPr>
        <p:spPr>
          <a:xfrm>
            <a:off x="547687" y="1116014"/>
            <a:ext cx="8791702" cy="873957"/>
          </a:xfrm>
          <a:prstGeom prst="rect">
            <a:avLst/>
          </a:prstGeom>
          <a:noFill/>
        </p:spPr>
        <p:txBody>
          <a:bodyPr wrap="none" rtlCol="0">
            <a:spAutoFit/>
          </a:bodyPr>
          <a:lstStyle/>
          <a:p>
            <a:pPr marL="285750" indent="-285750">
              <a:lnSpc>
                <a:spcPct val="150000"/>
              </a:lnSpc>
              <a:buFont typeface="Wingdings" pitchFamily="2" charset="2"/>
              <a:buChar char="Ø"/>
            </a:pPr>
            <a:r>
              <a:rPr lang="en-US" altLang="zh-CN" dirty="0"/>
              <a:t>Ian Goodfellow</a:t>
            </a:r>
            <a:r>
              <a:rPr lang="zh-CN" altLang="en-US" dirty="0"/>
              <a:t> 在</a:t>
            </a:r>
            <a:r>
              <a:rPr lang="en-US" altLang="zh-CN" dirty="0"/>
              <a:t>2014</a:t>
            </a:r>
            <a:r>
              <a:rPr lang="zh-CN" altLang="en-US" dirty="0"/>
              <a:t>年发表了 </a:t>
            </a:r>
            <a:r>
              <a:rPr lang="en-US" altLang="zh-CN" dirty="0"/>
              <a:t>Generative Adversarial Networks</a:t>
            </a:r>
            <a:r>
              <a:rPr lang="zh-CN" altLang="en-US" dirty="0"/>
              <a:t>（</a:t>
            </a:r>
            <a:r>
              <a:rPr lang="en-US" altLang="zh-CN" dirty="0"/>
              <a:t>GAN</a:t>
            </a:r>
            <a:r>
              <a:rPr lang="zh-CN" altLang="en-US" dirty="0"/>
              <a:t>）</a:t>
            </a:r>
            <a:endParaRPr lang="en-US" altLang="zh-CN" dirty="0"/>
          </a:p>
          <a:p>
            <a:pPr marL="742950" lvl="1" indent="-285750">
              <a:lnSpc>
                <a:spcPct val="150000"/>
              </a:lnSpc>
              <a:buFont typeface="Arial" panose="020B0604020202020204" pitchFamily="34" charset="0"/>
              <a:buChar char="•"/>
            </a:pPr>
            <a:r>
              <a:rPr lang="zh-CN" altLang="en-US" dirty="0"/>
              <a:t>“在机器学习过去的</a:t>
            </a:r>
            <a:r>
              <a:rPr lang="en-US" altLang="zh-CN" dirty="0"/>
              <a:t>10</a:t>
            </a:r>
            <a:r>
              <a:rPr lang="zh-CN" altLang="en-US" dirty="0"/>
              <a:t>年里，</a:t>
            </a:r>
            <a:r>
              <a:rPr lang="en-US" altLang="zh-CN" dirty="0"/>
              <a:t>GAN</a:t>
            </a:r>
            <a:r>
              <a:rPr lang="zh-CN" altLang="en-US" dirty="0"/>
              <a:t>是最有趣的一个想法。” </a:t>
            </a:r>
            <a:r>
              <a:rPr lang="en-US" altLang="zh-CN" dirty="0"/>
              <a:t>——Yann LeCun</a:t>
            </a:r>
          </a:p>
        </p:txBody>
      </p:sp>
      <p:sp>
        <p:nvSpPr>
          <p:cNvPr id="7" name="文本框 6">
            <a:extLst>
              <a:ext uri="{FF2B5EF4-FFF2-40B4-BE49-F238E27FC236}">
                <a16:creationId xmlns:a16="http://schemas.microsoft.com/office/drawing/2014/main" id="{AE44D3C7-9A7D-4C45-8B73-59958584BD29}"/>
              </a:ext>
            </a:extLst>
          </p:cNvPr>
          <p:cNvSpPr txBox="1"/>
          <p:nvPr/>
        </p:nvSpPr>
        <p:spPr>
          <a:xfrm>
            <a:off x="547687" y="6260755"/>
            <a:ext cx="6162969" cy="646331"/>
          </a:xfrm>
          <a:prstGeom prst="rect">
            <a:avLst/>
          </a:prstGeom>
          <a:noFill/>
        </p:spPr>
        <p:txBody>
          <a:bodyPr wrap="none" rtlCol="0">
            <a:spAutoFit/>
          </a:bodyPr>
          <a:lstStyle/>
          <a:p>
            <a:r>
              <a:rPr lang="en-US" altLang="zh-CN" sz="1200" dirty="0">
                <a:solidFill>
                  <a:schemeClr val="bg1"/>
                </a:solidFill>
              </a:rPr>
              <a:t>[1] Ian Goodfellow. "Generative Adversarial Networks." arXiv preprint arXiv:1406.2661v1</a:t>
            </a:r>
          </a:p>
          <a:p>
            <a:r>
              <a:rPr kumimoji="1" lang="en-US" altLang="zh-CN" sz="1200" dirty="0">
                <a:solidFill>
                  <a:schemeClr val="bg1"/>
                </a:solidFill>
              </a:rPr>
              <a:t>[2]</a:t>
            </a:r>
            <a:r>
              <a:rPr kumimoji="1" lang="zh-CN" altLang="en-US" sz="1200" dirty="0">
                <a:solidFill>
                  <a:schemeClr val="bg1"/>
                </a:solidFill>
              </a:rPr>
              <a:t> </a:t>
            </a:r>
            <a:r>
              <a:rPr kumimoji="1" lang="en-US" altLang="zh-CN" sz="1200" dirty="0">
                <a:solidFill>
                  <a:schemeClr val="bg1"/>
                </a:solidFill>
              </a:rPr>
              <a:t>https://github.com/hindupuravinash/the-gan-zoo</a:t>
            </a:r>
          </a:p>
          <a:p>
            <a:endParaRPr kumimoji="1" lang="en-US" altLang="zh-CN" sz="1200" dirty="0">
              <a:solidFill>
                <a:schemeClr val="bg1"/>
              </a:solidFill>
            </a:endParaRPr>
          </a:p>
        </p:txBody>
      </p:sp>
      <p:pic>
        <p:nvPicPr>
          <p:cNvPr id="10" name="图片 9">
            <a:extLst>
              <a:ext uri="{FF2B5EF4-FFF2-40B4-BE49-F238E27FC236}">
                <a16:creationId xmlns:a16="http://schemas.microsoft.com/office/drawing/2014/main" id="{7097F2CD-9D02-7A4E-8918-1E7A692CC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0616" y="1179877"/>
            <a:ext cx="862718" cy="862718"/>
          </a:xfrm>
          <a:prstGeom prst="rect">
            <a:avLst/>
          </a:prstGeom>
          <a:ln w="12700">
            <a:solidFill>
              <a:schemeClr val="tx1"/>
            </a:solidFill>
          </a:ln>
        </p:spPr>
      </p:pic>
      <p:grpSp>
        <p:nvGrpSpPr>
          <p:cNvPr id="2" name="组合 1">
            <a:extLst>
              <a:ext uri="{FF2B5EF4-FFF2-40B4-BE49-F238E27FC236}">
                <a16:creationId xmlns:a16="http://schemas.microsoft.com/office/drawing/2014/main" id="{024989C9-A4B8-E647-B379-BAB8E6E60BFF}"/>
              </a:ext>
            </a:extLst>
          </p:cNvPr>
          <p:cNvGrpSpPr/>
          <p:nvPr/>
        </p:nvGrpSpPr>
        <p:grpSpPr>
          <a:xfrm>
            <a:off x="5679235" y="2646168"/>
            <a:ext cx="1315648" cy="3350218"/>
            <a:chOff x="5850859" y="2650899"/>
            <a:chExt cx="1315648" cy="3350218"/>
          </a:xfrm>
        </p:grpSpPr>
        <p:grpSp>
          <p:nvGrpSpPr>
            <p:cNvPr id="13" name="群組 3">
              <a:extLst>
                <a:ext uri="{FF2B5EF4-FFF2-40B4-BE49-F238E27FC236}">
                  <a16:creationId xmlns:a16="http://schemas.microsoft.com/office/drawing/2014/main" id="{854D125D-64B2-5A4E-BD61-417B817991B8}"/>
                </a:ext>
              </a:extLst>
            </p:cNvPr>
            <p:cNvGrpSpPr/>
            <p:nvPr/>
          </p:nvGrpSpPr>
          <p:grpSpPr>
            <a:xfrm>
              <a:off x="5863242" y="2650899"/>
              <a:ext cx="1303265" cy="3350218"/>
              <a:chOff x="1004817" y="1407956"/>
              <a:chExt cx="1303265" cy="3350218"/>
            </a:xfrm>
          </p:grpSpPr>
          <p:sp>
            <p:nvSpPr>
              <p:cNvPr id="14" name="文字方塊 1">
                <a:extLst>
                  <a:ext uri="{FF2B5EF4-FFF2-40B4-BE49-F238E27FC236}">
                    <a16:creationId xmlns:a16="http://schemas.microsoft.com/office/drawing/2014/main" id="{ACCB374B-774A-854E-9C1E-448C2881247A}"/>
                  </a:ext>
                </a:extLst>
              </p:cNvPr>
              <p:cNvSpPr txBox="1"/>
              <p:nvPr/>
            </p:nvSpPr>
            <p:spPr>
              <a:xfrm>
                <a:off x="1007737" y="1407956"/>
                <a:ext cx="1299508" cy="307777"/>
              </a:xfrm>
              <a:prstGeom prst="rect">
                <a:avLst/>
              </a:prstGeom>
              <a:noFill/>
            </p:spPr>
            <p:txBody>
              <a:bodyPr wrap="square" rtlCol="0">
                <a:spAutoFit/>
              </a:bodyPr>
              <a:lstStyle/>
              <a:p>
                <a:r>
                  <a:rPr lang="en-US" altLang="zh-TW" sz="1400" dirty="0"/>
                  <a:t>GAN</a:t>
                </a:r>
                <a:endParaRPr lang="zh-TW" altLang="en-US" sz="1400" dirty="0"/>
              </a:p>
            </p:txBody>
          </p:sp>
          <p:sp>
            <p:nvSpPr>
              <p:cNvPr id="15" name="文字方塊 8">
                <a:extLst>
                  <a:ext uri="{FF2B5EF4-FFF2-40B4-BE49-F238E27FC236}">
                    <a16:creationId xmlns:a16="http://schemas.microsoft.com/office/drawing/2014/main" id="{EABE0CB4-9CFE-194A-9D7D-3C3C0AC7652A}"/>
                  </a:ext>
                </a:extLst>
              </p:cNvPr>
              <p:cNvSpPr txBox="1"/>
              <p:nvPr/>
            </p:nvSpPr>
            <p:spPr>
              <a:xfrm>
                <a:off x="1004817" y="1705202"/>
                <a:ext cx="1299508" cy="307777"/>
              </a:xfrm>
              <a:prstGeom prst="rect">
                <a:avLst/>
              </a:prstGeom>
              <a:noFill/>
            </p:spPr>
            <p:txBody>
              <a:bodyPr wrap="square" rtlCol="0">
                <a:spAutoFit/>
              </a:bodyPr>
              <a:lstStyle/>
              <a:p>
                <a:r>
                  <a:rPr lang="en-US" altLang="zh-TW" sz="1400" dirty="0"/>
                  <a:t>ACGAN</a:t>
                </a:r>
                <a:endParaRPr lang="zh-TW" altLang="en-US" sz="1400" dirty="0"/>
              </a:p>
            </p:txBody>
          </p:sp>
          <p:sp>
            <p:nvSpPr>
              <p:cNvPr id="17" name="文字方塊 10">
                <a:extLst>
                  <a:ext uri="{FF2B5EF4-FFF2-40B4-BE49-F238E27FC236}">
                    <a16:creationId xmlns:a16="http://schemas.microsoft.com/office/drawing/2014/main" id="{61457666-C224-054C-BD5E-7CB3C06E74EB}"/>
                  </a:ext>
                </a:extLst>
              </p:cNvPr>
              <p:cNvSpPr txBox="1"/>
              <p:nvPr/>
            </p:nvSpPr>
            <p:spPr>
              <a:xfrm>
                <a:off x="1008574" y="2657932"/>
                <a:ext cx="1299508" cy="307777"/>
              </a:xfrm>
              <a:prstGeom prst="rect">
                <a:avLst/>
              </a:prstGeom>
              <a:noFill/>
            </p:spPr>
            <p:txBody>
              <a:bodyPr wrap="square" rtlCol="0">
                <a:spAutoFit/>
              </a:bodyPr>
              <a:lstStyle/>
              <a:p>
                <a:r>
                  <a:rPr lang="en-US" altLang="zh-TW" sz="1400" dirty="0"/>
                  <a:t>DCGAN</a:t>
                </a:r>
                <a:endParaRPr lang="zh-TW" altLang="en-US" sz="1400" dirty="0"/>
              </a:p>
            </p:txBody>
          </p:sp>
          <p:sp>
            <p:nvSpPr>
              <p:cNvPr id="18" name="文字方塊 11">
                <a:extLst>
                  <a:ext uri="{FF2B5EF4-FFF2-40B4-BE49-F238E27FC236}">
                    <a16:creationId xmlns:a16="http://schemas.microsoft.com/office/drawing/2014/main" id="{B9A9F306-29AA-A94B-89EA-30DB80D9F6DD}"/>
                  </a:ext>
                </a:extLst>
              </p:cNvPr>
              <p:cNvSpPr txBox="1"/>
              <p:nvPr/>
            </p:nvSpPr>
            <p:spPr>
              <a:xfrm>
                <a:off x="1004817" y="2951342"/>
                <a:ext cx="1299508" cy="307777"/>
              </a:xfrm>
              <a:prstGeom prst="rect">
                <a:avLst/>
              </a:prstGeom>
              <a:noFill/>
            </p:spPr>
            <p:txBody>
              <a:bodyPr wrap="square" rtlCol="0">
                <a:spAutoFit/>
              </a:bodyPr>
              <a:lstStyle/>
              <a:p>
                <a:r>
                  <a:rPr lang="en-US" altLang="zh-TW" sz="1400" dirty="0"/>
                  <a:t>EBGAN</a:t>
                </a:r>
                <a:endParaRPr lang="zh-TW" altLang="en-US" sz="1400" dirty="0"/>
              </a:p>
            </p:txBody>
          </p:sp>
          <p:sp>
            <p:nvSpPr>
              <p:cNvPr id="19" name="文字方塊 12">
                <a:extLst>
                  <a:ext uri="{FF2B5EF4-FFF2-40B4-BE49-F238E27FC236}">
                    <a16:creationId xmlns:a16="http://schemas.microsoft.com/office/drawing/2014/main" id="{EAA471C9-9C69-5041-9BB1-DD97417660B0}"/>
                  </a:ext>
                </a:extLst>
              </p:cNvPr>
              <p:cNvSpPr txBox="1"/>
              <p:nvPr/>
            </p:nvSpPr>
            <p:spPr>
              <a:xfrm>
                <a:off x="1007737" y="3272256"/>
                <a:ext cx="1299508" cy="307777"/>
              </a:xfrm>
              <a:prstGeom prst="rect">
                <a:avLst/>
              </a:prstGeom>
              <a:noFill/>
            </p:spPr>
            <p:txBody>
              <a:bodyPr wrap="square" rtlCol="0">
                <a:spAutoFit/>
              </a:bodyPr>
              <a:lstStyle/>
              <a:p>
                <a:r>
                  <a:rPr lang="en-US" altLang="zh-TW" sz="1400" dirty="0"/>
                  <a:t>fGAN</a:t>
                </a:r>
                <a:endParaRPr lang="zh-TW" altLang="en-US" sz="1400" dirty="0"/>
              </a:p>
            </p:txBody>
          </p:sp>
          <p:sp>
            <p:nvSpPr>
              <p:cNvPr id="20" name="文字方塊 13">
                <a:extLst>
                  <a:ext uri="{FF2B5EF4-FFF2-40B4-BE49-F238E27FC236}">
                    <a16:creationId xmlns:a16="http://schemas.microsoft.com/office/drawing/2014/main" id="{C58E1654-F9D6-0642-B80E-C22B8514640F}"/>
                  </a:ext>
                </a:extLst>
              </p:cNvPr>
              <p:cNvSpPr txBox="1"/>
              <p:nvPr/>
            </p:nvSpPr>
            <p:spPr>
              <a:xfrm>
                <a:off x="1004817" y="3617012"/>
                <a:ext cx="1299508" cy="307777"/>
              </a:xfrm>
              <a:prstGeom prst="rect">
                <a:avLst/>
              </a:prstGeom>
              <a:noFill/>
            </p:spPr>
            <p:txBody>
              <a:bodyPr wrap="square" rtlCol="0">
                <a:spAutoFit/>
              </a:bodyPr>
              <a:lstStyle/>
              <a:p>
                <a:r>
                  <a:rPr lang="en-US" altLang="zh-TW" sz="1400" dirty="0"/>
                  <a:t>GoGAN</a:t>
                </a:r>
                <a:endParaRPr lang="zh-TW" altLang="en-US" sz="1400" dirty="0"/>
              </a:p>
            </p:txBody>
          </p:sp>
          <p:sp>
            <p:nvSpPr>
              <p:cNvPr id="21" name="文字方塊 14">
                <a:extLst>
                  <a:ext uri="{FF2B5EF4-FFF2-40B4-BE49-F238E27FC236}">
                    <a16:creationId xmlns:a16="http://schemas.microsoft.com/office/drawing/2014/main" id="{BDC4552A-3A47-2646-972D-7D1D06C84C85}"/>
                  </a:ext>
                </a:extLst>
              </p:cNvPr>
              <p:cNvSpPr txBox="1"/>
              <p:nvPr/>
            </p:nvSpPr>
            <p:spPr>
              <a:xfrm>
                <a:off x="1008574" y="2362584"/>
                <a:ext cx="1299508" cy="307777"/>
              </a:xfrm>
              <a:prstGeom prst="rect">
                <a:avLst/>
              </a:prstGeom>
              <a:noFill/>
            </p:spPr>
            <p:txBody>
              <a:bodyPr wrap="square" rtlCol="0">
                <a:spAutoFit/>
              </a:bodyPr>
              <a:lstStyle/>
              <a:p>
                <a:r>
                  <a:rPr lang="en-US" altLang="zh-TW" sz="1400" dirty="0"/>
                  <a:t>CGAN</a:t>
                </a:r>
                <a:endParaRPr lang="zh-TW" altLang="en-US" sz="1400" dirty="0"/>
              </a:p>
            </p:txBody>
          </p:sp>
          <p:sp>
            <p:nvSpPr>
              <p:cNvPr id="22" name="文字方塊 2">
                <a:extLst>
                  <a:ext uri="{FF2B5EF4-FFF2-40B4-BE49-F238E27FC236}">
                    <a16:creationId xmlns:a16="http://schemas.microsoft.com/office/drawing/2014/main" id="{B6C5174E-E2B0-AB48-9873-FD5E9CBD612F}"/>
                  </a:ext>
                </a:extLst>
              </p:cNvPr>
              <p:cNvSpPr txBox="1"/>
              <p:nvPr/>
            </p:nvSpPr>
            <p:spPr>
              <a:xfrm rot="5400000">
                <a:off x="1100202" y="4194161"/>
                <a:ext cx="820248" cy="307777"/>
              </a:xfrm>
              <a:prstGeom prst="rect">
                <a:avLst/>
              </a:prstGeom>
              <a:noFill/>
            </p:spPr>
            <p:txBody>
              <a:bodyPr wrap="square" rtlCol="0">
                <a:spAutoFit/>
              </a:bodyPr>
              <a:lstStyle/>
              <a:p>
                <a:r>
                  <a:rPr lang="en-US" altLang="zh-TW" sz="1400" dirty="0"/>
                  <a:t>…</a:t>
                </a:r>
                <a:endParaRPr lang="zh-TW" altLang="en-US" sz="1400" dirty="0"/>
              </a:p>
            </p:txBody>
          </p:sp>
        </p:grpSp>
        <p:sp>
          <p:nvSpPr>
            <p:cNvPr id="12" name="文本框 11">
              <a:extLst>
                <a:ext uri="{FF2B5EF4-FFF2-40B4-BE49-F238E27FC236}">
                  <a16:creationId xmlns:a16="http://schemas.microsoft.com/office/drawing/2014/main" id="{CEED7C11-883D-354D-B784-FAFDC45BB441}"/>
                </a:ext>
              </a:extLst>
            </p:cNvPr>
            <p:cNvSpPr txBox="1"/>
            <p:nvPr/>
          </p:nvSpPr>
          <p:spPr>
            <a:xfrm>
              <a:off x="5850859" y="3285485"/>
              <a:ext cx="833883" cy="307777"/>
            </a:xfrm>
            <a:prstGeom prst="rect">
              <a:avLst/>
            </a:prstGeom>
            <a:noFill/>
          </p:spPr>
          <p:txBody>
            <a:bodyPr wrap="none" rtlCol="0">
              <a:spAutoFit/>
            </a:bodyPr>
            <a:lstStyle/>
            <a:p>
              <a:r>
                <a:rPr kumimoji="1" lang="en-US" altLang="zh-CN" sz="1400" dirty="0"/>
                <a:t>BigGAN</a:t>
              </a:r>
              <a:endParaRPr kumimoji="1" lang="zh-CN" altLang="en-US" sz="1400" dirty="0"/>
            </a:p>
          </p:txBody>
        </p:sp>
      </p:grpSp>
      <p:sp>
        <p:nvSpPr>
          <p:cNvPr id="44" name="矩形 43">
            <a:extLst>
              <a:ext uri="{FF2B5EF4-FFF2-40B4-BE49-F238E27FC236}">
                <a16:creationId xmlns:a16="http://schemas.microsoft.com/office/drawing/2014/main" id="{A207B3F4-A0FC-2E4C-A092-E48E8999AD87}"/>
              </a:ext>
            </a:extLst>
          </p:cNvPr>
          <p:cNvSpPr/>
          <p:nvPr/>
        </p:nvSpPr>
        <p:spPr>
          <a:xfrm>
            <a:off x="201057" y="2159067"/>
            <a:ext cx="1037233" cy="3076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t>整体框架</a:t>
            </a:r>
          </a:p>
        </p:txBody>
      </p:sp>
      <p:sp>
        <p:nvSpPr>
          <p:cNvPr id="45" name="矩形 44">
            <a:extLst>
              <a:ext uri="{FF2B5EF4-FFF2-40B4-BE49-F238E27FC236}">
                <a16:creationId xmlns:a16="http://schemas.microsoft.com/office/drawing/2014/main" id="{7910F17B-1A3C-584E-9C3B-D1AE2426CC84}"/>
              </a:ext>
            </a:extLst>
          </p:cNvPr>
          <p:cNvSpPr/>
          <p:nvPr/>
        </p:nvSpPr>
        <p:spPr>
          <a:xfrm>
            <a:off x="5673423" y="2159663"/>
            <a:ext cx="1037233" cy="3076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t>迅速发展</a:t>
            </a:r>
          </a:p>
        </p:txBody>
      </p:sp>
      <p:pic>
        <p:nvPicPr>
          <p:cNvPr id="61" name="图片 -2147482597" descr="IMG_256">
            <a:extLst>
              <a:ext uri="{FF2B5EF4-FFF2-40B4-BE49-F238E27FC236}">
                <a16:creationId xmlns:a16="http://schemas.microsoft.com/office/drawing/2014/main" id="{2B74C50C-98BA-A148-92E8-FB5704C55A88}"/>
              </a:ext>
            </a:extLst>
          </p:cNvPr>
          <p:cNvPicPr>
            <a:picLocks noChangeAspect="1"/>
          </p:cNvPicPr>
          <p:nvPr/>
        </p:nvPicPr>
        <p:blipFill>
          <a:blip r:embed="rId5"/>
          <a:stretch>
            <a:fillRect/>
          </a:stretch>
        </p:blipFill>
        <p:spPr>
          <a:xfrm>
            <a:off x="201057" y="2790378"/>
            <a:ext cx="5477827" cy="2383784"/>
          </a:xfrm>
          <a:prstGeom prst="rect">
            <a:avLst/>
          </a:prstGeom>
          <a:noFill/>
          <a:ln w="9525">
            <a:noFill/>
          </a:ln>
        </p:spPr>
      </p:pic>
    </p:spTree>
    <p:extLst>
      <p:ext uri="{BB962C8B-B14F-4D97-AF65-F5344CB8AC3E}">
        <p14:creationId xmlns:p14="http://schemas.microsoft.com/office/powerpoint/2010/main" val="317454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1.3</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的应用</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86391" y="5883510"/>
            <a:ext cx="1805609" cy="369332"/>
          </a:xfrm>
          <a:prstGeom prst="rect">
            <a:avLst/>
          </a:prstGeom>
          <a:noFill/>
        </p:spPr>
        <p:txBody>
          <a:bodyPr wrap="square" rtlCol="0">
            <a:spAutoFit/>
          </a:bodyPr>
          <a:lstStyle/>
          <a:p>
            <a:pPr algn="ctr"/>
            <a:r>
              <a:rPr lang="en-US" altLang="zh-CN" dirty="0"/>
              <a:t>6</a:t>
            </a:r>
            <a:endParaRPr lang="zh-CN" altLang="en-US" dirty="0"/>
          </a:p>
        </p:txBody>
      </p:sp>
      <p:grpSp>
        <p:nvGrpSpPr>
          <p:cNvPr id="27" name="组合 26">
            <a:extLst>
              <a:ext uri="{FF2B5EF4-FFF2-40B4-BE49-F238E27FC236}">
                <a16:creationId xmlns:a16="http://schemas.microsoft.com/office/drawing/2014/main" id="{1E0ECC1C-90D9-8849-9B63-50D06A553E90}"/>
              </a:ext>
            </a:extLst>
          </p:cNvPr>
          <p:cNvGrpSpPr/>
          <p:nvPr/>
        </p:nvGrpSpPr>
        <p:grpSpPr>
          <a:xfrm>
            <a:off x="577447" y="1335429"/>
            <a:ext cx="10996913" cy="4496837"/>
            <a:chOff x="597543" y="1405765"/>
            <a:chExt cx="10996913" cy="4496837"/>
          </a:xfrm>
        </p:grpSpPr>
        <p:pic>
          <p:nvPicPr>
            <p:cNvPr id="44" name="图片 43">
              <a:extLst>
                <a:ext uri="{FF2B5EF4-FFF2-40B4-BE49-F238E27FC236}">
                  <a16:creationId xmlns:a16="http://schemas.microsoft.com/office/drawing/2014/main" id="{2BEA8E87-FA7F-9348-B074-E8F31C9E27D4}"/>
                </a:ext>
              </a:extLst>
            </p:cNvPr>
            <p:cNvPicPr>
              <a:picLocks noChangeAspect="1"/>
            </p:cNvPicPr>
            <p:nvPr/>
          </p:nvPicPr>
          <p:blipFill>
            <a:blip r:embed="rId3"/>
            <a:stretch>
              <a:fillRect/>
            </a:stretch>
          </p:blipFill>
          <p:spPr>
            <a:xfrm>
              <a:off x="679676" y="4548762"/>
              <a:ext cx="4136031" cy="1044145"/>
            </a:xfrm>
            <a:prstGeom prst="rect">
              <a:avLst/>
            </a:prstGeom>
          </p:spPr>
        </p:pic>
        <p:pic>
          <p:nvPicPr>
            <p:cNvPr id="19" name="图片 18">
              <a:extLst>
                <a:ext uri="{FF2B5EF4-FFF2-40B4-BE49-F238E27FC236}">
                  <a16:creationId xmlns:a16="http://schemas.microsoft.com/office/drawing/2014/main" id="{72D5A3BA-D1D7-354D-A758-B2C179E217D0}"/>
                </a:ext>
              </a:extLst>
            </p:cNvPr>
            <p:cNvPicPr>
              <a:picLocks noChangeAspect="1"/>
            </p:cNvPicPr>
            <p:nvPr/>
          </p:nvPicPr>
          <p:blipFill>
            <a:blip r:embed="rId4"/>
            <a:stretch>
              <a:fillRect/>
            </a:stretch>
          </p:blipFill>
          <p:spPr>
            <a:xfrm>
              <a:off x="7326827" y="1953071"/>
              <a:ext cx="4227437" cy="1597483"/>
            </a:xfrm>
            <a:prstGeom prst="rect">
              <a:avLst/>
            </a:prstGeom>
          </p:spPr>
        </p:pic>
        <p:pic>
          <p:nvPicPr>
            <p:cNvPr id="20" name="图片 19">
              <a:extLst>
                <a:ext uri="{FF2B5EF4-FFF2-40B4-BE49-F238E27FC236}">
                  <a16:creationId xmlns:a16="http://schemas.microsoft.com/office/drawing/2014/main" id="{1748FCF6-A173-BD41-8EB2-7A85730E794A}"/>
                </a:ext>
              </a:extLst>
            </p:cNvPr>
            <p:cNvPicPr>
              <a:picLocks noChangeAspect="1"/>
            </p:cNvPicPr>
            <p:nvPr/>
          </p:nvPicPr>
          <p:blipFill>
            <a:blip r:embed="rId5"/>
            <a:stretch>
              <a:fillRect/>
            </a:stretch>
          </p:blipFill>
          <p:spPr>
            <a:xfrm>
              <a:off x="7324898" y="4008208"/>
              <a:ext cx="4229382" cy="1842626"/>
            </a:xfrm>
            <a:prstGeom prst="rect">
              <a:avLst/>
            </a:prstGeom>
          </p:spPr>
        </p:pic>
        <p:pic>
          <p:nvPicPr>
            <p:cNvPr id="49" name="图片 48">
              <a:extLst>
                <a:ext uri="{FF2B5EF4-FFF2-40B4-BE49-F238E27FC236}">
                  <a16:creationId xmlns:a16="http://schemas.microsoft.com/office/drawing/2014/main" id="{B28F21E5-D55B-854D-92AF-CCD1D27FD9F1}"/>
                </a:ext>
              </a:extLst>
            </p:cNvPr>
            <p:cNvPicPr>
              <a:picLocks noChangeAspect="1"/>
            </p:cNvPicPr>
            <p:nvPr/>
          </p:nvPicPr>
          <p:blipFill>
            <a:blip r:embed="rId6"/>
            <a:stretch>
              <a:fillRect/>
            </a:stretch>
          </p:blipFill>
          <p:spPr>
            <a:xfrm>
              <a:off x="4916073" y="2181998"/>
              <a:ext cx="2359853" cy="3079480"/>
            </a:xfrm>
            <a:prstGeom prst="rect">
              <a:avLst/>
            </a:prstGeom>
          </p:spPr>
        </p:pic>
        <p:pic>
          <p:nvPicPr>
            <p:cNvPr id="21" name="图片 20">
              <a:extLst>
                <a:ext uri="{FF2B5EF4-FFF2-40B4-BE49-F238E27FC236}">
                  <a16:creationId xmlns:a16="http://schemas.microsoft.com/office/drawing/2014/main" id="{8BB7B9FD-ADAF-6D44-BCEB-08164EAFCBE4}"/>
                </a:ext>
              </a:extLst>
            </p:cNvPr>
            <p:cNvPicPr>
              <a:picLocks noChangeAspect="1"/>
            </p:cNvPicPr>
            <p:nvPr/>
          </p:nvPicPr>
          <p:blipFill>
            <a:blip r:embed="rId7"/>
            <a:stretch>
              <a:fillRect/>
            </a:stretch>
          </p:blipFill>
          <p:spPr>
            <a:xfrm>
              <a:off x="743578" y="1707119"/>
              <a:ext cx="4094586" cy="2106191"/>
            </a:xfrm>
            <a:prstGeom prst="rect">
              <a:avLst/>
            </a:prstGeom>
          </p:spPr>
        </p:pic>
        <p:sp>
          <p:nvSpPr>
            <p:cNvPr id="25" name="矩形 24">
              <a:extLst>
                <a:ext uri="{FF2B5EF4-FFF2-40B4-BE49-F238E27FC236}">
                  <a16:creationId xmlns:a16="http://schemas.microsoft.com/office/drawing/2014/main" id="{27176A28-21B7-D743-8EF7-574D30745A3D}"/>
                </a:ext>
              </a:extLst>
            </p:cNvPr>
            <p:cNvSpPr/>
            <p:nvPr/>
          </p:nvSpPr>
          <p:spPr>
            <a:xfrm>
              <a:off x="597544" y="1405765"/>
              <a:ext cx="4300296" cy="4496837"/>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600"/>
            </a:p>
          </p:txBody>
        </p:sp>
        <p:sp>
          <p:nvSpPr>
            <p:cNvPr id="50" name="矩形 49">
              <a:extLst>
                <a:ext uri="{FF2B5EF4-FFF2-40B4-BE49-F238E27FC236}">
                  <a16:creationId xmlns:a16="http://schemas.microsoft.com/office/drawing/2014/main" id="{BE983F97-56D8-D146-B5FD-AB7F3B8112F5}"/>
                </a:ext>
              </a:extLst>
            </p:cNvPr>
            <p:cNvSpPr/>
            <p:nvPr/>
          </p:nvSpPr>
          <p:spPr>
            <a:xfrm>
              <a:off x="597543" y="1416565"/>
              <a:ext cx="725833" cy="2303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人脸</a:t>
              </a:r>
            </a:p>
          </p:txBody>
        </p:sp>
        <p:sp>
          <p:nvSpPr>
            <p:cNvPr id="51" name="矩形 50">
              <a:extLst>
                <a:ext uri="{FF2B5EF4-FFF2-40B4-BE49-F238E27FC236}">
                  <a16:creationId xmlns:a16="http://schemas.microsoft.com/office/drawing/2014/main" id="{469AA3EF-3A5D-0740-86F8-781E60475CFE}"/>
                </a:ext>
              </a:extLst>
            </p:cNvPr>
            <p:cNvSpPr/>
            <p:nvPr/>
          </p:nvSpPr>
          <p:spPr>
            <a:xfrm>
              <a:off x="597543" y="3777877"/>
              <a:ext cx="725833" cy="2303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场景</a:t>
              </a:r>
            </a:p>
          </p:txBody>
        </p:sp>
        <p:sp>
          <p:nvSpPr>
            <p:cNvPr id="52" name="矩形 51">
              <a:extLst>
                <a:ext uri="{FF2B5EF4-FFF2-40B4-BE49-F238E27FC236}">
                  <a16:creationId xmlns:a16="http://schemas.microsoft.com/office/drawing/2014/main" id="{3E6296EE-DE2E-A943-8554-6DC5A986F5CC}"/>
                </a:ext>
              </a:extLst>
            </p:cNvPr>
            <p:cNvSpPr/>
            <p:nvPr/>
          </p:nvSpPr>
          <p:spPr>
            <a:xfrm>
              <a:off x="4907276" y="1405765"/>
              <a:ext cx="2368649" cy="4496837"/>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600"/>
            </a:p>
          </p:txBody>
        </p:sp>
        <p:sp>
          <p:nvSpPr>
            <p:cNvPr id="53" name="矩形 52">
              <a:extLst>
                <a:ext uri="{FF2B5EF4-FFF2-40B4-BE49-F238E27FC236}">
                  <a16:creationId xmlns:a16="http://schemas.microsoft.com/office/drawing/2014/main" id="{33FC4997-A5BC-644C-AF23-3F169FD071FC}"/>
                </a:ext>
              </a:extLst>
            </p:cNvPr>
            <p:cNvSpPr/>
            <p:nvPr/>
          </p:nvSpPr>
          <p:spPr>
            <a:xfrm>
              <a:off x="4916073" y="1421170"/>
              <a:ext cx="1606640" cy="22247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文本翻译图像</a:t>
              </a:r>
            </a:p>
          </p:txBody>
        </p:sp>
        <p:sp>
          <p:nvSpPr>
            <p:cNvPr id="54" name="矩形 53">
              <a:extLst>
                <a:ext uri="{FF2B5EF4-FFF2-40B4-BE49-F238E27FC236}">
                  <a16:creationId xmlns:a16="http://schemas.microsoft.com/office/drawing/2014/main" id="{9FDEC6CD-5434-FC40-BBC7-058F8C168488}"/>
                </a:ext>
              </a:extLst>
            </p:cNvPr>
            <p:cNvSpPr/>
            <p:nvPr/>
          </p:nvSpPr>
          <p:spPr>
            <a:xfrm>
              <a:off x="7282777" y="1419614"/>
              <a:ext cx="2233012" cy="24884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语义</a:t>
              </a:r>
              <a:r>
                <a:rPr kumimoji="1" lang="en-US" altLang="zh-CN" sz="1600" dirty="0"/>
                <a:t>-</a:t>
              </a:r>
              <a:r>
                <a:rPr kumimoji="1" lang="zh-CN" altLang="en-US" sz="1600" dirty="0"/>
                <a:t>图像</a:t>
              </a:r>
              <a:r>
                <a:rPr kumimoji="1" lang="en-US" altLang="zh-CN" sz="1600" dirty="0"/>
                <a:t>-</a:t>
              </a:r>
              <a:r>
                <a:rPr kumimoji="1" lang="zh-CN" altLang="en-US" sz="1600" dirty="0"/>
                <a:t>照片翻译</a:t>
              </a:r>
            </a:p>
          </p:txBody>
        </p:sp>
        <p:sp>
          <p:nvSpPr>
            <p:cNvPr id="55" name="矩形 54">
              <a:extLst>
                <a:ext uri="{FF2B5EF4-FFF2-40B4-BE49-F238E27FC236}">
                  <a16:creationId xmlns:a16="http://schemas.microsoft.com/office/drawing/2014/main" id="{35324886-EDEC-2B42-85BA-C91B0F4EFF49}"/>
                </a:ext>
              </a:extLst>
            </p:cNvPr>
            <p:cNvSpPr/>
            <p:nvPr/>
          </p:nvSpPr>
          <p:spPr>
            <a:xfrm>
              <a:off x="7282777" y="3777876"/>
              <a:ext cx="1153983" cy="2303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风格迁移</a:t>
              </a:r>
            </a:p>
          </p:txBody>
        </p:sp>
        <p:sp>
          <p:nvSpPr>
            <p:cNvPr id="56" name="矩形 55">
              <a:extLst>
                <a:ext uri="{FF2B5EF4-FFF2-40B4-BE49-F238E27FC236}">
                  <a16:creationId xmlns:a16="http://schemas.microsoft.com/office/drawing/2014/main" id="{955374C6-F131-B746-9454-5632338A4860}"/>
                </a:ext>
              </a:extLst>
            </p:cNvPr>
            <p:cNvSpPr/>
            <p:nvPr/>
          </p:nvSpPr>
          <p:spPr>
            <a:xfrm>
              <a:off x="7284722" y="1405765"/>
              <a:ext cx="4309734" cy="4496837"/>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600"/>
            </a:p>
          </p:txBody>
        </p:sp>
      </p:grpSp>
    </p:spTree>
    <p:extLst>
      <p:ext uri="{BB962C8B-B14F-4D97-AF65-F5344CB8AC3E}">
        <p14:creationId xmlns:p14="http://schemas.microsoft.com/office/powerpoint/2010/main" val="93995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1.3</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的应用</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843234" y="5711150"/>
            <a:ext cx="1805609" cy="369332"/>
          </a:xfrm>
          <a:prstGeom prst="rect">
            <a:avLst/>
          </a:prstGeom>
          <a:noFill/>
        </p:spPr>
        <p:txBody>
          <a:bodyPr wrap="square" rtlCol="0">
            <a:spAutoFit/>
          </a:bodyPr>
          <a:lstStyle/>
          <a:p>
            <a:pPr algn="ctr"/>
            <a:r>
              <a:rPr lang="en-US" altLang="zh-CN" dirty="0"/>
              <a:t>7</a:t>
            </a:r>
            <a:endParaRPr lang="zh-CN" altLang="en-US" dirty="0"/>
          </a:p>
        </p:txBody>
      </p:sp>
      <p:pic>
        <p:nvPicPr>
          <p:cNvPr id="18" name="图片 17">
            <a:extLst>
              <a:ext uri="{FF2B5EF4-FFF2-40B4-BE49-F238E27FC236}">
                <a16:creationId xmlns:a16="http://schemas.microsoft.com/office/drawing/2014/main" id="{68000178-FED2-2946-9D65-3F7FF22B913A}"/>
              </a:ext>
            </a:extLst>
          </p:cNvPr>
          <p:cNvPicPr>
            <a:picLocks noChangeAspect="1"/>
          </p:cNvPicPr>
          <p:nvPr/>
        </p:nvPicPr>
        <p:blipFill>
          <a:blip r:embed="rId3"/>
          <a:stretch>
            <a:fillRect/>
          </a:stretch>
        </p:blipFill>
        <p:spPr>
          <a:xfrm>
            <a:off x="779973" y="1843484"/>
            <a:ext cx="3864631" cy="1914669"/>
          </a:xfrm>
          <a:prstGeom prst="rect">
            <a:avLst/>
          </a:prstGeom>
          <a:ln w="12700">
            <a:noFill/>
          </a:ln>
        </p:spPr>
      </p:pic>
      <p:pic>
        <p:nvPicPr>
          <p:cNvPr id="20" name="图片 19">
            <a:extLst>
              <a:ext uri="{FF2B5EF4-FFF2-40B4-BE49-F238E27FC236}">
                <a16:creationId xmlns:a16="http://schemas.microsoft.com/office/drawing/2014/main" id="{448B9F00-89AB-B047-9C1C-67C4ECACDA39}"/>
              </a:ext>
            </a:extLst>
          </p:cNvPr>
          <p:cNvPicPr>
            <a:picLocks noChangeAspect="1"/>
          </p:cNvPicPr>
          <p:nvPr/>
        </p:nvPicPr>
        <p:blipFill>
          <a:blip r:embed="rId4"/>
          <a:stretch>
            <a:fillRect/>
          </a:stretch>
        </p:blipFill>
        <p:spPr>
          <a:xfrm>
            <a:off x="792333" y="4117469"/>
            <a:ext cx="3864631" cy="1760383"/>
          </a:xfrm>
          <a:prstGeom prst="rect">
            <a:avLst/>
          </a:prstGeom>
        </p:spPr>
      </p:pic>
      <p:pic>
        <p:nvPicPr>
          <p:cNvPr id="24" name="图片 23">
            <a:extLst>
              <a:ext uri="{FF2B5EF4-FFF2-40B4-BE49-F238E27FC236}">
                <a16:creationId xmlns:a16="http://schemas.microsoft.com/office/drawing/2014/main" id="{0DC964F7-9BA9-3C4B-AB8A-E5A46DF344ED}"/>
              </a:ext>
            </a:extLst>
          </p:cNvPr>
          <p:cNvPicPr>
            <a:picLocks noChangeAspect="1"/>
          </p:cNvPicPr>
          <p:nvPr/>
        </p:nvPicPr>
        <p:blipFill>
          <a:blip r:embed="rId5"/>
          <a:stretch>
            <a:fillRect/>
          </a:stretch>
        </p:blipFill>
        <p:spPr>
          <a:xfrm>
            <a:off x="8363184" y="4159463"/>
            <a:ext cx="2714840" cy="1718253"/>
          </a:xfrm>
          <a:prstGeom prst="rect">
            <a:avLst/>
          </a:prstGeom>
        </p:spPr>
      </p:pic>
      <p:pic>
        <p:nvPicPr>
          <p:cNvPr id="27" name="图片 26">
            <a:extLst>
              <a:ext uri="{FF2B5EF4-FFF2-40B4-BE49-F238E27FC236}">
                <a16:creationId xmlns:a16="http://schemas.microsoft.com/office/drawing/2014/main" id="{0D8849EE-C2BD-7543-8785-F99B83F07D18}"/>
              </a:ext>
            </a:extLst>
          </p:cNvPr>
          <p:cNvPicPr>
            <a:picLocks noChangeAspect="1"/>
          </p:cNvPicPr>
          <p:nvPr/>
        </p:nvPicPr>
        <p:blipFill>
          <a:blip r:embed="rId6"/>
          <a:stretch>
            <a:fillRect/>
          </a:stretch>
        </p:blipFill>
        <p:spPr>
          <a:xfrm>
            <a:off x="8297429" y="1832179"/>
            <a:ext cx="2714840" cy="1825598"/>
          </a:xfrm>
          <a:prstGeom prst="rect">
            <a:avLst/>
          </a:prstGeom>
        </p:spPr>
      </p:pic>
      <p:pic>
        <p:nvPicPr>
          <p:cNvPr id="28" name="图片 27">
            <a:extLst>
              <a:ext uri="{FF2B5EF4-FFF2-40B4-BE49-F238E27FC236}">
                <a16:creationId xmlns:a16="http://schemas.microsoft.com/office/drawing/2014/main" id="{B619BD60-4D82-D943-8485-9A44A8211CBC}"/>
              </a:ext>
            </a:extLst>
          </p:cNvPr>
          <p:cNvPicPr>
            <a:picLocks noChangeAspect="1"/>
          </p:cNvPicPr>
          <p:nvPr/>
        </p:nvPicPr>
        <p:blipFill>
          <a:blip r:embed="rId7"/>
          <a:stretch>
            <a:fillRect/>
          </a:stretch>
        </p:blipFill>
        <p:spPr>
          <a:xfrm>
            <a:off x="5251972" y="4179885"/>
            <a:ext cx="2506826" cy="1777800"/>
          </a:xfrm>
          <a:prstGeom prst="rect">
            <a:avLst/>
          </a:prstGeom>
        </p:spPr>
      </p:pic>
      <p:pic>
        <p:nvPicPr>
          <p:cNvPr id="31" name="图片 30">
            <a:extLst>
              <a:ext uri="{FF2B5EF4-FFF2-40B4-BE49-F238E27FC236}">
                <a16:creationId xmlns:a16="http://schemas.microsoft.com/office/drawing/2014/main" id="{C52A1582-6FF5-5443-A4FB-1852EAA170F7}"/>
              </a:ext>
            </a:extLst>
          </p:cNvPr>
          <p:cNvPicPr>
            <a:picLocks noChangeAspect="1"/>
          </p:cNvPicPr>
          <p:nvPr/>
        </p:nvPicPr>
        <p:blipFill>
          <a:blip r:embed="rId8"/>
          <a:stretch>
            <a:fillRect/>
          </a:stretch>
        </p:blipFill>
        <p:spPr>
          <a:xfrm>
            <a:off x="5525434" y="1766871"/>
            <a:ext cx="1885053" cy="1951428"/>
          </a:xfrm>
          <a:prstGeom prst="rect">
            <a:avLst/>
          </a:prstGeom>
          <a:ln w="12700">
            <a:noFill/>
          </a:ln>
        </p:spPr>
      </p:pic>
      <p:sp>
        <p:nvSpPr>
          <p:cNvPr id="39" name="矩形 38">
            <a:extLst>
              <a:ext uri="{FF2B5EF4-FFF2-40B4-BE49-F238E27FC236}">
                <a16:creationId xmlns:a16="http://schemas.microsoft.com/office/drawing/2014/main" id="{73614A7C-A77A-CB41-BC16-60DF393CEC7E}"/>
              </a:ext>
            </a:extLst>
          </p:cNvPr>
          <p:cNvSpPr/>
          <p:nvPr/>
        </p:nvSpPr>
        <p:spPr>
          <a:xfrm>
            <a:off x="687976" y="1305285"/>
            <a:ext cx="4300296" cy="4694813"/>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600"/>
          </a:p>
        </p:txBody>
      </p:sp>
      <p:sp>
        <p:nvSpPr>
          <p:cNvPr id="40" name="矩形 39">
            <a:extLst>
              <a:ext uri="{FF2B5EF4-FFF2-40B4-BE49-F238E27FC236}">
                <a16:creationId xmlns:a16="http://schemas.microsoft.com/office/drawing/2014/main" id="{6B41B2B0-E72C-0A49-96AD-AC84AFB28C2B}"/>
              </a:ext>
            </a:extLst>
          </p:cNvPr>
          <p:cNvSpPr/>
          <p:nvPr/>
        </p:nvSpPr>
        <p:spPr>
          <a:xfrm>
            <a:off x="687975" y="1319042"/>
            <a:ext cx="1120724" cy="2614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t>图像修复</a:t>
            </a:r>
          </a:p>
        </p:txBody>
      </p:sp>
      <p:sp>
        <p:nvSpPr>
          <p:cNvPr id="41" name="矩形 40">
            <a:extLst>
              <a:ext uri="{FF2B5EF4-FFF2-40B4-BE49-F238E27FC236}">
                <a16:creationId xmlns:a16="http://schemas.microsoft.com/office/drawing/2014/main" id="{6D113B0B-A2FF-5A45-A9F0-41FE9861599F}"/>
              </a:ext>
            </a:extLst>
          </p:cNvPr>
          <p:cNvSpPr/>
          <p:nvPr/>
        </p:nvSpPr>
        <p:spPr>
          <a:xfrm>
            <a:off x="687975" y="3758153"/>
            <a:ext cx="1120724" cy="2614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t>超分辨率</a:t>
            </a:r>
          </a:p>
        </p:txBody>
      </p:sp>
      <p:sp>
        <p:nvSpPr>
          <p:cNvPr id="42" name="矩形 41">
            <a:extLst>
              <a:ext uri="{FF2B5EF4-FFF2-40B4-BE49-F238E27FC236}">
                <a16:creationId xmlns:a16="http://schemas.microsoft.com/office/drawing/2014/main" id="{A087B1A6-9FC9-7049-BEA9-924BEB0FCD72}"/>
              </a:ext>
            </a:extLst>
          </p:cNvPr>
          <p:cNvSpPr/>
          <p:nvPr/>
        </p:nvSpPr>
        <p:spPr>
          <a:xfrm>
            <a:off x="8026284" y="1305285"/>
            <a:ext cx="3388640" cy="4694813"/>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600"/>
          </a:p>
        </p:txBody>
      </p:sp>
      <p:sp>
        <p:nvSpPr>
          <p:cNvPr id="43" name="矩形 42">
            <a:extLst>
              <a:ext uri="{FF2B5EF4-FFF2-40B4-BE49-F238E27FC236}">
                <a16:creationId xmlns:a16="http://schemas.microsoft.com/office/drawing/2014/main" id="{09E45877-8464-8B4C-BC5E-DAEAA8B9E88E}"/>
              </a:ext>
            </a:extLst>
          </p:cNvPr>
          <p:cNvSpPr/>
          <p:nvPr/>
        </p:nvSpPr>
        <p:spPr>
          <a:xfrm>
            <a:off x="8014913" y="1312031"/>
            <a:ext cx="1238293" cy="2614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t>姿势转换</a:t>
            </a:r>
          </a:p>
        </p:txBody>
      </p:sp>
      <p:sp>
        <p:nvSpPr>
          <p:cNvPr id="44" name="矩形 43">
            <a:extLst>
              <a:ext uri="{FF2B5EF4-FFF2-40B4-BE49-F238E27FC236}">
                <a16:creationId xmlns:a16="http://schemas.microsoft.com/office/drawing/2014/main" id="{0673A88A-7990-F743-B19D-C7C70FF4AD15}"/>
              </a:ext>
            </a:extLst>
          </p:cNvPr>
          <p:cNvSpPr/>
          <p:nvPr/>
        </p:nvSpPr>
        <p:spPr>
          <a:xfrm>
            <a:off x="8026282" y="3733774"/>
            <a:ext cx="1318680" cy="2614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t>生成</a:t>
            </a:r>
            <a:r>
              <a:rPr kumimoji="1" lang="en-US" altLang="zh-CN" sz="1600" dirty="0"/>
              <a:t>3D</a:t>
            </a:r>
            <a:r>
              <a:rPr kumimoji="1" lang="zh-CN" altLang="en-US" sz="1600" dirty="0"/>
              <a:t>模型</a:t>
            </a:r>
          </a:p>
        </p:txBody>
      </p:sp>
      <p:sp>
        <p:nvSpPr>
          <p:cNvPr id="45" name="矩形 44">
            <a:extLst>
              <a:ext uri="{FF2B5EF4-FFF2-40B4-BE49-F238E27FC236}">
                <a16:creationId xmlns:a16="http://schemas.microsoft.com/office/drawing/2014/main" id="{B258CD8C-4929-4F43-9F56-C8F3E0297D0D}"/>
              </a:ext>
            </a:extLst>
          </p:cNvPr>
          <p:cNvSpPr/>
          <p:nvPr/>
        </p:nvSpPr>
        <p:spPr>
          <a:xfrm>
            <a:off x="4993670" y="1305285"/>
            <a:ext cx="3023430" cy="2428489"/>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600"/>
          </a:p>
        </p:txBody>
      </p:sp>
      <p:sp>
        <p:nvSpPr>
          <p:cNvPr id="46" name="矩形 45">
            <a:extLst>
              <a:ext uri="{FF2B5EF4-FFF2-40B4-BE49-F238E27FC236}">
                <a16:creationId xmlns:a16="http://schemas.microsoft.com/office/drawing/2014/main" id="{7C75845D-7E3A-8F4B-9163-360789A60539}"/>
              </a:ext>
            </a:extLst>
          </p:cNvPr>
          <p:cNvSpPr/>
          <p:nvPr/>
        </p:nvSpPr>
        <p:spPr>
          <a:xfrm>
            <a:off x="4993670" y="1312031"/>
            <a:ext cx="2025197" cy="2614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Edmond de Belamy</a:t>
            </a:r>
            <a:endParaRPr kumimoji="1" lang="zh-CN" altLang="en-US" sz="1600" dirty="0"/>
          </a:p>
        </p:txBody>
      </p:sp>
      <p:sp>
        <p:nvSpPr>
          <p:cNvPr id="47" name="矩形 46">
            <a:extLst>
              <a:ext uri="{FF2B5EF4-FFF2-40B4-BE49-F238E27FC236}">
                <a16:creationId xmlns:a16="http://schemas.microsoft.com/office/drawing/2014/main" id="{51BBAA07-864C-CF49-8590-44AEE8337175}"/>
              </a:ext>
            </a:extLst>
          </p:cNvPr>
          <p:cNvSpPr/>
          <p:nvPr/>
        </p:nvSpPr>
        <p:spPr>
          <a:xfrm>
            <a:off x="4995562" y="3750411"/>
            <a:ext cx="3023430" cy="2249687"/>
          </a:xfrm>
          <a:prstGeom prst="rect">
            <a:avLst/>
          </a:prstGeom>
          <a:noFill/>
          <a:ln w="25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600"/>
          </a:p>
        </p:txBody>
      </p:sp>
      <p:sp>
        <p:nvSpPr>
          <p:cNvPr id="49" name="矩形 48">
            <a:extLst>
              <a:ext uri="{FF2B5EF4-FFF2-40B4-BE49-F238E27FC236}">
                <a16:creationId xmlns:a16="http://schemas.microsoft.com/office/drawing/2014/main" id="{BF3B8182-DAFF-5C42-8023-5E732456225C}"/>
              </a:ext>
            </a:extLst>
          </p:cNvPr>
          <p:cNvSpPr/>
          <p:nvPr/>
        </p:nvSpPr>
        <p:spPr>
          <a:xfrm>
            <a:off x="4988270" y="3758153"/>
            <a:ext cx="1210966" cy="26146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2014</a:t>
            </a:r>
            <a:r>
              <a:rPr kumimoji="1" lang="zh-CN" altLang="en-US" sz="1600" dirty="0"/>
              <a:t> </a:t>
            </a:r>
            <a:r>
              <a:rPr kumimoji="1" lang="en-US" altLang="zh-CN" sz="1600" dirty="0"/>
              <a:t>GAN</a:t>
            </a:r>
            <a:endParaRPr kumimoji="1" lang="zh-CN" altLang="en-US" sz="1600" dirty="0"/>
          </a:p>
        </p:txBody>
      </p:sp>
    </p:spTree>
    <p:extLst>
      <p:ext uri="{BB962C8B-B14F-4D97-AF65-F5344CB8AC3E}">
        <p14:creationId xmlns:p14="http://schemas.microsoft.com/office/powerpoint/2010/main" val="230143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dissolve">
                                      <p:cBhvr>
                                        <p:cTn id="21" dur="500"/>
                                        <p:tgtEl>
                                          <p:spTgt spid="47"/>
                                        </p:tgtEl>
                                      </p:cBhvr>
                                    </p:animEffect>
                                  </p:childTnLst>
                                </p:cTn>
                              </p:par>
                              <p:par>
                                <p:cTn id="22" presetID="9"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dissolv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2597" r="23486" b="18402"/>
          <a:stretch>
            <a:fillRect/>
          </a:stretch>
        </p:blipFill>
        <p:spPr>
          <a:xfrm>
            <a:off x="-16277" y="2163"/>
            <a:ext cx="3637336" cy="6853673"/>
          </a:xfrm>
          <a:prstGeom prst="rect">
            <a:avLst/>
          </a:prstGeom>
        </p:spPr>
      </p:pic>
      <p:cxnSp>
        <p:nvCxnSpPr>
          <p:cNvPr id="3" name="直接连接符 2"/>
          <p:cNvCxnSpPr/>
          <p:nvPr/>
        </p:nvCxnSpPr>
        <p:spPr>
          <a:xfrm>
            <a:off x="3632347" y="1123951"/>
            <a:ext cx="7953012" cy="0"/>
          </a:xfrm>
          <a:prstGeom prst="line">
            <a:avLst/>
          </a:prstGeom>
          <a:ln w="38100">
            <a:solidFill>
              <a:srgbClr val="E82209"/>
            </a:solidFill>
          </a:ln>
        </p:spPr>
        <p:style>
          <a:lnRef idx="1">
            <a:schemeClr val="accent6"/>
          </a:lnRef>
          <a:fillRef idx="0">
            <a:schemeClr val="accent6"/>
          </a:fillRef>
          <a:effectRef idx="0">
            <a:schemeClr val="accent6"/>
          </a:effectRef>
          <a:fontRef idx="minor">
            <a:schemeClr val="tx1"/>
          </a:fontRef>
        </p:style>
      </p:cxnSp>
      <p:grpSp>
        <p:nvGrpSpPr>
          <p:cNvPr id="28" name="组合 27"/>
          <p:cNvGrpSpPr/>
          <p:nvPr/>
        </p:nvGrpSpPr>
        <p:grpSpPr>
          <a:xfrm>
            <a:off x="3636409" y="740013"/>
            <a:ext cx="2753457" cy="763743"/>
            <a:chOff x="3636404" y="740007"/>
            <a:chExt cx="2753457" cy="763743"/>
          </a:xfrm>
          <a:solidFill>
            <a:srgbClr val="002060"/>
          </a:solidFill>
        </p:grpSpPr>
        <p:sp>
          <p:nvSpPr>
            <p:cNvPr id="27" name="平行四边形 26"/>
            <p:cNvSpPr/>
            <p:nvPr/>
          </p:nvSpPr>
          <p:spPr bwMode="auto">
            <a:xfrm>
              <a:off x="3658981" y="1143710"/>
              <a:ext cx="2730880" cy="360040"/>
            </a:xfrm>
            <a:prstGeom prst="parallelogram">
              <a:avLst>
                <a:gd name="adj" fmla="val 76283"/>
              </a:avLst>
            </a:prstGeom>
            <a:grpFill/>
            <a:ln w="19050">
              <a:no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endParaRPr lang="zh-CN" altLang="en-US" sz="1200" b="1" kern="0" dirty="0">
                <a:solidFill>
                  <a:prstClr val="white">
                    <a:lumMod val="100000"/>
                  </a:prstClr>
                </a:solidFill>
                <a:cs typeface="+mn-ea"/>
                <a:sym typeface="+mn-lt"/>
              </a:endParaRPr>
            </a:p>
          </p:txBody>
        </p:sp>
        <p:sp>
          <p:nvSpPr>
            <p:cNvPr id="24" name="矩形 23"/>
            <p:cNvSpPr/>
            <p:nvPr/>
          </p:nvSpPr>
          <p:spPr bwMode="auto">
            <a:xfrm>
              <a:off x="3636404" y="740007"/>
              <a:ext cx="2459596" cy="756084"/>
            </a:xfrm>
            <a:prstGeom prst="rect">
              <a:avLst/>
            </a:prstGeom>
            <a:grpFill/>
            <a:ln w="19050">
              <a:solidFill>
                <a:srgbClr val="006C30"/>
              </a:solidFill>
              <a:round/>
            </a:ln>
          </p:spPr>
          <p:txBody>
            <a:bodyPr rot="0" spcFirstLastPara="0" vertOverflow="overflow" horzOverflow="overflow" vert="horz" wrap="square" lIns="91440" tIns="45720" rIns="91440" bIns="45720" numCol="1" spcCol="0" rtlCol="0" fromWordArt="0" anchor="ctr" anchorCtr="1" forceAA="0" compatLnSpc="1">
              <a:noAutofit/>
            </a:bodyPr>
            <a:lstStyle/>
            <a:p>
              <a:pPr algn="ctr" defTabSz="457189">
                <a:lnSpc>
                  <a:spcPct val="120000"/>
                </a:lnSpc>
                <a:defRPr/>
              </a:pPr>
              <a:r>
                <a:rPr lang="zh-CN" altLang="en-US" sz="3600" b="1" kern="0" dirty="0">
                  <a:solidFill>
                    <a:prstClr val="white">
                      <a:lumMod val="100000"/>
                    </a:prstClr>
                  </a:solidFill>
                  <a:latin typeface="方正正中黑简体" panose="02000000000000000000" pitchFamily="2" charset="-122"/>
                  <a:ea typeface="方正正中黑简体" panose="02000000000000000000" pitchFamily="2" charset="-122"/>
                  <a:cs typeface="+mn-ea"/>
                  <a:sym typeface="+mn-lt"/>
                </a:rPr>
                <a:t>目   录</a:t>
              </a:r>
            </a:p>
          </p:txBody>
        </p:sp>
      </p:grpSp>
      <p:grpSp>
        <p:nvGrpSpPr>
          <p:cNvPr id="79" name="Group 3">
            <a:extLst>
              <a:ext uri="{FF2B5EF4-FFF2-40B4-BE49-F238E27FC236}">
                <a16:creationId xmlns:a16="http://schemas.microsoft.com/office/drawing/2014/main" id="{666E7FEB-7E2E-46DF-94C9-C4A189172087}"/>
              </a:ext>
            </a:extLst>
          </p:cNvPr>
          <p:cNvGrpSpPr/>
          <p:nvPr/>
        </p:nvGrpSpPr>
        <p:grpSpPr>
          <a:xfrm>
            <a:off x="3878944" y="2385643"/>
            <a:ext cx="6456651" cy="543956"/>
            <a:chOff x="4267200" y="1600200"/>
            <a:chExt cx="6963691" cy="739140"/>
          </a:xfrm>
        </p:grpSpPr>
        <p:sp>
          <p:nvSpPr>
            <p:cNvPr id="80" name="TextBox 4">
              <a:extLst>
                <a:ext uri="{FF2B5EF4-FFF2-40B4-BE49-F238E27FC236}">
                  <a16:creationId xmlns:a16="http://schemas.microsoft.com/office/drawing/2014/main" id="{20C61264-5CAE-4883-B496-F4768FA292AC}"/>
                </a:ext>
              </a:extLst>
            </p:cNvPr>
            <p:cNvSpPr txBox="1"/>
            <p:nvPr/>
          </p:nvSpPr>
          <p:spPr>
            <a:xfrm>
              <a:off x="5371429" y="1665097"/>
              <a:ext cx="5859462" cy="657207"/>
            </a:xfrm>
            <a:prstGeom prst="rect">
              <a:avLst/>
            </a:prstGeom>
            <a:noFill/>
          </p:spPr>
          <p:txBody>
            <a:bodyPr wrap="square" lIns="0" tIns="0" rIns="0" bIns="0" rtlCol="0">
              <a:spAutoFit/>
            </a:bodyPr>
            <a:lstStyle/>
            <a:p>
              <a:pPr>
                <a:lnSpc>
                  <a:spcPct val="120000"/>
                </a:lnSpc>
              </a:pPr>
              <a:r>
                <a:rPr lang="zh-CN" altLang="en-US" sz="2800" dirty="0">
                  <a:latin typeface="+mn-ea"/>
                  <a:cs typeface="+mn-ea"/>
                  <a:sym typeface="+mn-lt"/>
                </a:rPr>
                <a:t>背景意义</a:t>
              </a:r>
              <a:endParaRPr lang="zh-CN" altLang="en-MY" sz="2800" dirty="0">
                <a:latin typeface="+mn-ea"/>
                <a:cs typeface="+mn-ea"/>
                <a:sym typeface="+mn-lt"/>
              </a:endParaRPr>
            </a:p>
          </p:txBody>
        </p:sp>
        <p:grpSp>
          <p:nvGrpSpPr>
            <p:cNvPr id="81" name="Group 5">
              <a:extLst>
                <a:ext uri="{FF2B5EF4-FFF2-40B4-BE49-F238E27FC236}">
                  <a16:creationId xmlns:a16="http://schemas.microsoft.com/office/drawing/2014/main" id="{95ED22BA-FCF5-475F-89B3-19E22062F6DA}"/>
                </a:ext>
              </a:extLst>
            </p:cNvPr>
            <p:cNvGrpSpPr/>
            <p:nvPr/>
          </p:nvGrpSpPr>
          <p:grpSpPr>
            <a:xfrm>
              <a:off x="4267200" y="1600200"/>
              <a:ext cx="864870" cy="739140"/>
              <a:chOff x="4267199" y="1268631"/>
              <a:chExt cx="1373976" cy="1174236"/>
            </a:xfrm>
          </p:grpSpPr>
          <p:sp>
            <p:nvSpPr>
              <p:cNvPr id="82" name="Rectangle 6">
                <a:extLst>
                  <a:ext uri="{FF2B5EF4-FFF2-40B4-BE49-F238E27FC236}">
                    <a16:creationId xmlns:a16="http://schemas.microsoft.com/office/drawing/2014/main" id="{D4B5227A-DA2D-4C73-9BB8-DA78DF83F706}"/>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1</a:t>
                </a:r>
                <a:endParaRPr lang="en-MY" sz="3200" b="1" dirty="0">
                  <a:cs typeface="+mn-ea"/>
                  <a:sym typeface="+mn-lt"/>
                </a:endParaRPr>
              </a:p>
            </p:txBody>
          </p:sp>
          <p:sp>
            <p:nvSpPr>
              <p:cNvPr id="83" name="Right Triangle 7">
                <a:extLst>
                  <a:ext uri="{FF2B5EF4-FFF2-40B4-BE49-F238E27FC236}">
                    <a16:creationId xmlns:a16="http://schemas.microsoft.com/office/drawing/2014/main" id="{A638758C-AB0F-4880-9075-6E0EB39A6F86}"/>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4" name="Group 3">
            <a:extLst>
              <a:ext uri="{FF2B5EF4-FFF2-40B4-BE49-F238E27FC236}">
                <a16:creationId xmlns:a16="http://schemas.microsoft.com/office/drawing/2014/main" id="{9C1963CD-A5DD-4BA7-AE4B-1FA1E75EED62}"/>
              </a:ext>
            </a:extLst>
          </p:cNvPr>
          <p:cNvGrpSpPr/>
          <p:nvPr/>
        </p:nvGrpSpPr>
        <p:grpSpPr>
          <a:xfrm>
            <a:off x="3878941" y="3373252"/>
            <a:ext cx="2987511" cy="543956"/>
            <a:chOff x="4267200" y="1600200"/>
            <a:chExt cx="3222122" cy="739140"/>
          </a:xfrm>
        </p:grpSpPr>
        <p:sp>
          <p:nvSpPr>
            <p:cNvPr id="85" name="TextBox 4">
              <a:extLst>
                <a:ext uri="{FF2B5EF4-FFF2-40B4-BE49-F238E27FC236}">
                  <a16:creationId xmlns:a16="http://schemas.microsoft.com/office/drawing/2014/main" id="{273EEFAA-B0A5-4CBB-9883-C3E300A4BA78}"/>
                </a:ext>
              </a:extLst>
            </p:cNvPr>
            <p:cNvSpPr txBox="1"/>
            <p:nvPr/>
          </p:nvSpPr>
          <p:spPr>
            <a:xfrm>
              <a:off x="5371434" y="1665097"/>
              <a:ext cx="2117888" cy="643003"/>
            </a:xfrm>
            <a:prstGeom prst="rect">
              <a:avLst/>
            </a:prstGeom>
            <a:noFill/>
          </p:spPr>
          <p:txBody>
            <a:bodyPr wrap="none" lIns="0" tIns="0" rIns="0" bIns="0" rtlCol="0">
              <a:spAutoFit/>
            </a:bodyPr>
            <a:lstStyle/>
            <a:p>
              <a:pPr>
                <a:lnSpc>
                  <a:spcPct val="120000"/>
                </a:lnSpc>
              </a:pPr>
              <a:r>
                <a:rPr lang="en-US" altLang="zh-CN" sz="2800" dirty="0">
                  <a:solidFill>
                    <a:srgbClr val="FF0000"/>
                  </a:solidFill>
                  <a:latin typeface="+mn-ea"/>
                  <a:cs typeface="+mn-ea"/>
                  <a:sym typeface="+mn-lt"/>
                </a:rPr>
                <a:t>GAN</a:t>
              </a:r>
              <a:r>
                <a:rPr lang="zh-CN" altLang="en-US" sz="2800" dirty="0">
                  <a:solidFill>
                    <a:srgbClr val="FF0000"/>
                  </a:solidFill>
                  <a:latin typeface="+mn-ea"/>
                  <a:cs typeface="+mn-ea"/>
                  <a:sym typeface="+mn-lt"/>
                </a:rPr>
                <a:t>的原理</a:t>
              </a:r>
              <a:endParaRPr lang="zh-CN" altLang="en-MY" sz="2800" dirty="0">
                <a:solidFill>
                  <a:srgbClr val="FF0000"/>
                </a:solidFill>
                <a:latin typeface="+mn-ea"/>
                <a:cs typeface="+mn-ea"/>
                <a:sym typeface="+mn-lt"/>
              </a:endParaRPr>
            </a:p>
          </p:txBody>
        </p:sp>
        <p:grpSp>
          <p:nvGrpSpPr>
            <p:cNvPr id="86" name="Group 5">
              <a:extLst>
                <a:ext uri="{FF2B5EF4-FFF2-40B4-BE49-F238E27FC236}">
                  <a16:creationId xmlns:a16="http://schemas.microsoft.com/office/drawing/2014/main" id="{379B925D-E575-4477-A1EC-8F4D16BF5973}"/>
                </a:ext>
              </a:extLst>
            </p:cNvPr>
            <p:cNvGrpSpPr/>
            <p:nvPr/>
          </p:nvGrpSpPr>
          <p:grpSpPr>
            <a:xfrm>
              <a:off x="4267200" y="1600200"/>
              <a:ext cx="864870" cy="739140"/>
              <a:chOff x="4267199" y="1268631"/>
              <a:chExt cx="1373976" cy="1174236"/>
            </a:xfrm>
          </p:grpSpPr>
          <p:sp>
            <p:nvSpPr>
              <p:cNvPr id="87" name="Rectangle 6">
                <a:extLst>
                  <a:ext uri="{FF2B5EF4-FFF2-40B4-BE49-F238E27FC236}">
                    <a16:creationId xmlns:a16="http://schemas.microsoft.com/office/drawing/2014/main" id="{910E83C3-B963-4713-8A1D-7A5947D72F5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2</a:t>
                </a:r>
                <a:endParaRPr lang="en-MY" sz="3200" b="1" dirty="0">
                  <a:cs typeface="+mn-ea"/>
                  <a:sym typeface="+mn-lt"/>
                </a:endParaRPr>
              </a:p>
            </p:txBody>
          </p:sp>
          <p:sp>
            <p:nvSpPr>
              <p:cNvPr id="88" name="Right Triangle 7">
                <a:extLst>
                  <a:ext uri="{FF2B5EF4-FFF2-40B4-BE49-F238E27FC236}">
                    <a16:creationId xmlns:a16="http://schemas.microsoft.com/office/drawing/2014/main" id="{35987AA6-F22A-412B-B1AB-DEA8E87CE119}"/>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89" name="Group 3">
            <a:extLst>
              <a:ext uri="{FF2B5EF4-FFF2-40B4-BE49-F238E27FC236}">
                <a16:creationId xmlns:a16="http://schemas.microsoft.com/office/drawing/2014/main" id="{7FF694E1-B06C-49F1-9E55-3960189D58A2}"/>
              </a:ext>
            </a:extLst>
          </p:cNvPr>
          <p:cNvGrpSpPr/>
          <p:nvPr/>
        </p:nvGrpSpPr>
        <p:grpSpPr>
          <a:xfrm>
            <a:off x="3878944" y="4350334"/>
            <a:ext cx="2913764" cy="543956"/>
            <a:chOff x="4267200" y="1600200"/>
            <a:chExt cx="3142578" cy="739140"/>
          </a:xfrm>
        </p:grpSpPr>
        <p:sp>
          <p:nvSpPr>
            <p:cNvPr id="90" name="TextBox 4">
              <a:extLst>
                <a:ext uri="{FF2B5EF4-FFF2-40B4-BE49-F238E27FC236}">
                  <a16:creationId xmlns:a16="http://schemas.microsoft.com/office/drawing/2014/main" id="{6F70782B-569F-4110-A3DB-8C5F3CA87B2A}"/>
                </a:ext>
              </a:extLst>
            </p:cNvPr>
            <p:cNvSpPr txBox="1"/>
            <p:nvPr/>
          </p:nvSpPr>
          <p:spPr>
            <a:xfrm>
              <a:off x="5371422" y="1665097"/>
              <a:ext cx="2038356" cy="643003"/>
            </a:xfrm>
            <a:prstGeom prst="rect">
              <a:avLst/>
            </a:prstGeom>
            <a:noFill/>
          </p:spPr>
          <p:txBody>
            <a:bodyPr wrap="none" lIns="0" tIns="0" rIns="0" bIns="0" rtlCol="0">
              <a:spAutoFit/>
            </a:bodyPr>
            <a:lstStyle/>
            <a:p>
              <a:pPr>
                <a:lnSpc>
                  <a:spcPct val="120000"/>
                </a:lnSpc>
              </a:pPr>
              <a:r>
                <a:rPr lang="en-US" altLang="zh-CN" sz="2800" dirty="0">
                  <a:solidFill>
                    <a:schemeClr val="tx1">
                      <a:lumMod val="75000"/>
                      <a:lumOff val="25000"/>
                    </a:schemeClr>
                  </a:solidFill>
                  <a:latin typeface="+mn-ea"/>
                  <a:cs typeface="+mn-ea"/>
                  <a:sym typeface="+mn-lt"/>
                </a:rPr>
                <a:t>GAN</a:t>
              </a:r>
              <a:r>
                <a:rPr lang="zh-CN" altLang="en-US" sz="2800" dirty="0">
                  <a:solidFill>
                    <a:schemeClr val="tx1">
                      <a:lumMod val="75000"/>
                      <a:lumOff val="25000"/>
                    </a:schemeClr>
                  </a:solidFill>
                  <a:latin typeface="+mn-ea"/>
                  <a:cs typeface="+mn-ea"/>
                  <a:sym typeface="+mn-lt"/>
                </a:rPr>
                <a:t>的</a:t>
              </a:r>
              <a:r>
                <a:rPr lang="zh-CN" altLang="en-US" sz="2800" dirty="0">
                  <a:latin typeface="+mn-ea"/>
                  <a:cs typeface="+mn-ea"/>
                  <a:sym typeface="+mn-lt"/>
                </a:rPr>
                <a:t>改进</a:t>
              </a:r>
              <a:endParaRPr lang="zh-CN" altLang="en-MY" sz="2800" dirty="0">
                <a:solidFill>
                  <a:schemeClr val="tx1">
                    <a:lumMod val="75000"/>
                    <a:lumOff val="25000"/>
                  </a:schemeClr>
                </a:solidFill>
                <a:latin typeface="+mn-ea"/>
                <a:cs typeface="+mn-ea"/>
                <a:sym typeface="+mn-lt"/>
              </a:endParaRPr>
            </a:p>
          </p:txBody>
        </p:sp>
        <p:grpSp>
          <p:nvGrpSpPr>
            <p:cNvPr id="91" name="Group 5">
              <a:extLst>
                <a:ext uri="{FF2B5EF4-FFF2-40B4-BE49-F238E27FC236}">
                  <a16:creationId xmlns:a16="http://schemas.microsoft.com/office/drawing/2014/main" id="{FAF6E003-7E6A-4B2F-B966-CB7353060362}"/>
                </a:ext>
              </a:extLst>
            </p:cNvPr>
            <p:cNvGrpSpPr/>
            <p:nvPr/>
          </p:nvGrpSpPr>
          <p:grpSpPr>
            <a:xfrm>
              <a:off x="4267200" y="1600200"/>
              <a:ext cx="864870" cy="739140"/>
              <a:chOff x="4267199" y="1268631"/>
              <a:chExt cx="1373976" cy="1174236"/>
            </a:xfrm>
          </p:grpSpPr>
          <p:sp>
            <p:nvSpPr>
              <p:cNvPr id="92" name="Rectangle 6">
                <a:extLst>
                  <a:ext uri="{FF2B5EF4-FFF2-40B4-BE49-F238E27FC236}">
                    <a16:creationId xmlns:a16="http://schemas.microsoft.com/office/drawing/2014/main" id="{9E122438-E61C-4DD2-89FD-0F61A304D1B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3</a:t>
                </a:r>
                <a:endParaRPr lang="en-MY" sz="3200" b="1" dirty="0">
                  <a:cs typeface="+mn-ea"/>
                  <a:sym typeface="+mn-lt"/>
                </a:endParaRPr>
              </a:p>
            </p:txBody>
          </p:sp>
          <p:sp>
            <p:nvSpPr>
              <p:cNvPr id="93" name="Right Triangle 7">
                <a:extLst>
                  <a:ext uri="{FF2B5EF4-FFF2-40B4-BE49-F238E27FC236}">
                    <a16:creationId xmlns:a16="http://schemas.microsoft.com/office/drawing/2014/main" id="{C6BF02A1-065C-4CEF-8C5F-F1F503337405}"/>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grpSp>
        <p:nvGrpSpPr>
          <p:cNvPr id="94" name="Group 3">
            <a:extLst>
              <a:ext uri="{FF2B5EF4-FFF2-40B4-BE49-F238E27FC236}">
                <a16:creationId xmlns:a16="http://schemas.microsoft.com/office/drawing/2014/main" id="{8B3A765A-0934-4D38-8B80-B47AEA5BACBC}"/>
              </a:ext>
            </a:extLst>
          </p:cNvPr>
          <p:cNvGrpSpPr/>
          <p:nvPr/>
        </p:nvGrpSpPr>
        <p:grpSpPr>
          <a:xfrm>
            <a:off x="3878948" y="5304091"/>
            <a:ext cx="2819194" cy="543956"/>
            <a:chOff x="4267200" y="1600200"/>
            <a:chExt cx="3040582" cy="739140"/>
          </a:xfrm>
        </p:grpSpPr>
        <p:sp>
          <p:nvSpPr>
            <p:cNvPr id="95" name="TextBox 4">
              <a:extLst>
                <a:ext uri="{FF2B5EF4-FFF2-40B4-BE49-F238E27FC236}">
                  <a16:creationId xmlns:a16="http://schemas.microsoft.com/office/drawing/2014/main" id="{404E1148-C624-4237-92DC-ED35CDACAE21}"/>
                </a:ext>
              </a:extLst>
            </p:cNvPr>
            <p:cNvSpPr txBox="1"/>
            <p:nvPr/>
          </p:nvSpPr>
          <p:spPr>
            <a:xfrm>
              <a:off x="5371431" y="1665097"/>
              <a:ext cx="1936351" cy="643003"/>
            </a:xfrm>
            <a:prstGeom prst="rect">
              <a:avLst/>
            </a:prstGeom>
            <a:noFill/>
          </p:spPr>
          <p:txBody>
            <a:bodyPr wrap="none" lIns="0" tIns="0" rIns="0" bIns="0" rtlCol="0">
              <a:spAutoFit/>
            </a:bodyPr>
            <a:lstStyle/>
            <a:p>
              <a:pPr>
                <a:lnSpc>
                  <a:spcPct val="120000"/>
                </a:lnSpc>
              </a:pPr>
              <a:r>
                <a:rPr lang="zh-CN" altLang="en-US" sz="2800" dirty="0">
                  <a:solidFill>
                    <a:schemeClr val="tx1">
                      <a:lumMod val="75000"/>
                      <a:lumOff val="25000"/>
                    </a:schemeClr>
                  </a:solidFill>
                  <a:latin typeface="+mn-ea"/>
                  <a:cs typeface="+mn-ea"/>
                  <a:sym typeface="+mn-lt"/>
                </a:rPr>
                <a:t>思考与总结</a:t>
              </a:r>
              <a:endParaRPr lang="zh-CN" altLang="en-MY" sz="2800" dirty="0">
                <a:solidFill>
                  <a:schemeClr val="tx1">
                    <a:lumMod val="75000"/>
                    <a:lumOff val="25000"/>
                  </a:schemeClr>
                </a:solidFill>
                <a:latin typeface="+mn-ea"/>
                <a:cs typeface="+mn-ea"/>
                <a:sym typeface="+mn-lt"/>
              </a:endParaRPr>
            </a:p>
          </p:txBody>
        </p:sp>
        <p:grpSp>
          <p:nvGrpSpPr>
            <p:cNvPr id="96" name="Group 5">
              <a:extLst>
                <a:ext uri="{FF2B5EF4-FFF2-40B4-BE49-F238E27FC236}">
                  <a16:creationId xmlns:a16="http://schemas.microsoft.com/office/drawing/2014/main" id="{3EE11E9E-5E41-4A4D-8951-68ECB45AD068}"/>
                </a:ext>
              </a:extLst>
            </p:cNvPr>
            <p:cNvGrpSpPr/>
            <p:nvPr/>
          </p:nvGrpSpPr>
          <p:grpSpPr>
            <a:xfrm>
              <a:off x="4267200" y="1600200"/>
              <a:ext cx="864870" cy="739140"/>
              <a:chOff x="4267199" y="1268631"/>
              <a:chExt cx="1373976" cy="1174236"/>
            </a:xfrm>
          </p:grpSpPr>
          <p:sp>
            <p:nvSpPr>
              <p:cNvPr id="97" name="Rectangle 6">
                <a:extLst>
                  <a:ext uri="{FF2B5EF4-FFF2-40B4-BE49-F238E27FC236}">
                    <a16:creationId xmlns:a16="http://schemas.microsoft.com/office/drawing/2014/main" id="{E6475E9D-BEC8-450B-B672-4B2294707FDE}"/>
                  </a:ext>
                </a:extLst>
              </p:cNvPr>
              <p:cNvSpPr/>
              <p:nvPr/>
            </p:nvSpPr>
            <p:spPr>
              <a:xfrm>
                <a:off x="4343867" y="1345299"/>
                <a:ext cx="1297308" cy="1097568"/>
              </a:xfrm>
              <a:prstGeom prst="rect">
                <a:avLst/>
              </a:prstGeom>
              <a:solidFill>
                <a:srgbClr val="00206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3200" b="1" dirty="0">
                    <a:cs typeface="+mn-ea"/>
                    <a:sym typeface="+mn-lt"/>
                  </a:rPr>
                  <a:t>0</a:t>
                </a:r>
                <a:r>
                  <a:rPr lang="en-US" altLang="zh-CN" sz="3200" b="1" dirty="0">
                    <a:cs typeface="+mn-ea"/>
                    <a:sym typeface="+mn-lt"/>
                  </a:rPr>
                  <a:t>4</a:t>
                </a:r>
                <a:endParaRPr lang="en-MY" sz="3200" b="1" dirty="0">
                  <a:cs typeface="+mn-ea"/>
                  <a:sym typeface="+mn-lt"/>
                </a:endParaRPr>
              </a:p>
            </p:txBody>
          </p:sp>
          <p:sp>
            <p:nvSpPr>
              <p:cNvPr id="98" name="Right Triangle 7">
                <a:extLst>
                  <a:ext uri="{FF2B5EF4-FFF2-40B4-BE49-F238E27FC236}">
                    <a16:creationId xmlns:a16="http://schemas.microsoft.com/office/drawing/2014/main" id="{4BBF9B24-15F7-4075-BBC0-F257A9DEFEAB}"/>
                  </a:ext>
                </a:extLst>
              </p:cNvPr>
              <p:cNvSpPr/>
              <p:nvPr/>
            </p:nvSpPr>
            <p:spPr>
              <a:xfrm rot="5400000">
                <a:off x="4267199" y="1268631"/>
                <a:ext cx="455895" cy="455895"/>
              </a:xfrm>
              <a:prstGeom prst="rtTriangl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MY">
                  <a:cs typeface="+mn-ea"/>
                  <a:sym typeface="+mn-lt"/>
                </a:endParaRPr>
              </a:p>
            </p:txBody>
          </p:sp>
        </p:grpSp>
      </p:grpSp>
      <p:sp>
        <p:nvSpPr>
          <p:cNvPr id="2" name="文本框 1">
            <a:extLst>
              <a:ext uri="{FF2B5EF4-FFF2-40B4-BE49-F238E27FC236}">
                <a16:creationId xmlns:a16="http://schemas.microsoft.com/office/drawing/2014/main" id="{F81D4855-58E4-4820-AB4F-846A49939751}"/>
              </a:ext>
            </a:extLst>
          </p:cNvPr>
          <p:cNvSpPr txBox="1"/>
          <p:nvPr/>
        </p:nvSpPr>
        <p:spPr>
          <a:xfrm>
            <a:off x="10386397" y="6092687"/>
            <a:ext cx="1805609" cy="369332"/>
          </a:xfrm>
          <a:prstGeom prst="rect">
            <a:avLst/>
          </a:prstGeom>
          <a:noFill/>
        </p:spPr>
        <p:txBody>
          <a:bodyPr wrap="square" rtlCol="0">
            <a:spAutoFit/>
          </a:bodyPr>
          <a:lstStyle/>
          <a:p>
            <a:pPr algn="ctr"/>
            <a:r>
              <a:rPr lang="en-US" altLang="zh-CN" dirty="0"/>
              <a:t>8</a:t>
            </a:r>
            <a:endParaRPr lang="zh-CN" altLang="en-US" dirty="0"/>
          </a:p>
        </p:txBody>
      </p:sp>
    </p:spTree>
    <p:extLst>
      <p:ext uri="{BB962C8B-B14F-4D97-AF65-F5344CB8AC3E}">
        <p14:creationId xmlns:p14="http://schemas.microsoft.com/office/powerpoint/2010/main" val="88699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EE14436-3717-494B-B171-E38EC484AAE9}"/>
              </a:ext>
            </a:extLst>
          </p:cNvPr>
          <p:cNvSpPr txBox="1">
            <a:spLocks/>
          </p:cNvSpPr>
          <p:nvPr/>
        </p:nvSpPr>
        <p:spPr>
          <a:xfrm>
            <a:off x="547688" y="1"/>
            <a:ext cx="10850563" cy="10287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000" b="1" kern="1200">
                <a:solidFill>
                  <a:srgbClr val="394479"/>
                </a:solidFill>
                <a:latin typeface="+mj-lt"/>
                <a:ea typeface="+mj-ea"/>
                <a:cs typeface="+mj-cs"/>
              </a:defRPr>
            </a:lvl1pPr>
          </a:lstStyle>
          <a:p>
            <a:r>
              <a:rPr lang="en-US" altLang="zh-CN" sz="2800" dirty="0">
                <a:latin typeface="+mn-ea"/>
                <a:ea typeface="+mn-ea"/>
              </a:rPr>
              <a:t>2.1</a:t>
            </a:r>
            <a:r>
              <a:rPr lang="zh-CN" altLang="en-US" sz="2800" dirty="0">
                <a:latin typeface="+mn-ea"/>
                <a:ea typeface="+mn-ea"/>
              </a:rPr>
              <a:t> </a:t>
            </a:r>
            <a:r>
              <a:rPr lang="en-US" altLang="zh-CN" sz="2800" dirty="0">
                <a:latin typeface="+mn-ea"/>
                <a:ea typeface="+mn-ea"/>
              </a:rPr>
              <a:t>GAN</a:t>
            </a:r>
            <a:r>
              <a:rPr lang="zh-CN" altLang="en-US" sz="2800" dirty="0">
                <a:latin typeface="+mn-ea"/>
                <a:ea typeface="+mn-ea"/>
              </a:rPr>
              <a:t>的原理</a:t>
            </a:r>
          </a:p>
        </p:txBody>
      </p:sp>
      <p:sp>
        <p:nvSpPr>
          <p:cNvPr id="36" name="文本框 35">
            <a:extLst>
              <a:ext uri="{FF2B5EF4-FFF2-40B4-BE49-F238E27FC236}">
                <a16:creationId xmlns:a16="http://schemas.microsoft.com/office/drawing/2014/main" id="{74A4B7B0-8B89-1941-AC7E-A2673D59960D}"/>
              </a:ext>
            </a:extLst>
          </p:cNvPr>
          <p:cNvSpPr txBox="1"/>
          <p:nvPr/>
        </p:nvSpPr>
        <p:spPr>
          <a:xfrm>
            <a:off x="10373334" y="5811720"/>
            <a:ext cx="1805609" cy="369332"/>
          </a:xfrm>
          <a:prstGeom prst="rect">
            <a:avLst/>
          </a:prstGeom>
          <a:noFill/>
        </p:spPr>
        <p:txBody>
          <a:bodyPr wrap="square" rtlCol="0">
            <a:spAutoFit/>
          </a:bodyPr>
          <a:lstStyle/>
          <a:p>
            <a:pPr algn="ctr"/>
            <a:r>
              <a:rPr lang="en-US" altLang="zh-CN" dirty="0"/>
              <a:t>9</a:t>
            </a:r>
            <a:endParaRPr lang="zh-CN"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F59A37E-05D1-EA47-926C-0420326BCB6E}"/>
                  </a:ext>
                </a:extLst>
              </p:cNvPr>
              <p:cNvSpPr/>
              <p:nvPr/>
            </p:nvSpPr>
            <p:spPr>
              <a:xfrm>
                <a:off x="547687" y="1140997"/>
                <a:ext cx="10850563" cy="499047"/>
              </a:xfrm>
              <a:prstGeom prst="rect">
                <a:avLst/>
              </a:prstGeom>
            </p:spPr>
            <p:txBody>
              <a:bodyPr wrap="square">
                <a:spAutoFit/>
              </a:bodyPr>
              <a:lstStyle/>
              <a:p>
                <a:pPr marL="342900" indent="-342900">
                  <a:lnSpc>
                    <a:spcPct val="150000"/>
                  </a:lnSpc>
                  <a:buFont typeface="Wingdings" pitchFamily="2" charset="2"/>
                  <a:buChar char="Ø"/>
                </a:pPr>
                <a:r>
                  <a:rPr kumimoji="1" lang="zh-CN" altLang="en-US" sz="2000" dirty="0"/>
                  <a:t>假设</a:t>
                </a:r>
                <a:r>
                  <a:rPr lang="zh-CN" altLang="en-US" sz="2000" dirty="0"/>
                  <a:t>每个图像 </a:t>
                </a:r>
                <a14:m>
                  <m:oMath xmlns:m="http://schemas.openxmlformats.org/officeDocument/2006/math">
                    <m:r>
                      <a:rPr lang="en-US" altLang="zh-TW" sz="2000" i="1">
                        <a:latin typeface="Cambria Math" panose="02040503050406030204" pitchFamily="18" charset="0"/>
                      </a:rPr>
                      <m:t>𝑥</m:t>
                    </m:r>
                    <m:r>
                      <a:rPr lang="zh-CN" altLang="en-US" sz="2000" b="0" i="1" smtClean="0">
                        <a:latin typeface="Cambria Math" panose="02040503050406030204" pitchFamily="18" charset="0"/>
                      </a:rPr>
                      <m:t> </m:t>
                    </m:r>
                  </m:oMath>
                </a14:m>
                <a:r>
                  <a:rPr lang="zh-CN" altLang="en-US" sz="2000" dirty="0"/>
                  <a:t>都是高维空间分布中的一个点，形成了固定的</a:t>
                </a:r>
                <a:r>
                  <a:rPr kumimoji="1" lang="zh-CN" altLang="en-US" sz="2000" dirty="0"/>
                  <a:t>概率分布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𝑑𝑎𝑡𝑎</m:t>
                        </m:r>
                      </m:sub>
                    </m:sSub>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oMath>
                </a14:m>
                <a:endParaRPr kumimoji="1" lang="en-US" altLang="zh-CN" sz="2000" dirty="0"/>
              </a:p>
            </p:txBody>
          </p:sp>
        </mc:Choice>
        <mc:Fallback xmlns="">
          <p:sp>
            <p:nvSpPr>
              <p:cNvPr id="6" name="矩形 5">
                <a:extLst>
                  <a:ext uri="{FF2B5EF4-FFF2-40B4-BE49-F238E27FC236}">
                    <a16:creationId xmlns:a16="http://schemas.microsoft.com/office/drawing/2014/main" id="{7F59A37E-05D1-EA47-926C-0420326BCB6E}"/>
                  </a:ext>
                </a:extLst>
              </p:cNvPr>
              <p:cNvSpPr>
                <a:spLocks noRot="1" noChangeAspect="1" noMove="1" noResize="1" noEditPoints="1" noAdjustHandles="1" noChangeArrowheads="1" noChangeShapeType="1" noTextEdit="1"/>
              </p:cNvSpPr>
              <p:nvPr/>
            </p:nvSpPr>
            <p:spPr>
              <a:xfrm>
                <a:off x="547687" y="1140997"/>
                <a:ext cx="10850563" cy="499047"/>
              </a:xfrm>
              <a:prstGeom prst="rect">
                <a:avLst/>
              </a:prstGeom>
              <a:blipFill>
                <a:blip r:embed="rId3"/>
                <a:stretch>
                  <a:fillRect l="-467" b="-20000"/>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986AB5B3-A67B-7643-B7AC-70854BE3AAA5}"/>
              </a:ext>
            </a:extLst>
          </p:cNvPr>
          <p:cNvGrpSpPr/>
          <p:nvPr/>
        </p:nvGrpSpPr>
        <p:grpSpPr>
          <a:xfrm>
            <a:off x="1737588" y="2026676"/>
            <a:ext cx="7668056" cy="3690327"/>
            <a:chOff x="899388" y="2223686"/>
            <a:chExt cx="7668056" cy="3690327"/>
          </a:xfrm>
        </p:grpSpPr>
        <p:sp>
          <p:nvSpPr>
            <p:cNvPr id="69" name="矩形 68">
              <a:extLst>
                <a:ext uri="{FF2B5EF4-FFF2-40B4-BE49-F238E27FC236}">
                  <a16:creationId xmlns:a16="http://schemas.microsoft.com/office/drawing/2014/main" id="{D38DEEB4-1E8B-D64F-AE4A-1011132D22E7}"/>
                </a:ext>
              </a:extLst>
            </p:cNvPr>
            <p:cNvSpPr/>
            <p:nvPr/>
          </p:nvSpPr>
          <p:spPr>
            <a:xfrm>
              <a:off x="899828" y="2223686"/>
              <a:ext cx="7667616" cy="3690327"/>
            </a:xfrm>
            <a:prstGeom prst="rect">
              <a:avLst/>
            </a:prstGeom>
            <a:ln w="25400">
              <a:solidFill>
                <a:schemeClr val="accent4">
                  <a:lumMod val="7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pic>
          <p:nvPicPr>
            <p:cNvPr id="37" name="圖片 3">
              <a:extLst>
                <a:ext uri="{FF2B5EF4-FFF2-40B4-BE49-F238E27FC236}">
                  <a16:creationId xmlns:a16="http://schemas.microsoft.com/office/drawing/2014/main" id="{28F5FBA9-8BA2-0246-B515-754022A2EF9F}"/>
                </a:ext>
              </a:extLst>
            </p:cNvPr>
            <p:cNvPicPr>
              <a:picLocks noChangeAspect="1"/>
            </p:cNvPicPr>
            <p:nvPr/>
          </p:nvPicPr>
          <p:blipFill>
            <a:blip r:embed="rId4"/>
            <a:stretch>
              <a:fillRect/>
            </a:stretch>
          </p:blipFill>
          <p:spPr>
            <a:xfrm>
              <a:off x="3167443" y="2294021"/>
              <a:ext cx="3586164" cy="3571866"/>
            </a:xfrm>
            <a:prstGeom prst="rect">
              <a:avLst/>
            </a:prstGeom>
          </p:spPr>
        </p:pic>
        <p:pic>
          <p:nvPicPr>
            <p:cNvPr id="13" name="图片 12">
              <a:extLst>
                <a:ext uri="{FF2B5EF4-FFF2-40B4-BE49-F238E27FC236}">
                  <a16:creationId xmlns:a16="http://schemas.microsoft.com/office/drawing/2014/main" id="{3EA51122-B4FF-4040-8175-6D6B414D3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923" y="3114939"/>
              <a:ext cx="762000" cy="762000"/>
            </a:xfrm>
            <a:prstGeom prst="rect">
              <a:avLst/>
            </a:prstGeom>
            <a:ln w="15875">
              <a:solidFill>
                <a:schemeClr val="tx1"/>
              </a:solidFill>
            </a:ln>
          </p:spPr>
        </p:pic>
        <p:pic>
          <p:nvPicPr>
            <p:cNvPr id="16" name="图片 15">
              <a:extLst>
                <a:ext uri="{FF2B5EF4-FFF2-40B4-BE49-F238E27FC236}">
                  <a16:creationId xmlns:a16="http://schemas.microsoft.com/office/drawing/2014/main" id="{A6BC5C02-6D22-EA4B-9B12-BF7D19708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828" y="4666915"/>
              <a:ext cx="748521" cy="748521"/>
            </a:xfrm>
            <a:prstGeom prst="rect">
              <a:avLst/>
            </a:prstGeom>
            <a:ln w="15875">
              <a:solidFill>
                <a:schemeClr val="tx1"/>
              </a:solidFill>
            </a:ln>
          </p:spPr>
        </p:pic>
        <p:cxnSp>
          <p:nvCxnSpPr>
            <p:cNvPr id="41" name="直線單箭頭接點 15">
              <a:extLst>
                <a:ext uri="{FF2B5EF4-FFF2-40B4-BE49-F238E27FC236}">
                  <a16:creationId xmlns:a16="http://schemas.microsoft.com/office/drawing/2014/main" id="{70A467D1-3F55-2F4A-9042-A42811582E4F}"/>
                </a:ext>
              </a:extLst>
            </p:cNvPr>
            <p:cNvCxnSpPr>
              <a:cxnSpLocks/>
              <a:endCxn id="13" idx="3"/>
            </p:cNvCxnSpPr>
            <p:nvPr/>
          </p:nvCxnSpPr>
          <p:spPr>
            <a:xfrm flipH="1">
              <a:off x="1967923" y="3337476"/>
              <a:ext cx="1886512" cy="15846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5">
              <a:extLst>
                <a:ext uri="{FF2B5EF4-FFF2-40B4-BE49-F238E27FC236}">
                  <a16:creationId xmlns:a16="http://schemas.microsoft.com/office/drawing/2014/main" id="{7CA96DAD-8250-714A-9C09-7CC45E094130}"/>
                </a:ext>
              </a:extLst>
            </p:cNvPr>
            <p:cNvCxnSpPr>
              <a:cxnSpLocks/>
            </p:cNvCxnSpPr>
            <p:nvPr/>
          </p:nvCxnSpPr>
          <p:spPr>
            <a:xfrm flipH="1">
              <a:off x="2954955" y="4726686"/>
              <a:ext cx="1231211" cy="30682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8">
              <a:extLst>
                <a:ext uri="{FF2B5EF4-FFF2-40B4-BE49-F238E27FC236}">
                  <a16:creationId xmlns:a16="http://schemas.microsoft.com/office/drawing/2014/main" id="{684A0949-5542-E249-8DCE-5ED6A84E1C8D}"/>
                </a:ext>
              </a:extLst>
            </p:cNvPr>
            <p:cNvCxnSpPr>
              <a:cxnSpLocks/>
              <a:endCxn id="22" idx="1"/>
            </p:cNvCxnSpPr>
            <p:nvPr/>
          </p:nvCxnSpPr>
          <p:spPr>
            <a:xfrm flipV="1">
              <a:off x="6217661" y="2868533"/>
              <a:ext cx="1308012" cy="374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B4842CA4-6BEE-AE41-93A2-E25619CE8BFF}"/>
                </a:ext>
              </a:extLst>
            </p:cNvPr>
            <p:cNvSpPr/>
            <p:nvPr/>
          </p:nvSpPr>
          <p:spPr>
            <a:xfrm>
              <a:off x="5921301" y="3019653"/>
              <a:ext cx="455195" cy="479379"/>
            </a:xfrm>
            <a:prstGeom prst="ellipse">
              <a:avLst/>
            </a:prstGeom>
            <a:ln w="254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48" name="橢圓 20">
              <a:extLst>
                <a:ext uri="{FF2B5EF4-FFF2-40B4-BE49-F238E27FC236}">
                  <a16:creationId xmlns:a16="http://schemas.microsoft.com/office/drawing/2014/main" id="{EEE3438E-EF3C-7841-A660-D3159BC72B52}"/>
                </a:ext>
              </a:extLst>
            </p:cNvPr>
            <p:cNvSpPr/>
            <p:nvPr/>
          </p:nvSpPr>
          <p:spPr>
            <a:xfrm rot="2935823">
              <a:off x="6109540" y="3239650"/>
              <a:ext cx="78721" cy="71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2" name="图片 21">
              <a:extLst>
                <a:ext uri="{FF2B5EF4-FFF2-40B4-BE49-F238E27FC236}">
                  <a16:creationId xmlns:a16="http://schemas.microsoft.com/office/drawing/2014/main" id="{1DAFC949-9D3D-0A4C-B6C1-00A3198C5C82}"/>
                </a:ext>
              </a:extLst>
            </p:cNvPr>
            <p:cNvPicPr>
              <a:picLocks noChangeAspect="1"/>
            </p:cNvPicPr>
            <p:nvPr/>
          </p:nvPicPr>
          <p:blipFill>
            <a:blip r:embed="rId7"/>
            <a:stretch>
              <a:fillRect/>
            </a:stretch>
          </p:blipFill>
          <p:spPr>
            <a:xfrm>
              <a:off x="7525677" y="2468970"/>
              <a:ext cx="807457" cy="799133"/>
            </a:xfrm>
            <a:prstGeom prst="rect">
              <a:avLst/>
            </a:prstGeom>
            <a:ln w="15875">
              <a:solidFill>
                <a:schemeClr val="tx1"/>
              </a:solidFill>
            </a:ln>
          </p:spPr>
        </p:pic>
        <p:sp>
          <p:nvSpPr>
            <p:cNvPr id="38" name="文本框 37">
              <a:extLst>
                <a:ext uri="{FF2B5EF4-FFF2-40B4-BE49-F238E27FC236}">
                  <a16:creationId xmlns:a16="http://schemas.microsoft.com/office/drawing/2014/main" id="{2C9AFD1A-BA73-484F-9ADE-6B5A08CCB4BF}"/>
                </a:ext>
              </a:extLst>
            </p:cNvPr>
            <p:cNvSpPr txBox="1"/>
            <p:nvPr/>
          </p:nvSpPr>
          <p:spPr>
            <a:xfrm>
              <a:off x="899388" y="2245581"/>
              <a:ext cx="1107996" cy="369332"/>
            </a:xfrm>
            <a:prstGeom prst="rect">
              <a:avLst/>
            </a:prstGeom>
            <a:noFill/>
          </p:spPr>
          <p:txBody>
            <a:bodyPr wrap="none" rtlCol="0">
              <a:spAutoFit/>
            </a:bodyPr>
            <a:lstStyle/>
            <a:p>
              <a:r>
                <a:rPr kumimoji="1" lang="zh-CN" altLang="en-US" u="sng" dirty="0"/>
                <a:t>图像空间</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5992AC0-CEEF-CA44-B8D2-691990DE91AB}"/>
                    </a:ext>
                  </a:extLst>
                </p:cNvPr>
                <p:cNvSpPr txBox="1"/>
                <p:nvPr/>
              </p:nvSpPr>
              <p:spPr>
                <a:xfrm>
                  <a:off x="4144560" y="2614913"/>
                  <a:ext cx="10950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m:oMathPara>
                  </a14:m>
                  <a:endParaRPr kumimoji="1" lang="zh-CN" altLang="en-US" dirty="0"/>
                </a:p>
              </p:txBody>
            </p:sp>
          </mc:Choice>
          <mc:Fallback xmlns="">
            <p:sp>
              <p:nvSpPr>
                <p:cNvPr id="39" name="文本框 38">
                  <a:extLst>
                    <a:ext uri="{FF2B5EF4-FFF2-40B4-BE49-F238E27FC236}">
                      <a16:creationId xmlns:a16="http://schemas.microsoft.com/office/drawing/2014/main" id="{F5992AC0-CEEF-CA44-B8D2-691990DE91AB}"/>
                    </a:ext>
                  </a:extLst>
                </p:cNvPr>
                <p:cNvSpPr txBox="1">
                  <a:spLocks noRot="1" noChangeAspect="1" noMove="1" noResize="1" noEditPoints="1" noAdjustHandles="1" noChangeArrowheads="1" noChangeShapeType="1" noTextEdit="1"/>
                </p:cNvSpPr>
                <p:nvPr/>
              </p:nvSpPr>
              <p:spPr>
                <a:xfrm>
                  <a:off x="4144560" y="2614913"/>
                  <a:ext cx="1095043" cy="369332"/>
                </a:xfrm>
                <a:prstGeom prst="rect">
                  <a:avLst/>
                </a:prstGeom>
                <a:blipFill>
                  <a:blip r:embed="rId8"/>
                  <a:stretch>
                    <a:fillRect/>
                  </a:stretch>
                </a:blipFill>
              </p:spPr>
              <p:txBody>
                <a:bodyPr/>
                <a:lstStyle/>
                <a:p>
                  <a:r>
                    <a:rPr lang="zh-CN" altLang="en-US">
                      <a:noFill/>
                    </a:rPr>
                    <a:t> </a:t>
                  </a:r>
                </a:p>
              </p:txBody>
            </p:sp>
          </mc:Fallback>
        </mc:AlternateContent>
        <p:sp>
          <p:nvSpPr>
            <p:cNvPr id="61" name="橢圓 19">
              <a:extLst>
                <a:ext uri="{FF2B5EF4-FFF2-40B4-BE49-F238E27FC236}">
                  <a16:creationId xmlns:a16="http://schemas.microsoft.com/office/drawing/2014/main" id="{AA9382BD-6388-9E4C-B8A0-12DF603E1086}"/>
                </a:ext>
              </a:extLst>
            </p:cNvPr>
            <p:cNvSpPr/>
            <p:nvPr/>
          </p:nvSpPr>
          <p:spPr>
            <a:xfrm>
              <a:off x="5087314" y="4673134"/>
              <a:ext cx="78721" cy="71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62" name="直線單箭頭接點 21">
              <a:extLst>
                <a:ext uri="{FF2B5EF4-FFF2-40B4-BE49-F238E27FC236}">
                  <a16:creationId xmlns:a16="http://schemas.microsoft.com/office/drawing/2014/main" id="{93C4BC98-FD87-474A-82E8-EE5A42DCD071}"/>
                </a:ext>
              </a:extLst>
            </p:cNvPr>
            <p:cNvCxnSpPr>
              <a:cxnSpLocks/>
              <a:stCxn id="61" idx="5"/>
              <a:endCxn id="46" idx="1"/>
            </p:cNvCxnSpPr>
            <p:nvPr/>
          </p:nvCxnSpPr>
          <p:spPr>
            <a:xfrm>
              <a:off x="5154503" y="4734351"/>
              <a:ext cx="912680" cy="2991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A731E9B8-9FCB-8741-986F-CD507DF99218}"/>
                </a:ext>
              </a:extLst>
            </p:cNvPr>
            <p:cNvSpPr txBox="1"/>
            <p:nvPr/>
          </p:nvSpPr>
          <p:spPr>
            <a:xfrm>
              <a:off x="6067187" y="4848845"/>
              <a:ext cx="877163" cy="369332"/>
            </a:xfrm>
            <a:prstGeom prst="rect">
              <a:avLst/>
            </a:prstGeom>
            <a:noFill/>
          </p:spPr>
          <p:txBody>
            <a:bodyPr wrap="none" rtlCol="0">
              <a:spAutoFit/>
            </a:bodyPr>
            <a:lstStyle/>
            <a:p>
              <a:r>
                <a:rPr kumimoji="1" lang="zh-CN" altLang="en-US" dirty="0">
                  <a:solidFill>
                    <a:srgbClr val="FF0000"/>
                  </a:solidFill>
                </a:rPr>
                <a:t>低概率</a:t>
              </a:r>
            </a:p>
          </p:txBody>
        </p:sp>
        <p:cxnSp>
          <p:nvCxnSpPr>
            <p:cNvPr id="63" name="直線單箭頭接點 21">
              <a:extLst>
                <a:ext uri="{FF2B5EF4-FFF2-40B4-BE49-F238E27FC236}">
                  <a16:creationId xmlns:a16="http://schemas.microsoft.com/office/drawing/2014/main" id="{EE9B7047-0AFB-4E48-A5C6-EDA71CC11D49}"/>
                </a:ext>
              </a:extLst>
            </p:cNvPr>
            <p:cNvCxnSpPr>
              <a:cxnSpLocks/>
              <a:endCxn id="66" idx="3"/>
            </p:cNvCxnSpPr>
            <p:nvPr/>
          </p:nvCxnSpPr>
          <p:spPr>
            <a:xfrm flipH="1">
              <a:off x="2845086" y="3659544"/>
              <a:ext cx="1199520" cy="3611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0EA5C69A-56E8-5A4F-88E3-344027ADDB7F}"/>
                </a:ext>
              </a:extLst>
            </p:cNvPr>
            <p:cNvSpPr txBox="1"/>
            <p:nvPr/>
          </p:nvSpPr>
          <p:spPr>
            <a:xfrm>
              <a:off x="1967923" y="3836053"/>
              <a:ext cx="877163" cy="369332"/>
            </a:xfrm>
            <a:prstGeom prst="rect">
              <a:avLst/>
            </a:prstGeom>
            <a:noFill/>
          </p:spPr>
          <p:txBody>
            <a:bodyPr wrap="none" rtlCol="0">
              <a:spAutoFit/>
            </a:bodyPr>
            <a:lstStyle/>
            <a:p>
              <a:r>
                <a:rPr kumimoji="1" lang="zh-CN" altLang="en-US" dirty="0">
                  <a:solidFill>
                    <a:srgbClr val="FF0000"/>
                  </a:solidFill>
                </a:rPr>
                <a:t>高概率</a:t>
              </a:r>
            </a:p>
          </p:txBody>
        </p:sp>
      </p:grpSp>
    </p:spTree>
    <p:extLst>
      <p:ext uri="{BB962C8B-B14F-4D97-AF65-F5344CB8AC3E}">
        <p14:creationId xmlns:p14="http://schemas.microsoft.com/office/powerpoint/2010/main" val="429414776"/>
      </p:ext>
    </p:extLst>
  </p:cSld>
  <p:clrMapOvr>
    <a:masterClrMapping/>
  </p:clrMapOvr>
</p:sld>
</file>

<file path=ppt/theme/theme1.xml><?xml version="1.0" encoding="utf-8"?>
<a:theme xmlns:a="http://schemas.openxmlformats.org/drawingml/2006/main" name="主题5">
  <a:themeElements>
    <a:clrScheme name="University of Malaya">
      <a:dk1>
        <a:srgbClr val="000000"/>
      </a:dk1>
      <a:lt1>
        <a:srgbClr val="FFFFFF"/>
      </a:lt1>
      <a:dk2>
        <a:srgbClr val="768395"/>
      </a:dk2>
      <a:lt2>
        <a:srgbClr val="F0F0F0"/>
      </a:lt2>
      <a:accent1>
        <a:srgbClr val="019844"/>
      </a:accent1>
      <a:accent2>
        <a:srgbClr val="E82209"/>
      </a:accent2>
      <a:accent3>
        <a:srgbClr val="FCC300"/>
      </a:accent3>
      <a:accent4>
        <a:srgbClr val="0B52A2"/>
      </a:accent4>
      <a:accent5>
        <a:srgbClr val="0D8ECC"/>
      </a:accent5>
      <a:accent6>
        <a:srgbClr val="ABDBDF"/>
      </a:accent6>
      <a:hlink>
        <a:srgbClr val="4472C4"/>
      </a:hlink>
      <a:folHlink>
        <a:srgbClr val="BFBFBF"/>
      </a:folHlink>
    </a:clrScheme>
    <a:fontScheme name="tdl3kz1d">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niversity of Malaya">
    <a:dk1>
      <a:srgbClr val="000000"/>
    </a:dk1>
    <a:lt1>
      <a:srgbClr val="FFFFFF"/>
    </a:lt1>
    <a:dk2>
      <a:srgbClr val="768395"/>
    </a:dk2>
    <a:lt2>
      <a:srgbClr val="F0F0F0"/>
    </a:lt2>
    <a:accent1>
      <a:srgbClr val="019844"/>
    </a:accent1>
    <a:accent2>
      <a:srgbClr val="E82209"/>
    </a:accent2>
    <a:accent3>
      <a:srgbClr val="FCC300"/>
    </a:accent3>
    <a:accent4>
      <a:srgbClr val="0B52A2"/>
    </a:accent4>
    <a:accent5>
      <a:srgbClr val="0D8ECC"/>
    </a:accent5>
    <a:accent6>
      <a:srgbClr val="ABDBD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36684</TotalTime>
  <Words>2073</Words>
  <Application>Microsoft Macintosh PowerPoint</Application>
  <PresentationFormat>宽屏</PresentationFormat>
  <Paragraphs>534</Paragraphs>
  <Slides>31</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等线</vt:lpstr>
      <vt:lpstr>方正正中黑简体</vt:lpstr>
      <vt:lpstr>黑体</vt:lpstr>
      <vt:lpstr>华光中长宋_CNKI</vt:lpstr>
      <vt:lpstr>Microsoft YaHei</vt:lpstr>
      <vt:lpstr>Arial</vt:lpstr>
      <vt:lpstr>Calibri</vt:lpstr>
      <vt:lpstr>Cambria Math</vt:lpstr>
      <vt:lpstr>Wingdings</vt:lpstr>
      <vt:lpstr>主题5</vt:lpstr>
      <vt:lpstr> MDATA基础&amp;AI安全基础：GAN介绍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Hansen</dc:creator>
  <cp:lastModifiedBy>Microsoft Office User</cp:lastModifiedBy>
  <cp:revision>2098</cp:revision>
  <dcterms:created xsi:type="dcterms:W3CDTF">2019-06-10T04:51:00Z</dcterms:created>
  <dcterms:modified xsi:type="dcterms:W3CDTF">2021-05-31T15:22:05Z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KSOProductBuildVer">
    <vt:lpwstr>2052-11.1.0.8696</vt:lpwstr>
  </property>
</Properties>
</file>